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29.xml" ContentType="application/vnd.openxmlformats-officedocument.presentationml.notesSlide+xml"/>
  <Override PartName="/ppt/tags/tag40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31.xml" ContentType="application/vnd.openxmlformats-officedocument.presentationml.notesSlide+xml"/>
  <Override PartName="/ppt/tags/tag42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notesSlides/notesSlide33.xml" ContentType="application/vnd.openxmlformats-officedocument.presentationml.notesSlide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4"/>
  </p:notesMasterIdLst>
  <p:sldIdLst>
    <p:sldId id="257" r:id="rId2"/>
    <p:sldId id="258" r:id="rId3"/>
    <p:sldId id="290" r:id="rId4"/>
    <p:sldId id="318" r:id="rId5"/>
    <p:sldId id="292" r:id="rId6"/>
    <p:sldId id="329" r:id="rId7"/>
    <p:sldId id="319" r:id="rId8"/>
    <p:sldId id="301" r:id="rId9"/>
    <p:sldId id="328" r:id="rId10"/>
    <p:sldId id="294" r:id="rId11"/>
    <p:sldId id="305" r:id="rId12"/>
    <p:sldId id="259" r:id="rId13"/>
    <p:sldId id="322" r:id="rId14"/>
    <p:sldId id="282" r:id="rId15"/>
    <p:sldId id="277" r:id="rId16"/>
    <p:sldId id="278" r:id="rId17"/>
    <p:sldId id="260" r:id="rId18"/>
    <p:sldId id="264" r:id="rId19"/>
    <p:sldId id="323" r:id="rId20"/>
    <p:sldId id="266" r:id="rId21"/>
    <p:sldId id="304" r:id="rId22"/>
    <p:sldId id="267" r:id="rId23"/>
    <p:sldId id="268" r:id="rId24"/>
    <p:sldId id="270" r:id="rId25"/>
    <p:sldId id="324" r:id="rId26"/>
    <p:sldId id="288" r:id="rId27"/>
    <p:sldId id="273" r:id="rId28"/>
    <p:sldId id="289" r:id="rId29"/>
    <p:sldId id="275" r:id="rId30"/>
    <p:sldId id="314" r:id="rId31"/>
    <p:sldId id="326" r:id="rId32"/>
    <p:sldId id="313" r:id="rId33"/>
    <p:sldId id="327" r:id="rId34"/>
    <p:sldId id="308" r:id="rId35"/>
    <p:sldId id="306" r:id="rId36"/>
    <p:sldId id="312" r:id="rId37"/>
    <p:sldId id="311" r:id="rId38"/>
    <p:sldId id="303" r:id="rId39"/>
    <p:sldId id="310" r:id="rId40"/>
    <p:sldId id="307" r:id="rId41"/>
    <p:sldId id="315" r:id="rId42"/>
    <p:sldId id="317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66"/>
    <a:srgbClr val="FFFFFF"/>
    <a:srgbClr val="FF00FF"/>
    <a:srgbClr val="66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00" autoAdjust="0"/>
  </p:normalViewPr>
  <p:slideViewPr>
    <p:cSldViewPr>
      <p:cViewPr varScale="1">
        <p:scale>
          <a:sx n="71" d="100"/>
          <a:sy n="71" d="100"/>
        </p:scale>
        <p:origin x="10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19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1048032-3EFB-4C55-9885-37765B63EA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1E3B66-2F64-4C99-8BF8-718B0B22F6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353A1-C9B3-4FC5-A61B-040BF49AFAB5}" type="datetimeFigureOut">
              <a:rPr lang="en-US"/>
              <a:pPr>
                <a:defRPr/>
              </a:pPr>
              <a:t>7/26/2018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952A2FC-9D76-4582-81C7-5FB689D57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44E8ED11-583F-422B-8DC7-8CDFB1B1E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296671-0B95-4633-ACEA-027BD1BBDD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D5CA83-E97F-47DC-9142-E566E779B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8A6D927-D5CF-462F-826A-4A2E5A15D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23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95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52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47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18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027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27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81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84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18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083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2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5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263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80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129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99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753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74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12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749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149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10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837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892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937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994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094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06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77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72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50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554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64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6D927-D5CF-462F-826A-4A2E5A15DD4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49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43109A75-016A-40A5-A2CF-C96D70DA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03C057-FDF8-4AF3-ACD8-AAC52C871A9F}"/>
              </a:ext>
            </a:extLst>
          </p:cNvPr>
          <p:cNvSpPr/>
          <p:nvPr/>
        </p:nvSpPr>
        <p:spPr>
          <a:xfrm>
            <a:off x="381000" y="1485900"/>
            <a:ext cx="28956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FC0D62F4-FEC8-4066-8589-A3D5CF3AC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133600"/>
            <a:ext cx="4876800" cy="990600"/>
          </a:xfrm>
        </p:spPr>
        <p:txBody>
          <a:bodyPr anchor="t">
            <a:noAutofit/>
          </a:bodyPr>
          <a:lstStyle>
            <a:lvl1pPr algn="l">
              <a:defRPr sz="3400" cap="small" baseline="0">
                <a:latin typeface="Palatino Linotype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4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1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ge Right-01.png">
            <a:extLst>
              <a:ext uri="{FF2B5EF4-FFF2-40B4-BE49-F238E27FC236}">
                <a16:creationId xmlns="" xmlns:a16="http://schemas.microsoft.com/office/drawing/2014/main" id="{9A343BCE-7A6C-425A-80F5-80322395C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tateWorksLogo_Black.gif">
            <a:extLst>
              <a:ext uri="{FF2B5EF4-FFF2-40B4-BE49-F238E27FC236}">
                <a16:creationId xmlns="" xmlns:a16="http://schemas.microsoft.com/office/drawing/2014/main" id="{44D1BEB8-3C66-4A45-89A3-F141ACC1D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t="13225" r="20836" b="7423"/>
          <a:stretch>
            <a:fillRect/>
          </a:stretch>
        </p:blipFill>
        <p:spPr bwMode="auto">
          <a:xfrm>
            <a:off x="76200" y="76200"/>
            <a:ext cx="45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48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48E780F-63AB-42D2-AB03-87DC3852B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1BCFF5E-0972-42F0-8995-5714470E4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1013184-51BD-4C2A-B5A7-6EDC8D8A1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C2C8-C4E5-4E40-B70C-8D3B2944F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9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4F8F6B9-6BBD-46DA-9756-A409CF9C64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E1CF69-AB4C-4539-9525-05C76FAA1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AF151C-37F5-4DA1-84D2-2825C2169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FA6E-D6D4-4BDB-B171-F4379D99E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7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5D51CB0-7701-4CF4-91A7-1C7A1047E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575A23C-2B15-43AB-A94D-6BF197689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17DF575-4095-4BF2-B1CE-0E32197FD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1559-30A5-4EBE-AC14-05DAC858B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1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864F2B4-B35D-4F75-8298-12881426A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CADD5AA-4D9C-48A3-9CAF-742A1D3D6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FF7402C-709D-4A91-B8ED-A7514E19D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74A0-B0F4-43D4-A51D-CCE56C54A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25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ge Right-01.png">
            <a:extLst>
              <a:ext uri="{FF2B5EF4-FFF2-40B4-BE49-F238E27FC236}">
                <a16:creationId xmlns="" xmlns:a16="http://schemas.microsoft.com/office/drawing/2014/main" id="{A7F2235A-D47F-40C8-B85B-033C3AF0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tateWorksLogo_Black.gif">
            <a:extLst>
              <a:ext uri="{FF2B5EF4-FFF2-40B4-BE49-F238E27FC236}">
                <a16:creationId xmlns="" xmlns:a16="http://schemas.microsoft.com/office/drawing/2014/main" id="{0D9B107E-8D0C-4332-9AD0-B70B8CF00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t="20836" r="7423" b="16655"/>
          <a:stretch>
            <a:fillRect/>
          </a:stretch>
        </p:blipFill>
        <p:spPr bwMode="auto">
          <a:xfrm>
            <a:off x="76200" y="6400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3B0A8F3A-054A-4D35-9561-2529C843E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-92075"/>
            <a:ext cx="1965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Palatino Linotype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3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="" xmlns:a16="http://schemas.microsoft.com/office/drawing/2014/main" id="{A18703FC-C11B-4CBB-876C-4332914FB29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791200"/>
            <a:ext cx="8801100" cy="876300"/>
            <a:chOff x="152400" y="5791200"/>
            <a:chExt cx="8801100" cy="876538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5D694916-858A-4FE3-B223-5C3122D1445A}"/>
                </a:ext>
              </a:extLst>
            </p:cNvPr>
            <p:cNvCxnSpPr/>
            <p:nvPr userDrawn="1"/>
          </p:nvCxnSpPr>
          <p:spPr>
            <a:xfrm>
              <a:off x="190500" y="5791200"/>
              <a:ext cx="8763000" cy="0"/>
            </a:xfrm>
            <a:prstGeom prst="line">
              <a:avLst/>
            </a:prstGeom>
            <a:ln w="12700">
              <a:solidFill>
                <a:srgbClr val="FF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8F05374-729C-4E37-A54A-4C9F94BB35F8}"/>
                </a:ext>
              </a:extLst>
            </p:cNvPr>
            <p:cNvSpPr txBox="1"/>
            <p:nvPr userDrawn="1"/>
          </p:nvSpPr>
          <p:spPr>
            <a:xfrm>
              <a:off x="152400" y="5867421"/>
              <a:ext cx="5257800" cy="8003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cap="small" dirty="0">
                  <a:latin typeface="Palatino Linotype" pitchFamily="18" charset="0"/>
                  <a:cs typeface="Arial" charset="0"/>
                </a:rPr>
                <a:t>Indiana Department of Homeland Security</a:t>
              </a:r>
            </a:p>
            <a:p>
              <a:pPr eaLnBrk="1" hangingPunct="1">
                <a:defRPr/>
              </a:pPr>
              <a:r>
                <a:rPr lang="en-US" sz="1400" i="1" dirty="0">
                  <a:latin typeface="Palatino Linotype" pitchFamily="18" charset="0"/>
                  <a:cs typeface="Arial" charset="0"/>
                </a:rPr>
                <a:t>302 West Washington Street Room E208</a:t>
              </a:r>
            </a:p>
            <a:p>
              <a:pPr eaLnBrk="1" hangingPunct="1">
                <a:defRPr/>
              </a:pPr>
              <a:r>
                <a:rPr lang="en-US" sz="1400" i="1" dirty="0">
                  <a:latin typeface="Palatino Linotype" pitchFamily="18" charset="0"/>
                  <a:cs typeface="Arial" charset="0"/>
                </a:rPr>
                <a:t>Indianapolis, IN 46204</a:t>
              </a:r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CC4CBA4C-F5A8-4DB3-A9DE-73C383CC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4724400"/>
            <a:ext cx="9144000" cy="762000"/>
          </a:xfrm>
        </p:spPr>
        <p:txBody>
          <a:bodyPr anchor="ctr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57200"/>
            <a:ext cx="9144000" cy="762000"/>
          </a:xfrm>
        </p:spPr>
        <p:txBody>
          <a:bodyPr anchor="ctr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45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98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38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4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52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6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age Right-01.png">
            <a:extLst>
              <a:ext uri="{FF2B5EF4-FFF2-40B4-BE49-F238E27FC236}">
                <a16:creationId xmlns="" xmlns:a16="http://schemas.microsoft.com/office/drawing/2014/main" id="{A1CAFFC8-3466-47D8-BE75-88BA322124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834A9733-4BEE-4D45-9BFA-56092B607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FB45418F-E123-4FB5-B739-1819D9072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8">
            <a:extLst>
              <a:ext uri="{FF2B5EF4-FFF2-40B4-BE49-F238E27FC236}">
                <a16:creationId xmlns="" xmlns:a16="http://schemas.microsoft.com/office/drawing/2014/main" id="{6EFA6644-EDD2-41D5-A352-8CD295755A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-92075"/>
            <a:ext cx="1965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4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4155C4A-E58E-4620-A4B8-11210B311C9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9144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Anaphylaxis &amp; </a:t>
            </a:r>
            <a:br>
              <a:rPr lang="en-US" sz="4000" dirty="0"/>
            </a:br>
            <a:r>
              <a:rPr lang="en-US" sz="4000" dirty="0"/>
              <a:t>Epinephrine Administration for the EMT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3FEBB8C1-9542-40A4-8F4B-FE1504582F3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971800"/>
            <a:ext cx="6400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Indiana Department of Homeland Security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EMS Division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1A458D8D-888D-47AC-B149-6795384E6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32854"/>
              </p:ext>
            </p:extLst>
          </p:nvPr>
        </p:nvGraphicFramePr>
        <p:xfrm>
          <a:off x="1600200" y="4343400"/>
          <a:ext cx="5263939" cy="165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250460935"/>
                    </a:ext>
                  </a:extLst>
                </a:gridCol>
                <a:gridCol w="1628971">
                  <a:extLst>
                    <a:ext uri="{9D8B030D-6E8A-4147-A177-3AD203B41FA5}">
                      <a16:colId xmlns="" xmlns:a16="http://schemas.microsoft.com/office/drawing/2014/main" val="4128123847"/>
                    </a:ext>
                  </a:extLst>
                </a:gridCol>
                <a:gridCol w="871063">
                  <a:extLst>
                    <a:ext uri="{9D8B030D-6E8A-4147-A177-3AD203B41FA5}">
                      <a16:colId xmlns="" xmlns:a16="http://schemas.microsoft.com/office/drawing/2014/main" val="2235577456"/>
                    </a:ext>
                  </a:extLst>
                </a:gridCol>
                <a:gridCol w="901399">
                  <a:extLst>
                    <a:ext uri="{9D8B030D-6E8A-4147-A177-3AD203B41FA5}">
                      <a16:colId xmlns="" xmlns:a16="http://schemas.microsoft.com/office/drawing/2014/main" val="1403729766"/>
                    </a:ext>
                  </a:extLst>
                </a:gridCol>
                <a:gridCol w="846506">
                  <a:extLst>
                    <a:ext uri="{9D8B030D-6E8A-4147-A177-3AD203B41FA5}">
                      <a16:colId xmlns="" xmlns:a16="http://schemas.microsoft.com/office/drawing/2014/main" val="213671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Sub-Topic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AEMT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205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Medication Delivery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254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Immune Disease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876125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890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6E668368-B5F1-4D34-BE4F-10D525941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Action of Epinephrine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6F2ABE9B-D30E-4E77-88E2-E99087D7BC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Relaxes smooth muscle in the airways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Counteracts histamine and other cytokines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Raises blood sugar level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Raises heart rate, blood pressure, and myocardial oxygen demand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For Intramuscular injection of Epinephrine…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FF00FF"/>
                </a:solidFill>
              </a:rPr>
              <a:t>	</a:t>
            </a:r>
            <a:r>
              <a:rPr lang="en-US" sz="2800" dirty="0"/>
              <a:t>Onset of effect: 	3-5 min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	Duration of effect: </a:t>
            </a:r>
            <a:r>
              <a:rPr lang="en-US" sz="2800" dirty="0">
                <a:solidFill>
                  <a:srgbClr val="FF00FF"/>
                </a:solidFill>
              </a:rPr>
              <a:t>	</a:t>
            </a:r>
            <a:r>
              <a:rPr lang="en-US" sz="2800" dirty="0"/>
              <a:t>1-4 hours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="" xmlns:a16="http://schemas.microsoft.com/office/drawing/2014/main" id="{12A4E674-EF26-4BBA-AF1F-781BF920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811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Documents and Settings\jmlapsansky\Local Settings\Temporary Internet Files\Content.IE5\WO991HVE\MC900047975[1].wmf">
            <a:extLst>
              <a:ext uri="{FF2B5EF4-FFF2-40B4-BE49-F238E27FC236}">
                <a16:creationId xmlns="" xmlns:a16="http://schemas.microsoft.com/office/drawing/2014/main" id="{5B9F1A65-B69A-411A-8C9F-7927B65C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2" y="2895600"/>
            <a:ext cx="858838" cy="9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Documents and Settings\jmlapsansky\Local Settings\Temporary Internet Files\Content.IE5\WO991HVE\MC900287105[1].wmf">
            <a:extLst>
              <a:ext uri="{FF2B5EF4-FFF2-40B4-BE49-F238E27FC236}">
                <a16:creationId xmlns="" xmlns:a16="http://schemas.microsoft.com/office/drawing/2014/main" id="{F10B5825-7F23-4E96-829B-407A8837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066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88"/>
    </mc:Choice>
    <mc:Fallback xmlns="">
      <p:transition spd="slow" advTm="557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60D82E55-A7A7-4F9B-BAFD-E3956B638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Side Effects of Epinephrine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60017210-E572-4314-AAF3-41B92A0CEE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Palpitations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Tachycardia &amp; dysrhythmias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Hypertension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Headache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Tremor, weakness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Skin signs: pallor, sweating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Nausea &amp; vomiting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Nervousness &amp; anxiety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ffectLst/>
              </a:rPr>
              <a:t>Pain, redness at the injection site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2"/>
    </mc:Choice>
    <mc:Fallback xmlns="">
      <p:transition spd="slow" advTm="3109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D8565CBB-36E9-4D5B-8CF8-E08453A77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Six </a:t>
            </a:r>
            <a:r>
              <a:rPr lang="en-US" sz="4000" u="sng" dirty="0"/>
              <a:t>Rights</a:t>
            </a:r>
            <a:r>
              <a:rPr lang="en-US" sz="4000" dirty="0"/>
              <a:t> of Drug Administration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2BB5C7F1-D544-4086-B971-7CCEE4C621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1981200"/>
            <a:ext cx="5257800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Right person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Right drug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Right dose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Right time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Right route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/>
              <a:t>Right documentation</a:t>
            </a:r>
          </a:p>
        </p:txBody>
      </p:sp>
      <p:pic>
        <p:nvPicPr>
          <p:cNvPr id="3" name="Picture 2" descr="A drawing of a person&#10;&#10;Description generated with high confidence">
            <a:extLst>
              <a:ext uri="{FF2B5EF4-FFF2-40B4-BE49-F238E27FC236}">
                <a16:creationId xmlns="" xmlns:a16="http://schemas.microsoft.com/office/drawing/2014/main" id="{1D45B649-EBC0-4C58-9EC3-A11996035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1914525" cy="23907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89"/>
    </mc:Choice>
    <mc:Fallback xmlns="">
      <p:transition spd="slow" advTm="37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B0367-2F39-4CEB-96FC-1369D8DC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and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5ED7DB-77D1-40D8-A3C4-FDBCF0E1D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Site Selection</a:t>
            </a:r>
          </a:p>
          <a:p>
            <a:pPr lvl="1"/>
            <a:r>
              <a:rPr lang="en-US" sz="3200" u="sng" dirty="0">
                <a:solidFill>
                  <a:srgbClr val="C00000"/>
                </a:solidFill>
              </a:rPr>
              <a:t>Intramuscular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sites allow a drug to be injected into the belly of a muscle so that the blood vessels supplying that muscle distribute the medication to its site of action via the bloodstream. </a:t>
            </a:r>
          </a:p>
          <a:p>
            <a:r>
              <a:rPr lang="en-US" dirty="0"/>
              <a:t>Preparation</a:t>
            </a:r>
          </a:p>
          <a:p>
            <a:pPr lvl="1"/>
            <a:r>
              <a:rPr lang="en-US" sz="2000" dirty="0"/>
              <a:t>Prep the site with approved antiseptic by scrubbing vigorously and allowing to dry.  DO NOT TOUCH, BLOW ON OR FAN THE INJECTION SITE! </a:t>
            </a:r>
          </a:p>
          <a:p>
            <a:pPr lvl="1"/>
            <a:r>
              <a:rPr lang="en-US" sz="2400" dirty="0"/>
              <a:t>Align the syringe and needle above the injection site at a 90 degree angle (to help insure IM administration of drug).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0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818D68D2-F71B-4369-8FD4-8EF0F6E05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Prepare the site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4984CD5-F56B-441A-A6BC-3B8F388E059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0" y="1600200"/>
            <a:ext cx="3505200" cy="3352800"/>
          </a:xfrm>
          <a:prstGeom prst="rect">
            <a:avLst/>
          </a:prstGeom>
        </p:spPr>
        <p:txBody>
          <a:bodyPr/>
          <a:lstStyle/>
          <a:p>
            <a:pPr marL="285750" indent="-285750" eaLnBrk="1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Palatino Linotype" panose="02040502050505030304" pitchFamily="18" charset="0"/>
              </a:rPr>
              <a:t>Scrub the skin vigorously with an alcohol wipe</a:t>
            </a:r>
          </a:p>
          <a:p>
            <a:pPr marL="285750" indent="-285750" eaLnBrk="1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Palatino Linotype" panose="02040502050505030304" pitchFamily="18" charset="0"/>
              </a:rPr>
              <a:t>Allow to air dry (do not touch, blow on, or fan the injection site)</a:t>
            </a:r>
          </a:p>
        </p:txBody>
      </p:sp>
      <p:pic>
        <p:nvPicPr>
          <p:cNvPr id="15364" name="Picture 6">
            <a:extLst>
              <a:ext uri="{FF2B5EF4-FFF2-40B4-BE49-F238E27FC236}">
                <a16:creationId xmlns="" xmlns:a16="http://schemas.microsoft.com/office/drawing/2014/main" id="{2842CFCE-A2FF-4FBA-A6DD-4FC6C777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038600" cy="33719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Box 6">
            <a:extLst>
              <a:ext uri="{FF2B5EF4-FFF2-40B4-BE49-F238E27FC236}">
                <a16:creationId xmlns="" xmlns:a16="http://schemas.microsoft.com/office/drawing/2014/main" id="{50D9A209-446C-4D16-9DDB-D0D77AC32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Palatino Linotype" panose="02040502050505030304" pitchFamily="18" charset="0"/>
              </a:rPr>
              <a:t>Isopropyl alcohol aids the removal of bacteria from the skin surface, it does not kill bacteria.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2"/>
    </mc:Choice>
    <mc:Fallback xmlns="">
      <p:transition spd="slow" advTm="66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9485AF22-C698-4A9D-A2BB-391959C6C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Intramuscular Injection Sites</a:t>
            </a:r>
          </a:p>
        </p:txBody>
      </p:sp>
      <p:pic>
        <p:nvPicPr>
          <p:cNvPr id="16387" name="Picture 9" descr="http://images.rxlist.com/images/rxlist/interferon8.gif">
            <a:extLst>
              <a:ext uri="{FF2B5EF4-FFF2-40B4-BE49-F238E27FC236}">
                <a16:creationId xmlns="" xmlns:a16="http://schemas.microsoft.com/office/drawing/2014/main" id="{19F32154-2ECC-4F83-B766-2AEEA1BE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86"/>
          <a:stretch>
            <a:fillRect/>
          </a:stretch>
        </p:blipFill>
        <p:spPr bwMode="auto">
          <a:xfrm>
            <a:off x="5257800" y="1757362"/>
            <a:ext cx="1782832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http://www2a.cdc.gov/nip/isd/ycts/mod1/data/images/deltoid.jpg">
            <a:extLst>
              <a:ext uri="{FF2B5EF4-FFF2-40B4-BE49-F238E27FC236}">
                <a16:creationId xmlns="" xmlns:a16="http://schemas.microsoft.com/office/drawing/2014/main" id="{480D9579-5239-4FED-9278-4EF776D5F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8" b="14187"/>
          <a:stretch/>
        </p:blipFill>
        <p:spPr bwMode="auto">
          <a:xfrm>
            <a:off x="1371600" y="19812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>
            <a:extLst>
              <a:ext uri="{FF2B5EF4-FFF2-40B4-BE49-F238E27FC236}">
                <a16:creationId xmlns="" xmlns:a16="http://schemas.microsoft.com/office/drawing/2014/main" id="{01CC031E-A60C-403A-ABF1-155D716D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834" y="5336381"/>
            <a:ext cx="226536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marL="403225" indent="-4032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Palatino Linotype" panose="02040502050505030304" pitchFamily="18" charset="0"/>
              </a:rPr>
              <a:t>Deltoid Muscle</a:t>
            </a:r>
          </a:p>
        </p:txBody>
      </p:sp>
      <p:sp>
        <p:nvSpPr>
          <p:cNvPr id="16390" name="Rectangle 10">
            <a:extLst>
              <a:ext uri="{FF2B5EF4-FFF2-40B4-BE49-F238E27FC236}">
                <a16:creationId xmlns="" xmlns:a16="http://schemas.microsoft.com/office/drawing/2014/main" id="{00D3B398-4780-45AC-B112-12668734D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382547"/>
            <a:ext cx="202936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03225" indent="-4032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Palatino Linotype" panose="02040502050505030304" pitchFamily="18" charset="0"/>
              </a:rPr>
              <a:t>Anterolateral Thigh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9256811D-7CF5-4E2A-816A-268B24CEB41F}"/>
              </a:ext>
            </a:extLst>
          </p:cNvPr>
          <p:cNvCxnSpPr/>
          <p:nvPr/>
        </p:nvCxnSpPr>
        <p:spPr>
          <a:xfrm flipH="1">
            <a:off x="7162800" y="3124200"/>
            <a:ext cx="1371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9C289D-79AB-4277-B3AB-6959D0DBEC47}"/>
              </a:ext>
            </a:extLst>
          </p:cNvPr>
          <p:cNvSpPr txBox="1"/>
          <p:nvPr/>
        </p:nvSpPr>
        <p:spPr>
          <a:xfrm>
            <a:off x="7467600" y="3283877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Preferred</a:t>
            </a:r>
          </a:p>
          <a:p>
            <a:r>
              <a:rPr lang="en-US" dirty="0">
                <a:latin typeface="Palatino Linotype" panose="02040502050505030304" pitchFamily="18" charset="0"/>
              </a:rPr>
              <a:t>Site!!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0"/>
    </mc:Choice>
    <mc:Fallback xmlns="">
      <p:transition spd="slow" advTm="199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>
            <a:extLst>
              <a:ext uri="{FF2B5EF4-FFF2-40B4-BE49-F238E27FC236}">
                <a16:creationId xmlns="" xmlns:a16="http://schemas.microsoft.com/office/drawing/2014/main" id="{9FD19F33-74E6-41F7-BB6B-51C9662B7CB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838200"/>
            <a:ext cx="7010400" cy="5181600"/>
            <a:chOff x="960" y="768"/>
            <a:chExt cx="3840" cy="3244"/>
          </a:xfrm>
        </p:grpSpPr>
        <p:pic>
          <p:nvPicPr>
            <p:cNvPr id="17414" name="Picture 4" descr="fig10-23">
              <a:extLst>
                <a:ext uri="{FF2B5EF4-FFF2-40B4-BE49-F238E27FC236}">
                  <a16:creationId xmlns="" xmlns:a16="http://schemas.microsoft.com/office/drawing/2014/main" id="{0E60BE7C-336F-4781-8806-1F2ED05A4B4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87" r="33464"/>
            <a:stretch>
              <a:fillRect/>
            </a:stretch>
          </p:blipFill>
          <p:spPr bwMode="auto">
            <a:xfrm>
              <a:off x="960" y="768"/>
              <a:ext cx="3840" cy="32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5" name="Text Box 5">
              <a:extLst>
                <a:ext uri="{FF2B5EF4-FFF2-40B4-BE49-F238E27FC236}">
                  <a16:creationId xmlns="" xmlns:a16="http://schemas.microsoft.com/office/drawing/2014/main" id="{6DA2F57E-6D89-4A2E-B833-BCFEDECD76A3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408" y="1392"/>
              <a:ext cx="336" cy="2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90º</a:t>
              </a:r>
            </a:p>
          </p:txBody>
        </p:sp>
      </p:grpSp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18DEF447-9D54-405C-9425-B78F71850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33316"/>
            <a:ext cx="54102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Intramuscular Injection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2"/>
    </mc:Choice>
    <mc:Fallback xmlns="">
      <p:transition spd="slow" advTm="2136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48E91D07-EA80-417E-A276-138C2673D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Needle Handling Precautions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B13BBDAC-ED4F-45A3-B99C-B5304A2B1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3225" indent="-403225" eaLnBrk="1" hangingPunct="1">
              <a:defRPr/>
            </a:pPr>
            <a:r>
              <a:rPr lang="en-US" dirty="0"/>
              <a:t>Minimize the tasks performed in a moving ambulance.</a:t>
            </a:r>
          </a:p>
          <a:p>
            <a:pPr marL="403225" indent="-403225" eaLnBrk="1" hangingPunct="1">
              <a:defRPr/>
            </a:pPr>
            <a:r>
              <a:rPr lang="en-US" dirty="0"/>
              <a:t>Immediately dispose of used sharps in a sharps container.</a:t>
            </a:r>
          </a:p>
          <a:p>
            <a:pPr marL="403225" indent="-403225" eaLnBrk="1" hangingPunct="1">
              <a:defRPr/>
            </a:pPr>
            <a:r>
              <a:rPr lang="en-US" u="sng" dirty="0"/>
              <a:t>NEVER</a:t>
            </a:r>
            <a:r>
              <a:rPr lang="en-US" dirty="0"/>
              <a:t> recap needles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="" xmlns:a16="http://schemas.microsoft.com/office/drawing/2014/main" id="{BEF1CC09-5D58-4933-A62A-0B175351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25596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88"/>
    </mc:Choice>
    <mc:Fallback xmlns="">
      <p:transition spd="slow" advTm="5928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="" xmlns:a16="http://schemas.microsoft.com/office/drawing/2014/main" id="{E045CC9C-2CEA-4274-AD61-4A9B13B4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631" y="2743200"/>
            <a:ext cx="1031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 err="1"/>
              <a:t>Ampule</a:t>
            </a:r>
            <a:endParaRPr lang="en-US" b="1" dirty="0"/>
          </a:p>
        </p:txBody>
      </p:sp>
      <p:sp>
        <p:nvSpPr>
          <p:cNvPr id="8195" name="Text Box 3">
            <a:extLst>
              <a:ext uri="{FF2B5EF4-FFF2-40B4-BE49-F238E27FC236}">
                <a16:creationId xmlns="" xmlns:a16="http://schemas.microsoft.com/office/drawing/2014/main" id="{AC99B44A-C43B-4147-8382-C4013DEC5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369" y="2819400"/>
            <a:ext cx="180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/>
              <a:t>Multi-dose Vial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="" xmlns:a16="http://schemas.microsoft.com/office/drawing/2014/main" id="{27ABFD1A-A8F5-4660-B839-D5FB08BE8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Ampules</a:t>
            </a:r>
            <a:r>
              <a:rPr lang="en-US" sz="3600" dirty="0"/>
              <a:t> and Vials</a:t>
            </a:r>
          </a:p>
        </p:txBody>
      </p:sp>
      <p:sp>
        <p:nvSpPr>
          <p:cNvPr id="19461" name="Rectangle 8">
            <a:extLst>
              <a:ext uri="{FF2B5EF4-FFF2-40B4-BE49-F238E27FC236}">
                <a16:creationId xmlns="" xmlns:a16="http://schemas.microsoft.com/office/drawing/2014/main" id="{B3F8C689-7132-4EE4-948F-BB9A6A12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7848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Palatino Linotype" panose="02040502050505030304" pitchFamily="18" charset="0"/>
              </a:rPr>
              <a:t>Store epinephrine AWAY from light; leave it in its carton until ready to use.  Also keep away from extreme heat and danger of freezing.</a:t>
            </a:r>
          </a:p>
        </p:txBody>
      </p:sp>
      <p:pic>
        <p:nvPicPr>
          <p:cNvPr id="19462" name="Picture 10">
            <a:extLst>
              <a:ext uri="{FF2B5EF4-FFF2-40B4-BE49-F238E27FC236}">
                <a16:creationId xmlns="" xmlns:a16="http://schemas.microsoft.com/office/drawing/2014/main" id="{0A3A2493-FB05-4A4C-A139-387FB7B7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124200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10">
            <a:extLst>
              <a:ext uri="{FF2B5EF4-FFF2-40B4-BE49-F238E27FC236}">
                <a16:creationId xmlns="" xmlns:a16="http://schemas.microsoft.com/office/drawing/2014/main" id="{6D69B505-C3D5-4CCB-BAA5-1B11B08E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5280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top</a:t>
            </a:r>
          </a:p>
        </p:txBody>
      </p:sp>
      <p:cxnSp>
        <p:nvCxnSpPr>
          <p:cNvPr id="19464" name="Straight Arrow Connector 12">
            <a:extLst>
              <a:ext uri="{FF2B5EF4-FFF2-40B4-BE49-F238E27FC236}">
                <a16:creationId xmlns="" xmlns:a16="http://schemas.microsoft.com/office/drawing/2014/main" id="{EC60655C-DCC1-43D9-A64E-B42D197E91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3657600"/>
            <a:ext cx="609600" cy="42545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5" name="Picture 2" descr="C:\Documents and Settings\Compaq\Desktop\epi2.jpg">
            <a:extLst>
              <a:ext uri="{FF2B5EF4-FFF2-40B4-BE49-F238E27FC236}">
                <a16:creationId xmlns="" xmlns:a16="http://schemas.microsoft.com/office/drawing/2014/main" id="{A514327E-0CB6-498D-9015-DA323DDA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38" y="3351213"/>
            <a:ext cx="1125538" cy="282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TextBox 16">
            <a:extLst>
              <a:ext uri="{FF2B5EF4-FFF2-40B4-BE49-F238E27FC236}">
                <a16:creationId xmlns="" xmlns:a16="http://schemas.microsoft.com/office/drawing/2014/main" id="{FC4CED66-A1C6-4A8C-B65F-5471AFEA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0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Self-sealing rubber top</a:t>
            </a:r>
          </a:p>
        </p:txBody>
      </p:sp>
      <p:cxnSp>
        <p:nvCxnSpPr>
          <p:cNvPr id="19467" name="Straight Arrow Connector 18">
            <a:extLst>
              <a:ext uri="{FF2B5EF4-FFF2-40B4-BE49-F238E27FC236}">
                <a16:creationId xmlns="" xmlns:a16="http://schemas.microsoft.com/office/drawing/2014/main" id="{06587571-6ED0-4975-977C-0B643BBCFA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3352800"/>
            <a:ext cx="533400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19">
            <a:extLst>
              <a:ext uri="{FF2B5EF4-FFF2-40B4-BE49-F238E27FC236}">
                <a16:creationId xmlns="" xmlns:a16="http://schemas.microsoft.com/office/drawing/2014/main" id="{A6281B54-CFF1-43B8-95E7-6799C97DB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257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scored neck</a:t>
            </a:r>
          </a:p>
        </p:txBody>
      </p:sp>
      <p:cxnSp>
        <p:nvCxnSpPr>
          <p:cNvPr id="19469" name="Straight Arrow Connector 21">
            <a:extLst>
              <a:ext uri="{FF2B5EF4-FFF2-40B4-BE49-F238E27FC236}">
                <a16:creationId xmlns="" xmlns:a16="http://schemas.microsoft.com/office/drawing/2014/main" id="{A2FB0DB4-F304-4A96-AAB6-EB82DC0C9F8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933700" y="4914900"/>
            <a:ext cx="457200" cy="381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70"/>
    </mc:Choice>
    <mc:Fallback xmlns="">
      <p:transition spd="slow" advTm="7087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635A4-5965-4141-99D2-DB8437EF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534411-AF5E-4BD0-9D99-E51293CA9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Treat &amp; Document all information concerning the patient and medication, including:</a:t>
            </a:r>
          </a:p>
          <a:p>
            <a:pPr lvl="1"/>
            <a:r>
              <a:rPr lang="en-US" dirty="0"/>
              <a:t>ABC’s; high-flow oxygen therapy via NRB</a:t>
            </a:r>
          </a:p>
          <a:p>
            <a:pPr lvl="1"/>
            <a:r>
              <a:rPr lang="en-US" dirty="0"/>
              <a:t>Indication for drug administration</a:t>
            </a:r>
          </a:p>
          <a:p>
            <a:pPr lvl="1"/>
            <a:r>
              <a:rPr lang="en-US" dirty="0"/>
              <a:t>Vital signs, work of breathing, lung sounds, skin signs, and ability to speak</a:t>
            </a:r>
          </a:p>
          <a:p>
            <a:pPr lvl="1"/>
            <a:r>
              <a:rPr lang="en-US" dirty="0"/>
              <a:t>Drug, dosage, and delivery site</a:t>
            </a:r>
          </a:p>
          <a:p>
            <a:pPr lvl="1"/>
            <a:r>
              <a:rPr lang="en-US" dirty="0"/>
              <a:t>Patient response to the medication</a:t>
            </a:r>
          </a:p>
          <a:p>
            <a:pPr lvl="1"/>
            <a:r>
              <a:rPr lang="en-US" dirty="0"/>
              <a:t>Vital signs, work of breathing, lung sounds, skin signs, and changes in ability to speak</a:t>
            </a:r>
          </a:p>
          <a:p>
            <a:pPr lvl="1"/>
            <a:r>
              <a:rPr lang="en-US" dirty="0"/>
              <a:t>Both positive and negative responses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23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F6C008FD-A9A6-416B-9366-5EAC4A2AF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Learning Objectives: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4B958B54-068A-4479-91BF-4778D80E54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5105400"/>
          </a:xfrm>
        </p:spPr>
        <p:txBody>
          <a:bodyPr/>
          <a:lstStyle/>
          <a:p>
            <a:pPr marL="403225" indent="-403225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With successful completion of this training module, the EMT will be able to describe and/or correctly demonstrate …</a:t>
            </a:r>
          </a:p>
          <a:p>
            <a:pPr marL="403225" indent="-403225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403225" indent="-403225">
              <a:defRPr/>
            </a:pPr>
            <a:r>
              <a:rPr lang="en-US" sz="2400" dirty="0"/>
              <a:t>Epinephrine identification as a medication</a:t>
            </a:r>
          </a:p>
          <a:p>
            <a:pPr marL="403225" indent="-403225" eaLnBrk="1" hangingPunct="1">
              <a:defRPr/>
            </a:pPr>
            <a:r>
              <a:rPr lang="en-US" sz="2400" dirty="0"/>
              <a:t>Signs and symptoms of anaphylaxis</a:t>
            </a:r>
          </a:p>
          <a:p>
            <a:pPr marL="403225" indent="-403225">
              <a:defRPr/>
            </a:pPr>
            <a:r>
              <a:rPr lang="en-US" sz="2400" dirty="0"/>
              <a:t>The mechanism of action and effects of Epinephrine</a:t>
            </a:r>
          </a:p>
          <a:p>
            <a:pPr marL="403225" indent="-403225" eaLnBrk="1" hangingPunct="1">
              <a:defRPr/>
            </a:pPr>
            <a:r>
              <a:rPr lang="en-US" sz="2400" dirty="0"/>
              <a:t>Steps in aseptic technique</a:t>
            </a:r>
          </a:p>
          <a:p>
            <a:pPr marL="400050" indent="-400050" eaLnBrk="1" hangingPunct="1">
              <a:lnSpc>
                <a:spcPct val="80000"/>
              </a:lnSpc>
              <a:defRPr/>
            </a:pPr>
            <a:r>
              <a:rPr lang="en-US" sz="2400" dirty="0"/>
              <a:t>Preparation of Epinephrine for administration </a:t>
            </a:r>
          </a:p>
          <a:p>
            <a:pPr marL="400050" indent="-400050" eaLnBrk="1" hangingPunct="1">
              <a:lnSpc>
                <a:spcPct val="80000"/>
              </a:lnSpc>
              <a:defRPr/>
            </a:pPr>
            <a:r>
              <a:rPr lang="en-US" sz="2400" dirty="0"/>
              <a:t>Intramuscular administration of Epinephrine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61"/>
    </mc:Choice>
    <mc:Fallback xmlns="">
      <p:transition spd="slow" advTm="4356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AFB60AC8-53F5-4E8D-8B5B-2392A8886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83820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/>
              <a:t>Skills Section: </a:t>
            </a: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/>
              <a:t>Obtaining Medication from a Glass Ampule</a:t>
            </a:r>
            <a:endParaRPr lang="en-US" sz="43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5"/>
    </mc:Choice>
    <mc:Fallback xmlns="">
      <p:transition spd="slow" advTm="67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AE6A08-1BA1-487A-8C69-D2268BD5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Confirm the Medication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280961-D94E-4F32-A5FB-5355A5697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Medication name</a:t>
            </a:r>
          </a:p>
          <a:p>
            <a:pPr>
              <a:defRPr/>
            </a:pPr>
            <a:r>
              <a:rPr lang="en-US" dirty="0"/>
              <a:t>Dosage (1:1,000 or 1mg/1ml)</a:t>
            </a:r>
          </a:p>
          <a:p>
            <a:pPr>
              <a:defRPr/>
            </a:pPr>
            <a:r>
              <a:rPr lang="en-US" dirty="0"/>
              <a:t>Expiration date</a:t>
            </a:r>
          </a:p>
          <a:p>
            <a:pPr>
              <a:defRPr/>
            </a:pPr>
            <a:r>
              <a:rPr lang="en-US" dirty="0"/>
              <a:t>Not cloudy;  no color or precipitate</a:t>
            </a:r>
          </a:p>
        </p:txBody>
      </p:sp>
      <p:pic>
        <p:nvPicPr>
          <p:cNvPr id="22532" name="Picture 4" descr="Epi 1 to 1 Ampule">
            <a:extLst>
              <a:ext uri="{FF2B5EF4-FFF2-40B4-BE49-F238E27FC236}">
                <a16:creationId xmlns="" xmlns:a16="http://schemas.microsoft.com/office/drawing/2014/main" id="{14198EC9-163B-47AB-8266-CEC95DA3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4343400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94"/>
    </mc:Choice>
    <mc:Fallback xmlns="">
      <p:transition spd="slow" advTm="4829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32058CB6-38FD-428A-A8A0-148203C82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Hold the </a:t>
            </a:r>
            <a:r>
              <a:rPr lang="en-US" sz="3200" dirty="0" err="1"/>
              <a:t>ampule</a:t>
            </a:r>
            <a:r>
              <a:rPr lang="en-US" sz="3200" dirty="0"/>
              <a:t> upright and tap its </a:t>
            </a:r>
            <a:r>
              <a:rPr lang="en-US" sz="3200" dirty="0">
                <a:solidFill>
                  <a:srgbClr val="FF00FF"/>
                </a:solidFill>
              </a:rPr>
              <a:t/>
            </a:r>
            <a:br>
              <a:rPr lang="en-US" sz="3200" dirty="0">
                <a:solidFill>
                  <a:srgbClr val="FF00FF"/>
                </a:solidFill>
              </a:rPr>
            </a:br>
            <a:r>
              <a:rPr lang="en-US" sz="3200" dirty="0"/>
              <a:t>top to dislodge any trapped solution.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="" xmlns:a16="http://schemas.microsoft.com/office/drawing/2014/main" id="{B1CA6F15-A45D-42DE-BDAF-F8ACCA87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4218757" cy="3827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0"/>
    </mc:Choice>
    <mc:Fallback xmlns="">
      <p:transition spd="slow" advTm="1394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A1CFE2E1-82EE-49D5-A951-7AE626DBC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924800" cy="1752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dirty="0"/>
              <a:t>Use thumb to break along scored edge of ample.</a:t>
            </a:r>
            <a:r>
              <a:rPr lang="en-US" sz="2800" dirty="0">
                <a:solidFill>
                  <a:srgbClr val="FF00FF"/>
                </a:solidFill>
              </a:rPr>
              <a:t/>
            </a:r>
            <a:br>
              <a:rPr lang="en-US" sz="2800" dirty="0">
                <a:solidFill>
                  <a:srgbClr val="FF00FF"/>
                </a:solidFill>
              </a:rPr>
            </a:br>
            <a:r>
              <a:rPr lang="en-US" sz="2800" dirty="0"/>
              <a:t>You may place gauze around the neck to prevent the sharp edge of the glass from cutting your thumb. 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="" xmlns:a16="http://schemas.microsoft.com/office/drawing/2014/main" id="{8B787045-91C8-40AB-A3E1-4B895721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2343562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="" xmlns:a16="http://schemas.microsoft.com/office/drawing/2014/main" id="{17DFD9E9-5180-4F61-B5CA-39681107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18" y="3048000"/>
            <a:ext cx="3692482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55"/>
    </mc:Choice>
    <mc:Fallback xmlns="">
      <p:transition spd="slow" advTm="1995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111CA3D8-43F4-4340-BC0F-4CFC85367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609600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Draw up the medication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811CC89C-F696-4010-A9F0-453C1A651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571" y="4609237"/>
            <a:ext cx="6629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Palatino Linotype" panose="02040502050505030304" pitchFamily="18" charset="0"/>
              </a:rPr>
              <a:t>Note that filter needles may be used if available, but should NOT delay administration in the event of an emergency.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Palatino Linotype" panose="0204050205050503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Palatino Linotype" panose="02040502050505030304" pitchFamily="18" charset="0"/>
              </a:rPr>
              <a:t>Using a syringe, insert the needle into the ampule and draw the plunger back until you reach the correct dosage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latin typeface="Palatino Linotype" panose="02040502050505030304" pitchFamily="18" charset="0"/>
              </a:rPr>
              <a:t>(PEDS = 0.15 cc or ADULT = 0.30cc)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="" xmlns:a16="http://schemas.microsoft.com/office/drawing/2014/main" id="{6E23738F-615F-4ECB-A4A7-6AFD4F1DE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64" y="1600200"/>
            <a:ext cx="3344271" cy="27067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0"/>
    </mc:Choice>
    <mc:Fallback xmlns="">
      <p:transition spd="slow" advTm="1223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AFB60AC8-53F5-4E8D-8B5B-2392A8886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819400"/>
            <a:ext cx="83820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/>
              <a:t>Skills Section: </a:t>
            </a: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/>
              <a:t>Obtaining Medication from a Vial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8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5"/>
    </mc:Choice>
    <mc:Fallback xmlns="">
      <p:transition spd="slow" advTm="674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F7FFB-02A1-4361-A22E-72D096C9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Confirm the Medication</a:t>
            </a:r>
          </a:p>
        </p:txBody>
      </p:sp>
      <p:pic>
        <p:nvPicPr>
          <p:cNvPr id="27651" name="Picture 4" descr="C:\Documents and Settings\Compaq\Desktop\epi1.jpg">
            <a:extLst>
              <a:ext uri="{FF2B5EF4-FFF2-40B4-BE49-F238E27FC236}">
                <a16:creationId xmlns="" xmlns:a16="http://schemas.microsoft.com/office/drawing/2014/main" id="{8EBC1456-B268-4A01-B38D-07E4E97B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190244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2A4B1BE-7B66-4609-9E9C-37A0702DD991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Palatino Linotype" panose="02040502050505030304" pitchFamily="18" charset="0"/>
              </a:rPr>
              <a:t>Medication name</a:t>
            </a: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Palatino Linotype" panose="02040502050505030304" pitchFamily="18" charset="0"/>
              </a:rPr>
              <a:t>Dosage (1:1,000 or 1mg/1ml)</a:t>
            </a: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Palatino Linotype" panose="02040502050505030304" pitchFamily="18" charset="0"/>
              </a:rPr>
              <a:t>Expiration date</a:t>
            </a: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Palatino Linotype" panose="02040502050505030304" pitchFamily="18" charset="0"/>
              </a:rPr>
              <a:t>Not cloudy; no color or precipitate</a:t>
            </a: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Palatino Linotype" panose="02040502050505030304" pitchFamily="18" charset="0"/>
            </a:endParaRPr>
          </a:p>
          <a:p>
            <a:pPr marL="342900" indent="-342900">
              <a:spcBef>
                <a:spcPct val="20000"/>
              </a:spcBef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Palatino Linotype" panose="02040502050505030304" pitchFamily="18" charset="0"/>
              </a:rPr>
              <a:t>Always check the dose and the concentration on the vial as some vials are multi-dose vials.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4"/>
    </mc:Choice>
    <mc:Fallback xmlns="">
      <p:transition spd="slow" advTm="1073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444D370A-C21A-4FC0-95A0-63AAB0706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4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Prepare the syringe </a:t>
            </a:r>
            <a:endParaRPr lang="en-US" sz="3800" dirty="0"/>
          </a:p>
        </p:txBody>
      </p:sp>
      <p:pic>
        <p:nvPicPr>
          <p:cNvPr id="28675" name="Picture 4">
            <a:extLst>
              <a:ext uri="{FF2B5EF4-FFF2-40B4-BE49-F238E27FC236}">
                <a16:creationId xmlns="" xmlns:a16="http://schemas.microsoft.com/office/drawing/2014/main" id="{2EB0D344-EA1C-4A72-BE70-CA9847FF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20906"/>
            <a:ext cx="4648200" cy="396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Box 4">
            <a:extLst>
              <a:ext uri="{FF2B5EF4-FFF2-40B4-BE49-F238E27FC236}">
                <a16:creationId xmlns="" xmlns:a16="http://schemas.microsoft.com/office/drawing/2014/main" id="{0B1574CA-1918-4656-885E-0AF4CFAF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678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Palatino Linotype" panose="02040502050505030304" pitchFamily="18" charset="0"/>
              </a:rPr>
              <a:t>With the needle cap on, pull back the plunger to the appropriate dosage. You will inject the same volume of air into a multi-use vial as you will withdraw medicine.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0"/>
    </mc:Choice>
    <mc:Fallback xmlns="">
      <p:transition spd="slow" advTm="1232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A40356-1199-4B90-A4F2-F46CC352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0066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Clean the vial’s rubber top</a:t>
            </a:r>
          </a:p>
        </p:txBody>
      </p:sp>
      <p:pic>
        <p:nvPicPr>
          <p:cNvPr id="29699" name="Picture 10" descr="ALCOHOL SWAB by 黃Anny安妮.">
            <a:extLst>
              <a:ext uri="{FF2B5EF4-FFF2-40B4-BE49-F238E27FC236}">
                <a16:creationId xmlns="" xmlns:a16="http://schemas.microsoft.com/office/drawing/2014/main" id="{77B9C016-BE00-4D8D-95C9-1A8977C5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399"/>
            <a:ext cx="3238500" cy="242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5">
            <a:extLst>
              <a:ext uri="{FF2B5EF4-FFF2-40B4-BE49-F238E27FC236}">
                <a16:creationId xmlns="" xmlns:a16="http://schemas.microsoft.com/office/drawing/2014/main" id="{4FA4FD80-658C-4BD8-B741-ED58EDB3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1237"/>
            <a:ext cx="2675244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7"/>
    </mc:Choice>
    <mc:Fallback xmlns="">
      <p:transition spd="slow" advTm="1818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37D7B0-16DC-4BEC-ADC5-C3272C47B74D}"/>
              </a:ext>
            </a:extLst>
          </p:cNvPr>
          <p:cNvSpPr/>
          <p:nvPr/>
        </p:nvSpPr>
        <p:spPr>
          <a:xfrm>
            <a:off x="1295400" y="990600"/>
            <a:ext cx="64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Palatino Linotype" panose="02040502050505030304" pitchFamily="18" charset="0"/>
              </a:rPr>
              <a:t>Insert the needle into the rubber top and inject the air from the syringe into the vial.</a:t>
            </a: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endParaRPr lang="en-US" dirty="0">
              <a:latin typeface="Palatino Linotype" panose="02040502050505030304" pitchFamily="18" charset="0"/>
            </a:endParaRPr>
          </a:p>
          <a:p>
            <a:pPr>
              <a:defRPr/>
            </a:pPr>
            <a:r>
              <a:rPr lang="en-US" dirty="0">
                <a:latin typeface="Palatino Linotype" panose="02040502050505030304" pitchFamily="18" charset="0"/>
              </a:rPr>
              <a:t>Withdraw the appropriate volume</a:t>
            </a:r>
            <a:br>
              <a:rPr lang="en-US" dirty="0">
                <a:latin typeface="Palatino Linotype" panose="02040502050505030304" pitchFamily="18" charset="0"/>
              </a:rPr>
            </a:br>
            <a:r>
              <a:rPr lang="en-US" dirty="0">
                <a:latin typeface="Palatino Linotype" panose="02040502050505030304" pitchFamily="18" charset="0"/>
              </a:rPr>
              <a:t>of medication. Do not fill with more than the correct dosage.</a:t>
            </a:r>
          </a:p>
        </p:txBody>
      </p:sp>
      <p:pic>
        <p:nvPicPr>
          <p:cNvPr id="30723" name="Picture 4">
            <a:extLst>
              <a:ext uri="{FF2B5EF4-FFF2-40B4-BE49-F238E27FC236}">
                <a16:creationId xmlns="" xmlns:a16="http://schemas.microsoft.com/office/drawing/2014/main" id="{3C1E49D1-044F-4552-9351-6B89F9F7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340712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20"/>
    </mc:Choice>
    <mc:Fallback xmlns="">
      <p:transition spd="slow" advTm="484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7B5D3-3424-4A8D-B521-8A8F986B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9D7F3-702C-4D04-A31B-115E68EE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495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u="sng" dirty="0"/>
              <a:t>Anaphylaxis</a:t>
            </a:r>
            <a:r>
              <a:rPr lang="en-US" dirty="0"/>
              <a:t> - a life-threatening, hypersensitivity reaction of the immune system</a:t>
            </a:r>
          </a:p>
          <a:p>
            <a:pPr>
              <a:lnSpc>
                <a:spcPct val="120000"/>
              </a:lnSpc>
              <a:defRPr/>
            </a:pPr>
            <a:r>
              <a:rPr lang="en-US" b="1" u="sng" dirty="0"/>
              <a:t>Aseptic technique </a:t>
            </a:r>
            <a:r>
              <a:rPr lang="en-US" dirty="0"/>
              <a:t>- a procedure performed under sterile conditions</a:t>
            </a:r>
          </a:p>
          <a:p>
            <a:pPr>
              <a:lnSpc>
                <a:spcPct val="120000"/>
              </a:lnSpc>
              <a:defRPr/>
            </a:pPr>
            <a:r>
              <a:rPr lang="en-US" b="1" u="sng" dirty="0"/>
              <a:t>Asphyxia</a:t>
            </a:r>
            <a:r>
              <a:rPr lang="en-US" dirty="0"/>
              <a:t> - suffocation as a result of blockage of the airway</a:t>
            </a:r>
          </a:p>
          <a:p>
            <a:pPr>
              <a:lnSpc>
                <a:spcPct val="120000"/>
              </a:lnSpc>
              <a:defRPr/>
            </a:pPr>
            <a:r>
              <a:rPr lang="en-US" b="1" u="sng" dirty="0" err="1"/>
              <a:t>Dyspnea</a:t>
            </a:r>
            <a:r>
              <a:rPr lang="en-US" dirty="0"/>
              <a:t> - labored or difficult breathing</a:t>
            </a:r>
          </a:p>
          <a:p>
            <a:pPr>
              <a:lnSpc>
                <a:spcPct val="120000"/>
              </a:lnSpc>
              <a:defRPr/>
            </a:pPr>
            <a:r>
              <a:rPr lang="en-US" b="1" u="sng" dirty="0"/>
              <a:t>Epinephrine</a:t>
            </a:r>
            <a:r>
              <a:rPr lang="en-US" dirty="0"/>
              <a:t> - a hormone released from the adrenal glands that activates several tissues in the “fight-or-flight” response</a:t>
            </a:r>
          </a:p>
          <a:p>
            <a:pPr>
              <a:lnSpc>
                <a:spcPct val="120000"/>
              </a:lnSpc>
              <a:defRPr/>
            </a:pPr>
            <a:r>
              <a:rPr lang="en-US" b="1" u="sng" dirty="0"/>
              <a:t>Histamine</a:t>
            </a:r>
            <a:r>
              <a:rPr lang="en-US" dirty="0"/>
              <a:t> - one of several chemical messages released from immune cells that promote inflammation as a defense mechanism</a:t>
            </a:r>
          </a:p>
          <a:p>
            <a:pPr>
              <a:lnSpc>
                <a:spcPct val="120000"/>
              </a:lnSpc>
              <a:defRPr/>
            </a:pPr>
            <a:r>
              <a:rPr lang="en-US" b="1" u="sng" dirty="0"/>
              <a:t>Intramuscular</a:t>
            </a:r>
            <a:r>
              <a:rPr lang="en-US" dirty="0"/>
              <a:t> - a medication route by injection into the belly of a muscle which encourages rapid transport in the bloodstream</a:t>
            </a:r>
          </a:p>
          <a:p>
            <a:pPr>
              <a:lnSpc>
                <a:spcPct val="120000"/>
              </a:lnSpc>
              <a:defRPr/>
            </a:pPr>
            <a:r>
              <a:rPr lang="en-US" b="1" u="sng" dirty="0"/>
              <a:t>Shock</a:t>
            </a:r>
            <a:r>
              <a:rPr lang="en-US" dirty="0"/>
              <a:t> </a:t>
            </a:r>
            <a:r>
              <a:rPr lang="en-US" dirty="0">
                <a:effectLst/>
              </a:rPr>
              <a:t>- a severe reduction in blood pressure (by any cause) that  results in inadequate blood flow (oxygen &amp; glucose) to tissues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87"/>
    </mc:Choice>
    <mc:Fallback xmlns="">
      <p:transition spd="slow" advTm="7428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6ED895C9-522C-484D-A723-F08841C14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Skills Section:</a:t>
            </a:r>
            <a:br>
              <a:rPr lang="en-US" sz="4000" dirty="0"/>
            </a:br>
            <a:r>
              <a:rPr lang="en-US" sz="4000" dirty="0"/>
              <a:t>Intramuscular Injection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"/>
    </mc:Choice>
    <mc:Fallback xmlns="">
      <p:transition spd="slow" advTm="373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AAED20-E65B-4980-83E1-2FCA86F3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the needle at a 90</a:t>
            </a:r>
            <a:r>
              <a:rPr lang="en-US" dirty="0">
                <a:sym typeface="Symbol" pitchFamily="18" charset="2"/>
              </a:rPr>
              <a:t>-degree angle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4DB5BE-F28D-4409-A8D9-86F9EF41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92" y="1981200"/>
            <a:ext cx="45720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tx1"/>
              </a:buClr>
              <a:buSzPct val="65000"/>
              <a:defRPr/>
            </a:pPr>
            <a:r>
              <a:rPr lang="en-US" sz="2800" kern="0" dirty="0"/>
              <a:t>Broadly hold the muscle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SzPct val="65000"/>
              <a:defRPr/>
            </a:pPr>
            <a:r>
              <a:rPr lang="en-US" sz="2800" kern="0" dirty="0"/>
              <a:t>Do not pinch the skin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SzPct val="65000"/>
              <a:defRPr/>
            </a:pPr>
            <a:r>
              <a:rPr lang="en-US" sz="2800" kern="0" dirty="0"/>
              <a:t>Hold the syringe like a dart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SzPct val="65000"/>
              <a:defRPr/>
            </a:pPr>
            <a:r>
              <a:rPr lang="en-US" sz="2800" kern="0" dirty="0"/>
              <a:t>Insert the needle with a quick stab at a 90° angle to the skin surface</a:t>
            </a:r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89C1710B-F7F6-49E2-ABFF-9E4B4B0E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83" y="2057400"/>
            <a:ext cx="3499625" cy="2989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276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EB7A7B9-9067-45B3-91A0-2D7EFEEF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Deliver the medication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1F5CE2-DF7E-4BF3-97FE-358FA9E6648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3124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Draw back slightly on the plunger to verify you are not in a blood vessel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Depress the plunger with a slow, steady motion until the syringe is empty and all of the medication is delivered</a:t>
            </a:r>
          </a:p>
        </p:txBody>
      </p:sp>
      <p:pic>
        <p:nvPicPr>
          <p:cNvPr id="33796" name="Picture 6">
            <a:extLst>
              <a:ext uri="{FF2B5EF4-FFF2-40B4-BE49-F238E27FC236}">
                <a16:creationId xmlns="" xmlns:a16="http://schemas.microsoft.com/office/drawing/2014/main" id="{17ABA55C-9025-4A93-98EC-49D9B1A4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528008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6"/>
    </mc:Choice>
    <mc:Fallback xmlns="">
      <p:transition spd="slow" advTm="2640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A3291-EB9F-42F4-92F2-F3E28E00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the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E96A6D-2354-46BF-818E-417849B70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Cover the puncture site.</a:t>
            </a:r>
            <a:endParaRPr lang="en-US" dirty="0">
              <a:solidFill>
                <a:srgbClr val="FF00FF"/>
              </a:solidFill>
            </a:endParaRPr>
          </a:p>
          <a:p>
            <a:r>
              <a:rPr lang="en-US" dirty="0"/>
              <a:t>Reassess your patient.</a:t>
            </a:r>
            <a:endParaRPr lang="en-US" dirty="0">
              <a:solidFill>
                <a:srgbClr val="FF00FF"/>
              </a:solidFill>
            </a:endParaRPr>
          </a:p>
          <a:p>
            <a:r>
              <a:rPr lang="en-US" dirty="0"/>
              <a:t>Prepare for transport by ALS if available.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F3A94E99-F5E0-416E-8E8E-88EDC8569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90602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079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="" xmlns:a16="http://schemas.microsoft.com/office/drawing/2014/main" id="{811888A3-0308-4C4D-8D89-5296F09C3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Assessment of Patient Response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="" xmlns:a16="http://schemas.microsoft.com/office/drawing/2014/main" id="{0820E9E1-21E7-44DE-AEE2-923CF5CDE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534400" cy="41148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Document the patient’s response to treatment:    </a:t>
            </a:r>
          </a:p>
          <a:p>
            <a:pPr lvl="1">
              <a:defRPr/>
            </a:pPr>
            <a:r>
              <a:rPr lang="en-US" sz="2600" dirty="0"/>
              <a:t>LOC, behavior, breathing effort, lung sounds, skin signs, vital signs, and changes in ability to speak</a:t>
            </a:r>
          </a:p>
          <a:p>
            <a:pPr lvl="1">
              <a:defRPr/>
            </a:pPr>
            <a:r>
              <a:rPr lang="en-US" sz="2600" dirty="0"/>
              <a:t>Document adverse effects if any occurred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4"/>
    </mc:Choice>
    <mc:Fallback xmlns="">
      <p:transition spd="slow" advTm="1968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D2700-3602-4666-AA22-657D2B5B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Document Vital Signs before and after treatment with Epinephrine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57DE5B-5894-4ABB-850B-35DAE813C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048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Because epinephrine is expected to cause widespread changes in function, it is important to frequently monitor and document vital signs:</a:t>
            </a:r>
          </a:p>
          <a:p>
            <a:pPr lvl="1">
              <a:defRPr/>
            </a:pPr>
            <a:r>
              <a:rPr lang="en-US" sz="2400" dirty="0">
                <a:effectLst/>
              </a:rPr>
              <a:t>HR, RR, BP</a:t>
            </a:r>
          </a:p>
          <a:p>
            <a:pPr marL="800100" lvl="3" indent="-342900">
              <a:defRPr/>
            </a:pPr>
            <a:r>
              <a:rPr lang="en-US" sz="2400" dirty="0"/>
              <a:t>I</a:t>
            </a:r>
            <a:r>
              <a:rPr lang="en-US" sz="2400" dirty="0">
                <a:effectLst/>
              </a:rPr>
              <a:t>nclude general appearance, work of breathing, lung sounds, skin signs, and ability to speak</a:t>
            </a:r>
          </a:p>
          <a:p>
            <a:pPr>
              <a:defRPr/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4"/>
    </mc:Choice>
    <mc:Fallback xmlns="">
      <p:transition spd="slow" advTm="1732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0BABC-4DF8-41EE-9B98-9A211212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Epi-Pen Brand Dosages</a:t>
            </a:r>
          </a:p>
        </p:txBody>
      </p:sp>
      <p:pic>
        <p:nvPicPr>
          <p:cNvPr id="38915" name="Picture 6" descr="EpiPen Boxes">
            <a:extLst>
              <a:ext uri="{FF2B5EF4-FFF2-40B4-BE49-F238E27FC236}">
                <a16:creationId xmlns="" xmlns:a16="http://schemas.microsoft.com/office/drawing/2014/main" id="{9752F0BD-50DE-4E91-95E2-5CC3231E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828800"/>
            <a:ext cx="660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E5F62D-6C5C-4A69-825A-4F591A23761A}"/>
              </a:ext>
            </a:extLst>
          </p:cNvPr>
          <p:cNvSpPr/>
          <p:nvPr/>
        </p:nvSpPr>
        <p:spPr>
          <a:xfrm>
            <a:off x="2133600" y="3886200"/>
            <a:ext cx="46185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Pediatrics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0.15 mg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of 1:1,000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Adults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0.30 mg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of 1:1,000</a:t>
            </a:r>
          </a:p>
          <a:p>
            <a:pPr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7" name="TextBox 8">
            <a:extLst>
              <a:ext uri="{FF2B5EF4-FFF2-40B4-BE49-F238E27FC236}">
                <a16:creationId xmlns="" xmlns:a16="http://schemas.microsoft.com/office/drawing/2014/main" id="{1DDAF627-7358-41B4-BA78-DDDC19723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Palatino Linotype" panose="02040502050505030304" pitchFamily="18" charset="0"/>
              </a:rPr>
              <a:t>The same dosage schedule is used in anaphylaxis, no matter the method of IM administration.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05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5"/>
    </mc:Choice>
    <mc:Fallback xmlns="">
      <p:transition spd="slow" advTm="2387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36845-C6FC-4B24-A06E-0B93FC24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5400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Always wear PPE when treating patients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F2B98B-261A-4C17-8A40-D6643DEE1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524000"/>
            <a:ext cx="54102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Wear gloves and goggles when assessing the patient, preparing the medication, cleaning the site of injection, and administering the drug.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1988" name="Picture 2" descr="C:\Users\Janice\AppData\Local\Microsoft\Windows\Temporary Internet Files\Low\Content.IE5\H017Q1J8\j0441804[1].png">
            <a:extLst>
              <a:ext uri="{FF2B5EF4-FFF2-40B4-BE49-F238E27FC236}">
                <a16:creationId xmlns="" xmlns:a16="http://schemas.microsoft.com/office/drawing/2014/main" id="{ADF5A418-7359-4D0C-90D7-E6220E65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286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>
            <a:extLst>
              <a:ext uri="{FF2B5EF4-FFF2-40B4-BE49-F238E27FC236}">
                <a16:creationId xmlns="" xmlns:a16="http://schemas.microsoft.com/office/drawing/2014/main" id="{61A73AE8-38FA-4EAE-999B-34B303995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26606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0"/>
    </mc:Choice>
    <mc:Fallback xmlns="">
      <p:transition spd="slow" advTm="1761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1A1A47-5F2C-4CC8-9156-A68483AC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 sure to inject Epinephrine into the muscle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79B9EE-9BD4-4ECF-8C3F-C0603EE7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It may take twice as long (up to 10 min) for epinephrine to have it’s life-saving effect if not injected into the muscle. </a:t>
            </a:r>
          </a:p>
        </p:txBody>
      </p:sp>
      <p:pic>
        <p:nvPicPr>
          <p:cNvPr id="43012" name="Picture 4" descr="Injection angles">
            <a:extLst>
              <a:ext uri="{FF2B5EF4-FFF2-40B4-BE49-F238E27FC236}">
                <a16:creationId xmlns="" xmlns:a16="http://schemas.microsoft.com/office/drawing/2014/main" id="{D0D4F93D-32F6-449A-877F-32202B60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895600"/>
            <a:ext cx="6946900" cy="3124200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AE50EDD2-25EE-46F9-8273-C876F229142A}"/>
              </a:ext>
            </a:extLst>
          </p:cNvPr>
          <p:cNvCxnSpPr/>
          <p:nvPr/>
        </p:nvCxnSpPr>
        <p:spPr>
          <a:xfrm>
            <a:off x="228600" y="3276600"/>
            <a:ext cx="1447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67"/>
    </mc:Choice>
    <mc:Fallback xmlns="">
      <p:transition spd="slow" advTm="3496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6EF563C7-C455-4606-B902-A88323ED2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anterolateral thigh is the best site for IM injection!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A563DCAF-EAF3-42DB-AD96-3A3B3B5305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8200" y="2057400"/>
            <a:ext cx="4038600" cy="1371600"/>
          </a:xfrm>
        </p:spPr>
        <p:txBody>
          <a:bodyPr/>
          <a:lstStyle/>
          <a:p>
            <a:r>
              <a:rPr lang="en-US" altLang="en-US" sz="2400">
                <a:effectLst/>
              </a:rPr>
              <a:t>Good site for all ages, but esp. under 3 years old</a:t>
            </a:r>
          </a:p>
          <a:p>
            <a:r>
              <a:rPr lang="en-US" altLang="en-US" sz="2400">
                <a:effectLst/>
              </a:rPr>
              <a:t>Far from major blood vessels &amp; nerves</a:t>
            </a:r>
          </a:p>
          <a:p>
            <a:r>
              <a:rPr lang="en-US" altLang="en-US" sz="2400">
                <a:effectLst/>
              </a:rPr>
              <a:t>Insert needle at 90</a:t>
            </a:r>
            <a:r>
              <a:rPr lang="en-US" altLang="en-US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altLang="en-US" sz="2400">
                <a:effectLst/>
              </a:rPr>
              <a:t> angle</a:t>
            </a:r>
          </a:p>
        </p:txBody>
      </p:sp>
      <p:pic>
        <p:nvPicPr>
          <p:cNvPr id="44036" name="Picture 4" descr="vastus lateralis baby">
            <a:extLst>
              <a:ext uri="{FF2B5EF4-FFF2-40B4-BE49-F238E27FC236}">
                <a16:creationId xmlns="" xmlns:a16="http://schemas.microsoft.com/office/drawing/2014/main" id="{0BB00F6D-8522-4017-93F4-5629E429D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94" y="2133600"/>
            <a:ext cx="29245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="" xmlns:a16="http://schemas.microsoft.com/office/drawing/2014/main" id="{C1693AC7-4159-4453-9B7E-51E20EC1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189580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59"/>
    </mc:Choice>
    <mc:Fallback xmlns="">
      <p:transition spd="slow" advTm="272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68285F-10E3-4C9F-AEF6-EDB9D071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Epinephrine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5E5550-6B82-409C-8C96-C1273A2D1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 synthetic form of the naturally occurring hormone </a:t>
            </a:r>
            <a:r>
              <a:rPr lang="en-US" sz="2800" dirty="0">
                <a:solidFill>
                  <a:srgbClr val="FF0000"/>
                </a:solidFill>
              </a:rPr>
              <a:t>Epinephrine</a:t>
            </a:r>
          </a:p>
          <a:p>
            <a:pPr>
              <a:defRPr/>
            </a:pPr>
            <a:r>
              <a:rPr lang="en-US" sz="2800" dirty="0"/>
              <a:t>Released during </a:t>
            </a:r>
            <a:r>
              <a:rPr lang="en-US" sz="2800" dirty="0">
                <a:solidFill>
                  <a:srgbClr val="FF0000"/>
                </a:solidFill>
              </a:rPr>
              <a:t>“fight or flight” </a:t>
            </a:r>
            <a:r>
              <a:rPr lang="en-US" sz="2800" dirty="0"/>
              <a:t>responses</a:t>
            </a:r>
          </a:p>
          <a:p>
            <a:pPr lvl="1">
              <a:defRPr/>
            </a:pPr>
            <a:r>
              <a:rPr lang="en-US" sz="2400" dirty="0"/>
              <a:t>reflex stimulation of the adrenal gland</a:t>
            </a:r>
          </a:p>
          <a:p>
            <a:pPr lvl="1">
              <a:defRPr/>
            </a:pPr>
            <a:r>
              <a:rPr lang="en-US" sz="2400" dirty="0"/>
              <a:t>sympathetic division of the autonomic nervous system</a:t>
            </a:r>
          </a:p>
          <a:p>
            <a:endParaRPr lang="en-US" dirty="0"/>
          </a:p>
        </p:txBody>
      </p:sp>
      <p:pic>
        <p:nvPicPr>
          <p:cNvPr id="4" name="Picture 4" descr="Wiki Epinephrine pic">
            <a:extLst>
              <a:ext uri="{FF2B5EF4-FFF2-40B4-BE49-F238E27FC236}">
                <a16:creationId xmlns="" xmlns:a16="http://schemas.microsoft.com/office/drawing/2014/main" id="{4D6320FD-0864-4A2A-A4CE-FF3BC30C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4724400"/>
            <a:ext cx="1905266" cy="142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962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="" xmlns:a16="http://schemas.microsoft.com/office/drawing/2014/main" id="{676569DA-6C2C-4982-90BC-9ED49DE868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Ongoing Assessment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="" xmlns:a16="http://schemas.microsoft.com/office/drawing/2014/main" id="{524C2C9F-7E70-49E8-AFDD-3F10B4FBD8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If no significant improvement within 10 minutes, consider second dose</a:t>
            </a:r>
          </a:p>
          <a:p>
            <a:pPr>
              <a:defRPr/>
            </a:pPr>
            <a:r>
              <a:rPr lang="en-US" sz="2800" dirty="0">
                <a:effectLst/>
              </a:rPr>
              <a:t>Second dose would likely requires consultation with online medical control</a:t>
            </a:r>
          </a:p>
          <a:p>
            <a:pPr>
              <a:defRPr/>
            </a:pPr>
            <a:r>
              <a:rPr lang="en-US" sz="2800" dirty="0">
                <a:effectLst/>
              </a:rPr>
              <a:t>If unable to contact medical control or ALS unit, EMT may administer a second dose if patient’s condition warrants</a:t>
            </a:r>
          </a:p>
          <a:p>
            <a:pPr>
              <a:defRPr/>
            </a:pPr>
            <a:r>
              <a:rPr lang="en-US" sz="2800" dirty="0">
                <a:effectLst/>
              </a:rPr>
              <a:t>Thorough documentation is essential</a:t>
            </a:r>
          </a:p>
          <a:p>
            <a:pPr>
              <a:defRPr/>
            </a:pPr>
            <a:r>
              <a:rPr lang="en-US" sz="2800" dirty="0"/>
              <a:t>Follow your local protocol</a:t>
            </a:r>
            <a:endParaRPr lang="en-US" sz="2800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4"/>
    </mc:Choice>
    <mc:Fallback xmlns="">
      <p:transition spd="slow" advTm="24404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761F2D-D5A3-4193-BB33-0F9BBF82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04FFE-1843-4B75-B48E-358B0729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Epinephrine is life saving for anaphylaxis.</a:t>
            </a:r>
          </a:p>
          <a:p>
            <a:pPr lvl="1"/>
            <a:r>
              <a:rPr lang="en-US" dirty="0"/>
              <a:t>Pediatrics - 0.15 mg of 1:1,000</a:t>
            </a:r>
          </a:p>
          <a:p>
            <a:pPr lvl="1"/>
            <a:r>
              <a:rPr lang="en-US" dirty="0"/>
              <a:t>Adults 	- 0.30 mg of 1:1,000</a:t>
            </a:r>
          </a:p>
          <a:p>
            <a:r>
              <a:rPr lang="en-US" dirty="0"/>
              <a:t>Epinephrine is safe when administered correctly.</a:t>
            </a:r>
          </a:p>
          <a:p>
            <a:r>
              <a:rPr lang="en-US" dirty="0"/>
              <a:t>IM injection is a safe and effective method of medication administration.</a:t>
            </a:r>
          </a:p>
          <a:p>
            <a:pPr lvl="1"/>
            <a:r>
              <a:rPr lang="en-US" dirty="0"/>
              <a:t>Anterolateral thigh is the preferred site.</a:t>
            </a:r>
          </a:p>
          <a:p>
            <a:r>
              <a:rPr lang="en-US" dirty="0"/>
              <a:t>New legislation will allow EMT IM administration of epinephrine when clinically indicated for anaphylaxis.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8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34"/>
    </mc:Choice>
    <mc:Fallback xmlns="">
      <p:transition spd="slow" advTm="52334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73D8C4-48CB-48AD-8509-9CF291CF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0739FB-1342-4733-9FA4-C5FF0D5EA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Adapted from the Pilot Project for the Administration of Epinephrine by Washington State EMTs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4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2"/>
    </mc:Choice>
    <mc:Fallback xmlns="">
      <p:transition spd="slow" advTm="62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57483D6D-57C9-4443-AC4B-8919F1F4FB1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Examples of the Medication</a:t>
            </a:r>
          </a:p>
        </p:txBody>
      </p:sp>
      <p:pic>
        <p:nvPicPr>
          <p:cNvPr id="7171" name="Picture 3" descr="EpiPen Pic">
            <a:extLst>
              <a:ext uri="{FF2B5EF4-FFF2-40B4-BE49-F238E27FC236}">
                <a16:creationId xmlns="" xmlns:a16="http://schemas.microsoft.com/office/drawing/2014/main" id="{5FBB974C-7BE5-4624-90EF-5C0FC5D665B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1214"/>
            <a:ext cx="2439785" cy="1296785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pi 1 to 1 Ampule">
            <a:extLst>
              <a:ext uri="{FF2B5EF4-FFF2-40B4-BE49-F238E27FC236}">
                <a16:creationId xmlns="" xmlns:a16="http://schemas.microsoft.com/office/drawing/2014/main" id="{B008D9FF-A785-438C-A36A-248FB2073D5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981200"/>
            <a:ext cx="2743200" cy="9144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BDA9D517-FEE8-45AB-A1C8-ABD75B9C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5791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3225" indent="-4032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Always be sure to check the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Palatino Linotype" panose="02040502050505030304" pitchFamily="18" charset="0"/>
              </a:rPr>
              <a:t>Name of medication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Palatino Linotype" panose="02040502050505030304" pitchFamily="18" charset="0"/>
              </a:rPr>
              <a:t>Concentration (1:1,000 or 1mg/1ml)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Palatino Linotype" panose="02040502050505030304" pitchFamily="18" charset="0"/>
              </a:rPr>
              <a:t>Expiration date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latin typeface="Palatino Linotype" panose="0204050205050503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Palatino Linotype" panose="02040502050505030304" pitchFamily="18" charset="0"/>
              </a:rPr>
              <a:t>Note that cardiac epinephrine is NOT the same formulation/concentration as that used for anaphylaxis and cannot be used.</a:t>
            </a:r>
          </a:p>
        </p:txBody>
      </p:sp>
      <p:pic>
        <p:nvPicPr>
          <p:cNvPr id="7174" name="Picture 2" descr="C:\Documents and Settings\Compaq\Desktop\epi2.jpg">
            <a:extLst>
              <a:ext uri="{FF2B5EF4-FFF2-40B4-BE49-F238E27FC236}">
                <a16:creationId xmlns="" xmlns:a16="http://schemas.microsoft.com/office/drawing/2014/main" id="{942E0FE6-88CE-4F64-822E-46DE0B36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914400" cy="2292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11EC1CF9-6401-4740-B54E-5BDFBA9BF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80" y="4343400"/>
            <a:ext cx="2402840" cy="1676400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="" xmlns:a16="http://schemas.microsoft.com/office/drawing/2014/main" id="{15348C29-B897-443C-956D-F801A2D1CEF5}"/>
              </a:ext>
            </a:extLst>
          </p:cNvPr>
          <p:cNvSpPr/>
          <p:nvPr/>
        </p:nvSpPr>
        <p:spPr>
          <a:xfrm>
            <a:off x="6781800" y="4343400"/>
            <a:ext cx="1600200" cy="1676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9"/>
    </mc:Choice>
    <mc:Fallback xmlns="">
      <p:transition spd="slow" advTm="6243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49" y="1524000"/>
            <a:ext cx="32004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Indications for Use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000" dirty="0" smtClean="0"/>
              <a:t>EMTs may administer Epinephrine for:</a:t>
            </a:r>
          </a:p>
          <a:p>
            <a:pPr eaLnBrk="1" hangingPunct="1">
              <a:defRPr/>
            </a:pPr>
            <a:r>
              <a:rPr lang="en-US" sz="3000" dirty="0" smtClean="0"/>
              <a:t>Anaphylaxis</a:t>
            </a:r>
          </a:p>
          <a:p>
            <a:pPr eaLnBrk="1" hangingPunct="1">
              <a:defRPr/>
            </a:pPr>
            <a:r>
              <a:rPr lang="en-US" sz="3000" dirty="0" smtClean="0"/>
              <a:t>Anaphylactic shock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000" dirty="0" smtClean="0"/>
              <a:t>Dosage: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Adults</a:t>
            </a:r>
            <a:r>
              <a:rPr lang="en-US" sz="32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0.30 mg </a:t>
            </a:r>
            <a:r>
              <a:rPr lang="en-US" sz="2400" dirty="0" smtClean="0"/>
              <a:t>of 1:1,000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Pediatrics</a:t>
            </a:r>
            <a:r>
              <a:rPr lang="en-US" sz="32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0.15 mg </a:t>
            </a:r>
            <a:r>
              <a:rPr lang="en-US" sz="2400" dirty="0" smtClean="0"/>
              <a:t>of 1:1,000</a:t>
            </a:r>
            <a:endParaRPr lang="en-US" sz="4800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478713" y="3886200"/>
            <a:ext cx="971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&gt;</a:t>
            </a:r>
            <a:r>
              <a:rPr lang="en-US" altLang="en-US" sz="1800">
                <a:solidFill>
                  <a:srgbClr val="000000"/>
                </a:solidFill>
              </a:rPr>
              <a:t>30kg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(66 lbs)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6324600" y="45720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&lt;</a:t>
            </a:r>
            <a:r>
              <a:rPr lang="en-US" altLang="en-US" sz="1400">
                <a:solidFill>
                  <a:srgbClr val="000000"/>
                </a:solidFill>
              </a:rPr>
              <a:t>30kg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(66 lbs)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990600" y="3505200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C000"/>
                </a:solidFill>
              </a:rPr>
              <a:t>Is this a different dose than when using the Epi-pen?</a:t>
            </a:r>
          </a:p>
        </p:txBody>
      </p:sp>
      <p:pic>
        <p:nvPicPr>
          <p:cNvPr id="8200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9096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C508A-133F-47CC-883D-16BD5BBA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Anaphylaxis &amp; Your Immune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3C1DD6-5704-483D-ADF5-CB48369A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Anaphylaxis is an over-reaction of the Immune System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Sudden, severe allergic reaction involving the whole body (more than a local reaction)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Most common allergens= insect stings, food, medication, latex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Widespread immune system responses cause itching, hives &amp; swelling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May also cause tachycardia, hypotension, and hypoperfusion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Tracheal and bronchial swelling may result in asphyxia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18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F057C0E8-B345-4387-A9F3-30040DA25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Signs and Symptoms of Anaphylaxis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7B5A03D8-5874-4A5C-9B2E-B5475CFF92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Shortness of breath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Hoarseness, wheezing, or other abnormal sounds of breathing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Hives, itching, swelling and/or spasm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Rapid and/or labored breathing, use of accessory muscles, prolonged expirations, hypoventilation, decreased lung sounds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Changes in the ability to speak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Vomiting and diarrhea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Swelling of the lips, tongue, throat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Low blood pressure, flushing, fainting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Skin rash may or may not be present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3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0"/>
    </mc:Choice>
    <mc:Fallback xmlns="">
      <p:transition spd="slow" advTm="276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734916-0EC2-4A4F-B4FC-49D6E5A9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of Anaphylaxis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F8ED6B9-EABA-4222-9B87-AE068604B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28503"/>
            <a:ext cx="5791200" cy="4591298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743F57-A112-4C53-B3F8-CA67CFEFB495}"/>
              </a:ext>
            </a:extLst>
          </p:cNvPr>
          <p:cNvSpPr txBox="1"/>
          <p:nvPr/>
        </p:nvSpPr>
        <p:spPr>
          <a:xfrm>
            <a:off x="2209800" y="6172200"/>
            <a:ext cx="4875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https://commons.wikimedia.org/wiki/File:Signs_and_symptoms_of_anaphylaxis.svg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59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2e1c73f5-2f8b-4156-b845-1276895a067f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&gt;&lt;term name=&quot;Contact Dr. Gardner&quot; definition=&quot;Text:  210-241-0651&amp;#xD;&amp;#xA;Email:  stephanie.gardner@yahoo.com&amp;#xD;&amp;#xA;Phone:  210-241-0651&amp;#xD;&amp;#xA;&quot;&gt;&lt;TranslationGuid&gt;cb1dcdcc-5933-4dd4-9242-d5be216eb975&lt;/TranslationGuid&gt;&lt;/term&gt;&lt;term name=&quot;Contact Dr. Kaufmann&quot; definition=&quot;Text:  317-514-6985&amp;#xD;&amp;#xA;Email:  makaufmann@me.com&amp;#xD;&amp;#xA;Facetime:  makaufmann@me.com&amp;#xD;&amp;#xA;Skype:  EMSEducation&amp;#xD;&amp;#xA;Phone:  317-514-6985&amp;#xD;&amp;#xA;&quot;&gt;&lt;TranslationGuid&gt;5d6e1f5b-f260-4a43-845f-2b730c1ba049&lt;/TranslationGuid&gt;&lt;/term&gt;&lt;/terms&gt;&lt;/glossary&gt;"/>
  <p:tag name="TAG_BACKING_FORM_KEY" val="3671848-c:\users\makau\documents\my articulate projects\emt epi im\epinephrine im for emt-b.pptx"/>
  <p:tag name="ARTICULATE_PRESENTER_VERSION" val="8"/>
  <p:tag name="ARTICULATE_USED_PAGE_ORIENTATION" val="1"/>
  <p:tag name="ARTICULATE_USED_PAGE_SIZE" val="1"/>
  <p:tag name="ARTICULATE_META_COURSE_ID" val="5llV8DTEqk5_course_id"/>
  <p:tag name="ARTICULATE_META_NAME" val="Michael Kaufmann"/>
  <p:tag name="ARTICULATE_META_NAME_SET" val="True"/>
  <p:tag name="ARTICULATE_DESIGN_ID_TEXTURED" val="6OYZ5WRzn67"/>
  <p:tag name="ARTICULATE_DESIGN_ID_PRESENTATION TEMPLATE 2013" val="vIebKMq4"/>
  <p:tag name="ARTICULATE_SLIDE_COUNT" val="4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ORIGINAL_AUDIO_FILEPATH" val="C:\Users\makau\Documents\My Articulate Projects\EMT EPI IM\media\media8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ORIGINAL_AUDIO_FILEPATH" val="C:\Users\makau\Documents\My Articulate Projects\EMT EPI IM\media\media9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5|2.9|1.9|3|5.4"/>
  <p:tag name="AUDIO_ID" val="259"/>
  <p:tag name="TIMELINE" val="6.00/8.50/11.40/13.30/16.30/21.70"/>
  <p:tag name="ORIGINAL_AUDIO_FILEPATH" val="C:\Users\makau\Documents\My Articulate Projects\EMT EPI IM\media\media10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ORIGINAL_AUDIO_FILEPATH" val="C:\Users\makau\Documents\My Articulate Projects\EMT EPI IM\media\media12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ORIGINAL_AUDIO_FILEPATH" val="C:\Users\makau\Documents\My Articulate Projects\EMT EPI IM\media\media13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ORIGINAL_AUDIO_FILEPATH" val="C:\Users\makau\Documents\My Articulate Projects\EMT EPI IM\media\media14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0cf938788b41e18660dbca79905cc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52dc5fe5734f2694e23f447c3f6c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ORIGINAL_AUDIO_FILEPATH" val="C:\Users\makau\Documents\My Articulate Projects\EMT EPI IM\media\media15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makau\Documents\My Articulate Projects\EMT EPI IM\media\media1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ORIGINAL_AUDIO_FILEPATH" val="C:\Users\makau\Documents\My Articulate Projects\EMT EPI IM\media\media16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Users\makau\Documents\My Articulate Projects\EMT EPI IM\media\media18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ORIGINAL_AUDIO_FILEPATH" val="C:\Users\makau\Documents\My Articulate Projects\EMT EPI IM\media\media19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ORIGINAL_AUDIO_FILEPATH" val="C:\Users\makau\Documents\My Articulate Projects\EMT EPI IM\media\media20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ORIGINAL_AUDIO_FILEPATH" val="C:\Users\makau\Documents\My Articulate Projects\EMT EPI IM\media\media21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makau\Documents\My Articulate Projects\EMT EPI IM\media\media22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Users\makau\Documents\My Articulate Projects\EMT EPI IM\media\media18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makau\Documents\My Articulate Projects\EMT EPI IM\media\media24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ORIGINAL_AUDIO_FILEPATH" val="C:\Users\makau\Documents\My Articulate Projects\EMT EPI IM\media\media25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ORIGINAL_AUDIO_FILEPATH" val="C:\Users\makau\Documents\My Articulate Projects\EMT EPI IM\media\media2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ORIGINAL_AUDIO_FILEPATH" val="C:\Users\makau\Documents\My Articulate Projects\EMT EPI IM\media\media26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ORIGINAL_AUDIO_FILEPATH" val="C:\Users\makau\Documents\My Articulate Projects\EMT EPI IM\media\media27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ORIGINAL_AUDIO_FILEPATH" val="C:\Users\makau\Documents\My Articulate Projects\EMT EPI IM\media\media28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ORIGINAL_AUDIO_FILEPATH" val="C:\Users\makau\Documents\My Articulate Projects\EMT EPI IM\media\media30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ORIGINAL_AUDIO_FILEPATH" val="C:\Users\makau\Documents\My Articulate Projects\EMT EPI IM\media\media32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ORIGINAL_AUDIO_FILEPATH" val="C:\Users\makau\Documents\My Articulate Projects\EMT EPI IM\media\media36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ORIGINAL_AUDIO_FILEPATH" val="C:\Users\makau\Documents\My Articulate Projects\EMT EPI IM\media\media34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ORIGINAL_AUDIO_FILEPATH" val="C:\Users\makau\Documents\My Articulate Projects\EMT EPI IM\media\media37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makau\Documents\My Articulate Projects\EMT EPI IM\media\media3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ORIGINAL_AUDIO_FILEPATH" val="C:\Users\makau\Documents\My Articulate Projects\EMT EPI IM\media\media38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ORIGINAL_AUDIO_FILEPATH" val="C:\Users\makau\Documents\My Articulate Projects\EMT EPI IM\media\media39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ORIGINAL_AUDIO_FILEPATH" val="C:\Users\makau\Documents\My Articulate Projects\EMT EPI IM\media\media40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5"/>
  <p:tag name="ORIGINAL_AUDIO_FILEPATH" val="C:\Users\makau\Documents\My Articulate Projects\EMT EPI IM\media\media41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ORIGINAL_AUDIO_FILEPATH" val="C:\Users\makau\Documents\My Articulate Projects\EMT EPI IM\media\media42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ORIGINAL_AUDIO_FILEPATH" val="C:\Users\makau\Documents\My Articulate Projects\EMT EPI IM\media\media5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14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ORIGINAL_AUDIO_FILEPATH" val="C:\Users\makau\Documents\My Articulate Projects\EMT EPI IM\media\media35.m4a"/>
  <p:tag name="ELAPSEDTIME" val="0.00"/>
  <p:tag name="ARTICULATE_NAV_LEVEL" val="1"/>
  <p:tag name="ARTICULATE_TOC_EXPANDED" val="True"/>
  <p:tag name="ARTICULATE_SLIDE_PRESENTER_GUID" val="789f4c7d-8b51-4c7e-9b04-4a7c4fb97cd7"/>
  <p:tag name="ARTICULATE_SLIDE_PAUS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 Templat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IDHS logo template</Template>
  <TotalTime>1478</TotalTime>
  <Words>1476</Words>
  <Application>Microsoft Office PowerPoint</Application>
  <PresentationFormat>On-screen Show (4:3)</PresentationFormat>
  <Paragraphs>268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Palatino Linotype</vt:lpstr>
      <vt:lpstr>Symbol</vt:lpstr>
      <vt:lpstr>Tahoma</vt:lpstr>
      <vt:lpstr>Times New Roman</vt:lpstr>
      <vt:lpstr>Wingdings</vt:lpstr>
      <vt:lpstr>Presentation Template 2013</vt:lpstr>
      <vt:lpstr>Anaphylaxis &amp;  Epinephrine Administration for the EMT</vt:lpstr>
      <vt:lpstr>Learning Objectives:</vt:lpstr>
      <vt:lpstr>Key Terms</vt:lpstr>
      <vt:lpstr>What is Epinephrine</vt:lpstr>
      <vt:lpstr>Examples of the Medication</vt:lpstr>
      <vt:lpstr>Indications for Use</vt:lpstr>
      <vt:lpstr>Anaphylaxis &amp; Your Immune System</vt:lpstr>
      <vt:lpstr>Signs and Symptoms of Anaphylaxis</vt:lpstr>
      <vt:lpstr>Signs and Symptoms of Anaphylaxis</vt:lpstr>
      <vt:lpstr>Action of Epinephrine</vt:lpstr>
      <vt:lpstr>Side Effects of Epinephrine</vt:lpstr>
      <vt:lpstr>Six Rights of Drug Administration</vt:lpstr>
      <vt:lpstr>Site Selection and Preparation</vt:lpstr>
      <vt:lpstr>Prepare the site</vt:lpstr>
      <vt:lpstr>Intramuscular Injection Sites</vt:lpstr>
      <vt:lpstr>Intramuscular Injection</vt:lpstr>
      <vt:lpstr>Needle Handling Precautions</vt:lpstr>
      <vt:lpstr>Ampules and Vials</vt:lpstr>
      <vt:lpstr>Documentation</vt:lpstr>
      <vt:lpstr>Skills Section:  Obtaining Medication from a Glass Ampule</vt:lpstr>
      <vt:lpstr>Confirm the Medication</vt:lpstr>
      <vt:lpstr>Hold the ampule upright and tap its  top to dislodge any trapped solution.</vt:lpstr>
      <vt:lpstr>Use thumb to break along scored edge of ample. You may place gauze around the neck to prevent the sharp edge of the glass from cutting your thumb. </vt:lpstr>
      <vt:lpstr>Draw up the medication</vt:lpstr>
      <vt:lpstr>Skills Section:  Obtaining Medication from a Vial</vt:lpstr>
      <vt:lpstr>Confirm the Medication</vt:lpstr>
      <vt:lpstr>Prepare the syringe </vt:lpstr>
      <vt:lpstr>Clean the vial’s rubber top</vt:lpstr>
      <vt:lpstr>PowerPoint Presentation</vt:lpstr>
      <vt:lpstr> Skills Section: Intramuscular Injection</vt:lpstr>
      <vt:lpstr>Insert the needle at a 90-degree angle</vt:lpstr>
      <vt:lpstr>Deliver the medication</vt:lpstr>
      <vt:lpstr>Dress the Site</vt:lpstr>
      <vt:lpstr>Assessment of Patient Response</vt:lpstr>
      <vt:lpstr>Document Vital Signs before and after treatment with Epinephrine</vt:lpstr>
      <vt:lpstr>Epi-Pen Brand Dosages</vt:lpstr>
      <vt:lpstr>Always wear PPE when treating patients</vt:lpstr>
      <vt:lpstr>Be sure to inject Epinephrine into the muscle</vt:lpstr>
      <vt:lpstr>The anterolateral thigh is the best site for IM injection!</vt:lpstr>
      <vt:lpstr>Ongoing Assessment</vt:lpstr>
      <vt:lpstr>Summary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Epinephrine Administration by the EMT</dc:title>
  <dc:creator>engle</dc:creator>
  <cp:lastModifiedBy>Pagano, Tony</cp:lastModifiedBy>
  <cp:revision>194</cp:revision>
  <dcterms:created xsi:type="dcterms:W3CDTF">2010-01-28T21:38:32Z</dcterms:created>
  <dcterms:modified xsi:type="dcterms:W3CDTF">2018-07-26T12:04:46Z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Whatcom CO EPI IM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4A1F5F0B-F234-42A2-A9EF-D42A1F7A9BBB</vt:lpwstr>
  </property>
  <property fmtid="{D5CDD505-2E9C-101B-9397-08002B2CF9AE}" pid="6" name="ArticulateProjectFull">
    <vt:lpwstr>C:\Users\makau\Documents\My Articulate Projects\EMT EPI IM\Epinephrine IM for EMT Final IDHS.ppta</vt:lpwstr>
  </property>
</Properties>
</file>