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76" r:id="rId3"/>
    <p:sldId id="316" r:id="rId4"/>
    <p:sldId id="280" r:id="rId5"/>
    <p:sldId id="287" r:id="rId6"/>
    <p:sldId id="288" r:id="rId7"/>
    <p:sldId id="290" r:id="rId8"/>
    <p:sldId id="311" r:id="rId9"/>
    <p:sldId id="289" r:id="rId10"/>
    <p:sldId id="313" r:id="rId11"/>
    <p:sldId id="317" r:id="rId12"/>
    <p:sldId id="281" r:id="rId13"/>
    <p:sldId id="312" r:id="rId14"/>
    <p:sldId id="284" r:id="rId15"/>
    <p:sldId id="315" r:id="rId16"/>
    <p:sldId id="303" r:id="rId17"/>
    <p:sldId id="285" r:id="rId18"/>
    <p:sldId id="314" r:id="rId19"/>
    <p:sldId id="292" r:id="rId20"/>
    <p:sldId id="28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2E6"/>
    <a:srgbClr val="FDD242"/>
    <a:srgbClr val="FF8A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78405" autoAdjust="0"/>
  </p:normalViewPr>
  <p:slideViewPr>
    <p:cSldViewPr snapToGrid="0">
      <p:cViewPr varScale="1">
        <p:scale>
          <a:sx n="108" d="100"/>
          <a:sy n="108" d="100"/>
        </p:scale>
        <p:origin x="600"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AA398F-D583-42FC-B421-94A6B43D6452}" type="doc">
      <dgm:prSet loTypeId="urn:microsoft.com/office/officeart/2008/layout/AlternatingHexagons" loCatId="list" qsTypeId="urn:microsoft.com/office/officeart/2005/8/quickstyle/3d3" qsCatId="3D" csTypeId="urn:microsoft.com/office/officeart/2005/8/colors/accent1_2" csCatId="accent1" phldr="1"/>
      <dgm:spPr/>
      <dgm:t>
        <a:bodyPr/>
        <a:lstStyle/>
        <a:p>
          <a:endParaRPr lang="en-US"/>
        </a:p>
      </dgm:t>
    </dgm:pt>
    <dgm:pt modelId="{9DD62756-CFF0-440D-8F47-57728F42012B}">
      <dgm:prSet phldrT="[Text]" custT="1"/>
      <dgm:spPr/>
      <dgm:t>
        <a:bodyPr/>
        <a:lstStyle/>
        <a:p>
          <a:r>
            <a:rPr lang="en-US" sz="1800" dirty="0" smtClean="0"/>
            <a:t>Color</a:t>
          </a:r>
          <a:endParaRPr lang="en-US" sz="1800" dirty="0"/>
        </a:p>
      </dgm:t>
    </dgm:pt>
    <dgm:pt modelId="{385AD13F-1787-41E4-A527-758147CD7A3A}" type="parTrans" cxnId="{3EF0EE8C-08AF-4823-969B-6C6F51750630}">
      <dgm:prSet/>
      <dgm:spPr/>
      <dgm:t>
        <a:bodyPr/>
        <a:lstStyle/>
        <a:p>
          <a:endParaRPr lang="en-US"/>
        </a:p>
      </dgm:t>
    </dgm:pt>
    <dgm:pt modelId="{1E8E4579-823D-413C-B02F-0218325A7B3E}" type="sibTrans" cxnId="{3EF0EE8C-08AF-4823-969B-6C6F51750630}">
      <dgm:prSet custT="1"/>
      <dgm:spPr/>
      <dgm:t>
        <a:bodyPr/>
        <a:lstStyle/>
        <a:p>
          <a:r>
            <a:rPr lang="en-US" sz="1800" dirty="0" smtClean="0"/>
            <a:t>Race</a:t>
          </a:r>
          <a:endParaRPr lang="en-US" sz="1800" dirty="0"/>
        </a:p>
      </dgm:t>
    </dgm:pt>
    <dgm:pt modelId="{69218AEE-9036-4363-883E-6B0DD0F29415}">
      <dgm:prSet phldrT="[Text]" custT="1"/>
      <dgm:spPr/>
      <dgm:t>
        <a:bodyPr/>
        <a:lstStyle/>
        <a:p>
          <a:endParaRPr lang="en-US" sz="2000" dirty="0"/>
        </a:p>
      </dgm:t>
    </dgm:pt>
    <dgm:pt modelId="{20012D4A-197E-47EB-BDE5-A9BE74C9E83D}" type="parTrans" cxnId="{B514FA4C-71AC-4927-BE78-5CA2E66403F4}">
      <dgm:prSet/>
      <dgm:spPr/>
      <dgm:t>
        <a:bodyPr/>
        <a:lstStyle/>
        <a:p>
          <a:endParaRPr lang="en-US"/>
        </a:p>
      </dgm:t>
    </dgm:pt>
    <dgm:pt modelId="{B39CDAF9-18FA-4EAA-9122-7DCF6AC6F235}" type="sibTrans" cxnId="{B514FA4C-71AC-4927-BE78-5CA2E66403F4}">
      <dgm:prSet/>
      <dgm:spPr/>
      <dgm:t>
        <a:bodyPr/>
        <a:lstStyle/>
        <a:p>
          <a:endParaRPr lang="en-US"/>
        </a:p>
      </dgm:t>
    </dgm:pt>
    <dgm:pt modelId="{165F8982-6C5E-43A3-88ED-C1A2293E0905}">
      <dgm:prSet custT="1"/>
      <dgm:spPr/>
      <dgm:t>
        <a:bodyPr/>
        <a:lstStyle/>
        <a:p>
          <a:r>
            <a:rPr lang="en-US" sz="1200" dirty="0" smtClean="0"/>
            <a:t>Religion</a:t>
          </a:r>
          <a:endParaRPr lang="en-US" sz="1200" dirty="0"/>
        </a:p>
      </dgm:t>
    </dgm:pt>
    <dgm:pt modelId="{3ACEBB7C-135F-4E44-A687-533A7E02B143}" type="parTrans" cxnId="{B06EACD9-DD3B-46BD-92A6-1CEDBE2C32F1}">
      <dgm:prSet/>
      <dgm:spPr/>
      <dgm:t>
        <a:bodyPr/>
        <a:lstStyle/>
        <a:p>
          <a:endParaRPr lang="en-US"/>
        </a:p>
      </dgm:t>
    </dgm:pt>
    <dgm:pt modelId="{D715FDC2-B4FB-4DE2-BFF3-BD021551BF80}" type="sibTrans" cxnId="{B06EACD9-DD3B-46BD-92A6-1CEDBE2C32F1}">
      <dgm:prSet custT="1"/>
      <dgm:spPr/>
      <dgm:t>
        <a:bodyPr/>
        <a:lstStyle/>
        <a:p>
          <a:r>
            <a:rPr lang="en-US" sz="1800" dirty="0" smtClean="0"/>
            <a:t>Sex</a:t>
          </a:r>
          <a:endParaRPr lang="en-US" sz="1800" dirty="0"/>
        </a:p>
      </dgm:t>
    </dgm:pt>
    <dgm:pt modelId="{6269E04B-467C-45FF-9E26-76849407AB45}">
      <dgm:prSet custT="1"/>
      <dgm:spPr/>
      <dgm:t>
        <a:bodyPr/>
        <a:lstStyle/>
        <a:p>
          <a:r>
            <a:rPr lang="en-US" sz="1800" dirty="0" smtClean="0"/>
            <a:t>Age</a:t>
          </a:r>
          <a:endParaRPr lang="en-US" sz="1800" dirty="0"/>
        </a:p>
      </dgm:t>
    </dgm:pt>
    <dgm:pt modelId="{41BA025C-5510-4056-A30C-73A8D1D71C33}" type="parTrans" cxnId="{0C4E4924-DB7C-422A-AF57-6DD02B9A2306}">
      <dgm:prSet/>
      <dgm:spPr/>
      <dgm:t>
        <a:bodyPr/>
        <a:lstStyle/>
        <a:p>
          <a:endParaRPr lang="en-US"/>
        </a:p>
      </dgm:t>
    </dgm:pt>
    <dgm:pt modelId="{81D4281E-0012-4641-ACE0-0D642F6696EB}" type="sibTrans" cxnId="{0C4E4924-DB7C-422A-AF57-6DD02B9A2306}">
      <dgm:prSet custT="1"/>
      <dgm:spPr/>
      <dgm:t>
        <a:bodyPr/>
        <a:lstStyle/>
        <a:p>
          <a:r>
            <a:rPr lang="en-US" sz="1400" dirty="0" smtClean="0"/>
            <a:t>National Origin</a:t>
          </a:r>
          <a:endParaRPr lang="en-US" sz="1400" dirty="0"/>
        </a:p>
      </dgm:t>
    </dgm:pt>
    <dgm:pt modelId="{C4E21187-CB6B-402C-89A9-91EFEDE83491}">
      <dgm:prSet custT="1"/>
      <dgm:spPr/>
      <dgm:t>
        <a:bodyPr/>
        <a:lstStyle/>
        <a:p>
          <a:r>
            <a:rPr lang="en-US" sz="1100" dirty="0" smtClean="0"/>
            <a:t>Political Affiliation</a:t>
          </a:r>
          <a:endParaRPr lang="en-US" sz="1100" dirty="0"/>
        </a:p>
      </dgm:t>
    </dgm:pt>
    <dgm:pt modelId="{DF846C82-9729-4FCE-810D-0833DE4855F2}" type="parTrans" cxnId="{F9DF2D3D-77DC-41C3-B678-E35E218BD422}">
      <dgm:prSet/>
      <dgm:spPr/>
      <dgm:t>
        <a:bodyPr/>
        <a:lstStyle/>
        <a:p>
          <a:endParaRPr lang="en-US"/>
        </a:p>
      </dgm:t>
    </dgm:pt>
    <dgm:pt modelId="{144E2C23-CB9D-442B-B59B-1D6535527F4E}" type="sibTrans" cxnId="{F9DF2D3D-77DC-41C3-B678-E35E218BD422}">
      <dgm:prSet custT="1"/>
      <dgm:spPr/>
      <dgm:t>
        <a:bodyPr/>
        <a:lstStyle/>
        <a:p>
          <a:r>
            <a:rPr lang="en-US" sz="1400" dirty="0" smtClean="0"/>
            <a:t>Disability</a:t>
          </a:r>
          <a:endParaRPr lang="en-US" sz="1400" dirty="0"/>
        </a:p>
      </dgm:t>
    </dgm:pt>
    <dgm:pt modelId="{4B5DB3D0-82D0-4E2E-8A36-F2B09099899C}">
      <dgm:prSet custT="1"/>
      <dgm:spPr/>
      <dgm:t>
        <a:bodyPr/>
        <a:lstStyle/>
        <a:p>
          <a:r>
            <a:rPr lang="en-US" sz="1050" dirty="0" smtClean="0"/>
            <a:t>Citizenship </a:t>
          </a:r>
          <a:endParaRPr lang="en-US" sz="1050" dirty="0"/>
        </a:p>
      </dgm:t>
    </dgm:pt>
    <dgm:pt modelId="{A686FF3A-9EA9-4C61-86EE-FBCE3E985174}" type="parTrans" cxnId="{AE08626C-4CB3-4453-84AB-ADB12B888BBD}">
      <dgm:prSet/>
      <dgm:spPr/>
      <dgm:t>
        <a:bodyPr/>
        <a:lstStyle/>
        <a:p>
          <a:endParaRPr lang="en-US"/>
        </a:p>
      </dgm:t>
    </dgm:pt>
    <dgm:pt modelId="{25E87193-04AE-4C28-8CC7-8D0853C29787}" type="sibTrans" cxnId="{AE08626C-4CB3-4453-84AB-ADB12B888BBD}">
      <dgm:prSet custT="1"/>
      <dgm:spPr/>
      <dgm:t>
        <a:bodyPr/>
        <a:lstStyle/>
        <a:p>
          <a:r>
            <a:rPr lang="en-US" sz="900" dirty="0" smtClean="0"/>
            <a:t>Participation in WIOA program</a:t>
          </a:r>
          <a:endParaRPr lang="en-US" sz="900" dirty="0"/>
        </a:p>
      </dgm:t>
    </dgm:pt>
    <dgm:pt modelId="{9204B546-48E7-436B-A605-6D9F647EC177}" type="pres">
      <dgm:prSet presAssocID="{DDAA398F-D583-42FC-B421-94A6B43D6452}" presName="Name0" presStyleCnt="0">
        <dgm:presLayoutVars>
          <dgm:chMax/>
          <dgm:chPref/>
          <dgm:dir/>
          <dgm:animLvl val="lvl"/>
        </dgm:presLayoutVars>
      </dgm:prSet>
      <dgm:spPr/>
      <dgm:t>
        <a:bodyPr/>
        <a:lstStyle/>
        <a:p>
          <a:endParaRPr lang="en-US"/>
        </a:p>
      </dgm:t>
    </dgm:pt>
    <dgm:pt modelId="{921054DC-56BF-4282-AC3A-1D09326BB0F0}" type="pres">
      <dgm:prSet presAssocID="{9DD62756-CFF0-440D-8F47-57728F42012B}" presName="composite" presStyleCnt="0"/>
      <dgm:spPr/>
      <dgm:t>
        <a:bodyPr/>
        <a:lstStyle/>
        <a:p>
          <a:endParaRPr lang="en-US"/>
        </a:p>
      </dgm:t>
    </dgm:pt>
    <dgm:pt modelId="{327FA764-432D-41D5-8883-419686CF074D}" type="pres">
      <dgm:prSet presAssocID="{9DD62756-CFF0-440D-8F47-57728F42012B}" presName="Parent1" presStyleLbl="node1" presStyleIdx="0" presStyleCnt="10">
        <dgm:presLayoutVars>
          <dgm:chMax val="1"/>
          <dgm:chPref val="1"/>
          <dgm:bulletEnabled val="1"/>
        </dgm:presLayoutVars>
      </dgm:prSet>
      <dgm:spPr/>
      <dgm:t>
        <a:bodyPr/>
        <a:lstStyle/>
        <a:p>
          <a:endParaRPr lang="en-US"/>
        </a:p>
      </dgm:t>
    </dgm:pt>
    <dgm:pt modelId="{95C4E0DD-90A4-44A8-897F-D1EEE33703AB}" type="pres">
      <dgm:prSet presAssocID="{9DD62756-CFF0-440D-8F47-57728F42012B}" presName="Childtext1" presStyleLbl="revTx" presStyleIdx="0" presStyleCnt="5">
        <dgm:presLayoutVars>
          <dgm:chMax val="0"/>
          <dgm:chPref val="0"/>
          <dgm:bulletEnabled val="1"/>
        </dgm:presLayoutVars>
      </dgm:prSet>
      <dgm:spPr/>
      <dgm:t>
        <a:bodyPr/>
        <a:lstStyle/>
        <a:p>
          <a:endParaRPr lang="en-US"/>
        </a:p>
      </dgm:t>
    </dgm:pt>
    <dgm:pt modelId="{A5FA7D10-5912-4EC3-A7DF-C6CBE20453B3}" type="pres">
      <dgm:prSet presAssocID="{9DD62756-CFF0-440D-8F47-57728F42012B}" presName="BalanceSpacing" presStyleCnt="0"/>
      <dgm:spPr/>
      <dgm:t>
        <a:bodyPr/>
        <a:lstStyle/>
        <a:p>
          <a:endParaRPr lang="en-US"/>
        </a:p>
      </dgm:t>
    </dgm:pt>
    <dgm:pt modelId="{BC5790B9-1D00-46B9-A938-6DC38ECDCE0A}" type="pres">
      <dgm:prSet presAssocID="{9DD62756-CFF0-440D-8F47-57728F42012B}" presName="BalanceSpacing1" presStyleCnt="0"/>
      <dgm:spPr/>
      <dgm:t>
        <a:bodyPr/>
        <a:lstStyle/>
        <a:p>
          <a:endParaRPr lang="en-US"/>
        </a:p>
      </dgm:t>
    </dgm:pt>
    <dgm:pt modelId="{1590947D-29A7-4DAA-BC55-41B377D1B6AB}" type="pres">
      <dgm:prSet presAssocID="{1E8E4579-823D-413C-B02F-0218325A7B3E}" presName="Accent1Text" presStyleLbl="node1" presStyleIdx="1" presStyleCnt="10"/>
      <dgm:spPr/>
      <dgm:t>
        <a:bodyPr/>
        <a:lstStyle/>
        <a:p>
          <a:endParaRPr lang="en-US"/>
        </a:p>
      </dgm:t>
    </dgm:pt>
    <dgm:pt modelId="{A187D34B-40A0-447A-95D2-293DB37D134F}" type="pres">
      <dgm:prSet presAssocID="{1E8E4579-823D-413C-B02F-0218325A7B3E}" presName="spaceBetweenRectangles" presStyleCnt="0"/>
      <dgm:spPr/>
      <dgm:t>
        <a:bodyPr/>
        <a:lstStyle/>
        <a:p>
          <a:endParaRPr lang="en-US"/>
        </a:p>
      </dgm:t>
    </dgm:pt>
    <dgm:pt modelId="{1DF36F5F-E372-4428-8FCB-CFB679D48098}" type="pres">
      <dgm:prSet presAssocID="{165F8982-6C5E-43A3-88ED-C1A2293E0905}" presName="composite" presStyleCnt="0"/>
      <dgm:spPr/>
      <dgm:t>
        <a:bodyPr/>
        <a:lstStyle/>
        <a:p>
          <a:endParaRPr lang="en-US"/>
        </a:p>
      </dgm:t>
    </dgm:pt>
    <dgm:pt modelId="{60958273-B398-41F5-B41D-DF189885C866}" type="pres">
      <dgm:prSet presAssocID="{165F8982-6C5E-43A3-88ED-C1A2293E0905}" presName="Parent1" presStyleLbl="node1" presStyleIdx="2" presStyleCnt="10">
        <dgm:presLayoutVars>
          <dgm:chMax val="1"/>
          <dgm:chPref val="1"/>
          <dgm:bulletEnabled val="1"/>
        </dgm:presLayoutVars>
      </dgm:prSet>
      <dgm:spPr/>
      <dgm:t>
        <a:bodyPr/>
        <a:lstStyle/>
        <a:p>
          <a:endParaRPr lang="en-US"/>
        </a:p>
      </dgm:t>
    </dgm:pt>
    <dgm:pt modelId="{F36C05C2-48FD-4669-A9C1-56915AB6BA2D}" type="pres">
      <dgm:prSet presAssocID="{165F8982-6C5E-43A3-88ED-C1A2293E0905}" presName="Childtext1" presStyleLbl="revTx" presStyleIdx="1" presStyleCnt="5">
        <dgm:presLayoutVars>
          <dgm:chMax val="0"/>
          <dgm:chPref val="0"/>
          <dgm:bulletEnabled val="1"/>
        </dgm:presLayoutVars>
      </dgm:prSet>
      <dgm:spPr/>
      <dgm:t>
        <a:bodyPr/>
        <a:lstStyle/>
        <a:p>
          <a:endParaRPr lang="en-US"/>
        </a:p>
      </dgm:t>
    </dgm:pt>
    <dgm:pt modelId="{6A0786CB-1C4A-48B9-9086-6BD0C680AB64}" type="pres">
      <dgm:prSet presAssocID="{165F8982-6C5E-43A3-88ED-C1A2293E0905}" presName="BalanceSpacing" presStyleCnt="0"/>
      <dgm:spPr/>
      <dgm:t>
        <a:bodyPr/>
        <a:lstStyle/>
        <a:p>
          <a:endParaRPr lang="en-US"/>
        </a:p>
      </dgm:t>
    </dgm:pt>
    <dgm:pt modelId="{9D9D9543-6E03-4DA7-AF86-9C44DAA3F325}" type="pres">
      <dgm:prSet presAssocID="{165F8982-6C5E-43A3-88ED-C1A2293E0905}" presName="BalanceSpacing1" presStyleCnt="0"/>
      <dgm:spPr/>
      <dgm:t>
        <a:bodyPr/>
        <a:lstStyle/>
        <a:p>
          <a:endParaRPr lang="en-US"/>
        </a:p>
      </dgm:t>
    </dgm:pt>
    <dgm:pt modelId="{D1D2ABEF-C5F3-4F43-83F3-74ECF8EC992C}" type="pres">
      <dgm:prSet presAssocID="{D715FDC2-B4FB-4DE2-BFF3-BD021551BF80}" presName="Accent1Text" presStyleLbl="node1" presStyleIdx="3" presStyleCnt="10"/>
      <dgm:spPr/>
      <dgm:t>
        <a:bodyPr/>
        <a:lstStyle/>
        <a:p>
          <a:endParaRPr lang="en-US"/>
        </a:p>
      </dgm:t>
    </dgm:pt>
    <dgm:pt modelId="{0E7DAD54-D4A6-4F84-9384-B10C9B399FFC}" type="pres">
      <dgm:prSet presAssocID="{D715FDC2-B4FB-4DE2-BFF3-BD021551BF80}" presName="spaceBetweenRectangles" presStyleCnt="0"/>
      <dgm:spPr/>
      <dgm:t>
        <a:bodyPr/>
        <a:lstStyle/>
        <a:p>
          <a:endParaRPr lang="en-US"/>
        </a:p>
      </dgm:t>
    </dgm:pt>
    <dgm:pt modelId="{0D93A375-B4CA-4DA9-BD12-9EF151E2B491}" type="pres">
      <dgm:prSet presAssocID="{C4E21187-CB6B-402C-89A9-91EFEDE83491}" presName="composite" presStyleCnt="0"/>
      <dgm:spPr/>
      <dgm:t>
        <a:bodyPr/>
        <a:lstStyle/>
        <a:p>
          <a:endParaRPr lang="en-US"/>
        </a:p>
      </dgm:t>
    </dgm:pt>
    <dgm:pt modelId="{134980EC-0CAB-4496-A04B-43A7EBA6BA8B}" type="pres">
      <dgm:prSet presAssocID="{C4E21187-CB6B-402C-89A9-91EFEDE83491}" presName="Parent1" presStyleLbl="node1" presStyleIdx="4" presStyleCnt="10" custLinFactNeighborX="1494" custLinFactNeighborY="1300">
        <dgm:presLayoutVars>
          <dgm:chMax val="1"/>
          <dgm:chPref val="1"/>
          <dgm:bulletEnabled val="1"/>
        </dgm:presLayoutVars>
      </dgm:prSet>
      <dgm:spPr/>
      <dgm:t>
        <a:bodyPr/>
        <a:lstStyle/>
        <a:p>
          <a:endParaRPr lang="en-US"/>
        </a:p>
      </dgm:t>
    </dgm:pt>
    <dgm:pt modelId="{C930CEE2-2E23-4EE4-A6F9-EF4754B787F3}" type="pres">
      <dgm:prSet presAssocID="{C4E21187-CB6B-402C-89A9-91EFEDE83491}" presName="Childtext1" presStyleLbl="revTx" presStyleIdx="2" presStyleCnt="5">
        <dgm:presLayoutVars>
          <dgm:chMax val="0"/>
          <dgm:chPref val="0"/>
          <dgm:bulletEnabled val="1"/>
        </dgm:presLayoutVars>
      </dgm:prSet>
      <dgm:spPr/>
      <dgm:t>
        <a:bodyPr/>
        <a:lstStyle/>
        <a:p>
          <a:endParaRPr lang="en-US"/>
        </a:p>
      </dgm:t>
    </dgm:pt>
    <dgm:pt modelId="{F8B5D3F9-8230-45FA-A80F-224609BC5112}" type="pres">
      <dgm:prSet presAssocID="{C4E21187-CB6B-402C-89A9-91EFEDE83491}" presName="BalanceSpacing" presStyleCnt="0"/>
      <dgm:spPr/>
      <dgm:t>
        <a:bodyPr/>
        <a:lstStyle/>
        <a:p>
          <a:endParaRPr lang="en-US"/>
        </a:p>
      </dgm:t>
    </dgm:pt>
    <dgm:pt modelId="{3B01A300-5081-4B52-AD6F-4E215FC7181B}" type="pres">
      <dgm:prSet presAssocID="{C4E21187-CB6B-402C-89A9-91EFEDE83491}" presName="BalanceSpacing1" presStyleCnt="0"/>
      <dgm:spPr/>
      <dgm:t>
        <a:bodyPr/>
        <a:lstStyle/>
        <a:p>
          <a:endParaRPr lang="en-US"/>
        </a:p>
      </dgm:t>
    </dgm:pt>
    <dgm:pt modelId="{A6A18106-20C7-4D1A-9B04-00D412E38620}" type="pres">
      <dgm:prSet presAssocID="{144E2C23-CB9D-442B-B59B-1D6535527F4E}" presName="Accent1Text" presStyleLbl="node1" presStyleIdx="5" presStyleCnt="10"/>
      <dgm:spPr/>
      <dgm:t>
        <a:bodyPr/>
        <a:lstStyle/>
        <a:p>
          <a:endParaRPr lang="en-US"/>
        </a:p>
      </dgm:t>
    </dgm:pt>
    <dgm:pt modelId="{CA4F4FB2-03EF-490E-AB2A-BF22B58463F4}" type="pres">
      <dgm:prSet presAssocID="{144E2C23-CB9D-442B-B59B-1D6535527F4E}" presName="spaceBetweenRectangles" presStyleCnt="0"/>
      <dgm:spPr/>
      <dgm:t>
        <a:bodyPr/>
        <a:lstStyle/>
        <a:p>
          <a:endParaRPr lang="en-US"/>
        </a:p>
      </dgm:t>
    </dgm:pt>
    <dgm:pt modelId="{FEC71F8D-9AD0-477E-8DC5-791688B1D9EB}" type="pres">
      <dgm:prSet presAssocID="{4B5DB3D0-82D0-4E2E-8A36-F2B09099899C}" presName="composite" presStyleCnt="0"/>
      <dgm:spPr/>
      <dgm:t>
        <a:bodyPr/>
        <a:lstStyle/>
        <a:p>
          <a:endParaRPr lang="en-US"/>
        </a:p>
      </dgm:t>
    </dgm:pt>
    <dgm:pt modelId="{BFCCE6C2-9358-4820-AAEF-14830A393733}" type="pres">
      <dgm:prSet presAssocID="{4B5DB3D0-82D0-4E2E-8A36-F2B09099899C}" presName="Parent1" presStyleLbl="node1" presStyleIdx="6" presStyleCnt="10" custLinFactNeighborX="1081" custLinFactNeighborY="-941">
        <dgm:presLayoutVars>
          <dgm:chMax val="1"/>
          <dgm:chPref val="1"/>
          <dgm:bulletEnabled val="1"/>
        </dgm:presLayoutVars>
      </dgm:prSet>
      <dgm:spPr/>
      <dgm:t>
        <a:bodyPr/>
        <a:lstStyle/>
        <a:p>
          <a:endParaRPr lang="en-US"/>
        </a:p>
      </dgm:t>
    </dgm:pt>
    <dgm:pt modelId="{0021E9CC-31D0-4CC7-BBE0-F184C3887683}" type="pres">
      <dgm:prSet presAssocID="{4B5DB3D0-82D0-4E2E-8A36-F2B09099899C}" presName="Childtext1" presStyleLbl="revTx" presStyleIdx="3" presStyleCnt="5">
        <dgm:presLayoutVars>
          <dgm:chMax val="0"/>
          <dgm:chPref val="0"/>
          <dgm:bulletEnabled val="1"/>
        </dgm:presLayoutVars>
      </dgm:prSet>
      <dgm:spPr/>
      <dgm:t>
        <a:bodyPr/>
        <a:lstStyle/>
        <a:p>
          <a:endParaRPr lang="en-US"/>
        </a:p>
      </dgm:t>
    </dgm:pt>
    <dgm:pt modelId="{72342F48-15B0-438F-87BE-8EA8E83FEF91}" type="pres">
      <dgm:prSet presAssocID="{4B5DB3D0-82D0-4E2E-8A36-F2B09099899C}" presName="BalanceSpacing" presStyleCnt="0"/>
      <dgm:spPr/>
      <dgm:t>
        <a:bodyPr/>
        <a:lstStyle/>
        <a:p>
          <a:endParaRPr lang="en-US"/>
        </a:p>
      </dgm:t>
    </dgm:pt>
    <dgm:pt modelId="{60B18359-EDF4-4B40-AD37-1FBD58779B3A}" type="pres">
      <dgm:prSet presAssocID="{4B5DB3D0-82D0-4E2E-8A36-F2B09099899C}" presName="BalanceSpacing1" presStyleCnt="0"/>
      <dgm:spPr/>
      <dgm:t>
        <a:bodyPr/>
        <a:lstStyle/>
        <a:p>
          <a:endParaRPr lang="en-US"/>
        </a:p>
      </dgm:t>
    </dgm:pt>
    <dgm:pt modelId="{C13CA633-8821-4CED-817F-188EEF509AF7}" type="pres">
      <dgm:prSet presAssocID="{25E87193-04AE-4C28-8CC7-8D0853C29787}" presName="Accent1Text" presStyleLbl="node1" presStyleIdx="7" presStyleCnt="10" custLinFactNeighborX="1080" custLinFactNeighborY="1881"/>
      <dgm:spPr/>
      <dgm:t>
        <a:bodyPr/>
        <a:lstStyle/>
        <a:p>
          <a:endParaRPr lang="en-US"/>
        </a:p>
      </dgm:t>
    </dgm:pt>
    <dgm:pt modelId="{571A3FB5-D02C-490E-A969-9A5D34A11D4A}" type="pres">
      <dgm:prSet presAssocID="{25E87193-04AE-4C28-8CC7-8D0853C29787}" presName="spaceBetweenRectangles" presStyleCnt="0"/>
      <dgm:spPr/>
      <dgm:t>
        <a:bodyPr/>
        <a:lstStyle/>
        <a:p>
          <a:endParaRPr lang="en-US"/>
        </a:p>
      </dgm:t>
    </dgm:pt>
    <dgm:pt modelId="{2D92663C-3F1D-4C93-A4F8-6D73B6C58AB4}" type="pres">
      <dgm:prSet presAssocID="{6269E04B-467C-45FF-9E26-76849407AB45}" presName="composite" presStyleCnt="0"/>
      <dgm:spPr/>
      <dgm:t>
        <a:bodyPr/>
        <a:lstStyle/>
        <a:p>
          <a:endParaRPr lang="en-US"/>
        </a:p>
      </dgm:t>
    </dgm:pt>
    <dgm:pt modelId="{73416FCF-84AF-45B3-8676-241FA280B84D}" type="pres">
      <dgm:prSet presAssocID="{6269E04B-467C-45FF-9E26-76849407AB45}" presName="Parent1" presStyleLbl="node1" presStyleIdx="8" presStyleCnt="10" custLinFactX="-64290" custLinFactY="-100000" custLinFactNeighborX="-100000" custLinFactNeighborY="-154833">
        <dgm:presLayoutVars>
          <dgm:chMax val="1"/>
          <dgm:chPref val="1"/>
          <dgm:bulletEnabled val="1"/>
        </dgm:presLayoutVars>
      </dgm:prSet>
      <dgm:spPr/>
      <dgm:t>
        <a:bodyPr/>
        <a:lstStyle/>
        <a:p>
          <a:endParaRPr lang="en-US"/>
        </a:p>
      </dgm:t>
    </dgm:pt>
    <dgm:pt modelId="{A54A4867-C5D3-4C9A-97E6-BD4F7B9F09B0}" type="pres">
      <dgm:prSet presAssocID="{6269E04B-467C-45FF-9E26-76849407AB45}" presName="Childtext1" presStyleLbl="revTx" presStyleIdx="4" presStyleCnt="5">
        <dgm:presLayoutVars>
          <dgm:chMax val="0"/>
          <dgm:chPref val="0"/>
          <dgm:bulletEnabled val="1"/>
        </dgm:presLayoutVars>
      </dgm:prSet>
      <dgm:spPr/>
      <dgm:t>
        <a:bodyPr/>
        <a:lstStyle/>
        <a:p>
          <a:endParaRPr lang="en-US"/>
        </a:p>
      </dgm:t>
    </dgm:pt>
    <dgm:pt modelId="{C5D3D766-CEB4-404E-8CB4-877296524481}" type="pres">
      <dgm:prSet presAssocID="{6269E04B-467C-45FF-9E26-76849407AB45}" presName="BalanceSpacing" presStyleCnt="0"/>
      <dgm:spPr/>
      <dgm:t>
        <a:bodyPr/>
        <a:lstStyle/>
        <a:p>
          <a:endParaRPr lang="en-US"/>
        </a:p>
      </dgm:t>
    </dgm:pt>
    <dgm:pt modelId="{281F518D-B2A8-4012-8141-A070B23B9F01}" type="pres">
      <dgm:prSet presAssocID="{6269E04B-467C-45FF-9E26-76849407AB45}" presName="BalanceSpacing1" presStyleCnt="0"/>
      <dgm:spPr/>
      <dgm:t>
        <a:bodyPr/>
        <a:lstStyle/>
        <a:p>
          <a:endParaRPr lang="en-US"/>
        </a:p>
      </dgm:t>
    </dgm:pt>
    <dgm:pt modelId="{87E18B28-EF52-4914-A7BD-53FD60C513E9}" type="pres">
      <dgm:prSet presAssocID="{81D4281E-0012-4641-ACE0-0D642F6696EB}" presName="Accent1Text" presStyleLbl="node1" presStyleIdx="9" presStyleCnt="10" custLinFactNeighborX="-52962" custLinFactNeighborY="-86511"/>
      <dgm:spPr/>
      <dgm:t>
        <a:bodyPr/>
        <a:lstStyle/>
        <a:p>
          <a:endParaRPr lang="en-US"/>
        </a:p>
      </dgm:t>
    </dgm:pt>
  </dgm:ptLst>
  <dgm:cxnLst>
    <dgm:cxn modelId="{7CE7CE01-F9B8-4140-A9CA-BB4202BE70D0}" type="presOf" srcId="{D715FDC2-B4FB-4DE2-BFF3-BD021551BF80}" destId="{D1D2ABEF-C5F3-4F43-83F3-74ECF8EC992C}" srcOrd="0" destOrd="0" presId="urn:microsoft.com/office/officeart/2008/layout/AlternatingHexagons"/>
    <dgm:cxn modelId="{15640ECF-7435-4078-939C-8AABEDF4CBC3}" type="presOf" srcId="{6269E04B-467C-45FF-9E26-76849407AB45}" destId="{73416FCF-84AF-45B3-8676-241FA280B84D}" srcOrd="0" destOrd="0" presId="urn:microsoft.com/office/officeart/2008/layout/AlternatingHexagons"/>
    <dgm:cxn modelId="{9D0C101D-2A6E-4BBB-AAF3-82B62098DFCA}" type="presOf" srcId="{165F8982-6C5E-43A3-88ED-C1A2293E0905}" destId="{60958273-B398-41F5-B41D-DF189885C866}" srcOrd="0" destOrd="0" presId="urn:microsoft.com/office/officeart/2008/layout/AlternatingHexagons"/>
    <dgm:cxn modelId="{0C4E4924-DB7C-422A-AF57-6DD02B9A2306}" srcId="{DDAA398F-D583-42FC-B421-94A6B43D6452}" destId="{6269E04B-467C-45FF-9E26-76849407AB45}" srcOrd="4" destOrd="0" parTransId="{41BA025C-5510-4056-A30C-73A8D1D71C33}" sibTransId="{81D4281E-0012-4641-ACE0-0D642F6696EB}"/>
    <dgm:cxn modelId="{55E0E8EE-160C-4DED-B09C-B7A1C42A2F2F}" type="presOf" srcId="{69218AEE-9036-4363-883E-6B0DD0F29415}" destId="{95C4E0DD-90A4-44A8-897F-D1EEE33703AB}" srcOrd="0" destOrd="0" presId="urn:microsoft.com/office/officeart/2008/layout/AlternatingHexagons"/>
    <dgm:cxn modelId="{F70D59B6-8FFB-4F80-9948-33FD06E1563A}" type="presOf" srcId="{9DD62756-CFF0-440D-8F47-57728F42012B}" destId="{327FA764-432D-41D5-8883-419686CF074D}" srcOrd="0" destOrd="0" presId="urn:microsoft.com/office/officeart/2008/layout/AlternatingHexagons"/>
    <dgm:cxn modelId="{B514FA4C-71AC-4927-BE78-5CA2E66403F4}" srcId="{9DD62756-CFF0-440D-8F47-57728F42012B}" destId="{69218AEE-9036-4363-883E-6B0DD0F29415}" srcOrd="0" destOrd="0" parTransId="{20012D4A-197E-47EB-BDE5-A9BE74C9E83D}" sibTransId="{B39CDAF9-18FA-4EAA-9122-7DCF6AC6F235}"/>
    <dgm:cxn modelId="{31E04685-B0BC-427A-BC6A-5321E1CCFF7C}" type="presOf" srcId="{144E2C23-CB9D-442B-B59B-1D6535527F4E}" destId="{A6A18106-20C7-4D1A-9B04-00D412E38620}" srcOrd="0" destOrd="0" presId="urn:microsoft.com/office/officeart/2008/layout/AlternatingHexagons"/>
    <dgm:cxn modelId="{F9DF2D3D-77DC-41C3-B678-E35E218BD422}" srcId="{DDAA398F-D583-42FC-B421-94A6B43D6452}" destId="{C4E21187-CB6B-402C-89A9-91EFEDE83491}" srcOrd="2" destOrd="0" parTransId="{DF846C82-9729-4FCE-810D-0833DE4855F2}" sibTransId="{144E2C23-CB9D-442B-B59B-1D6535527F4E}"/>
    <dgm:cxn modelId="{B06EACD9-DD3B-46BD-92A6-1CEDBE2C32F1}" srcId="{DDAA398F-D583-42FC-B421-94A6B43D6452}" destId="{165F8982-6C5E-43A3-88ED-C1A2293E0905}" srcOrd="1" destOrd="0" parTransId="{3ACEBB7C-135F-4E44-A687-533A7E02B143}" sibTransId="{D715FDC2-B4FB-4DE2-BFF3-BD021551BF80}"/>
    <dgm:cxn modelId="{C3F9AD87-1AA2-4791-A8C1-598999FC8483}" type="presOf" srcId="{1E8E4579-823D-413C-B02F-0218325A7B3E}" destId="{1590947D-29A7-4DAA-BC55-41B377D1B6AB}" srcOrd="0" destOrd="0" presId="urn:microsoft.com/office/officeart/2008/layout/AlternatingHexagons"/>
    <dgm:cxn modelId="{AE08626C-4CB3-4453-84AB-ADB12B888BBD}" srcId="{DDAA398F-D583-42FC-B421-94A6B43D6452}" destId="{4B5DB3D0-82D0-4E2E-8A36-F2B09099899C}" srcOrd="3" destOrd="0" parTransId="{A686FF3A-9EA9-4C61-86EE-FBCE3E985174}" sibTransId="{25E87193-04AE-4C28-8CC7-8D0853C29787}"/>
    <dgm:cxn modelId="{BC60B18C-9380-4285-ACD4-B275771842CF}" type="presOf" srcId="{C4E21187-CB6B-402C-89A9-91EFEDE83491}" destId="{134980EC-0CAB-4496-A04B-43A7EBA6BA8B}" srcOrd="0" destOrd="0" presId="urn:microsoft.com/office/officeart/2008/layout/AlternatingHexagons"/>
    <dgm:cxn modelId="{3EF0EE8C-08AF-4823-969B-6C6F51750630}" srcId="{DDAA398F-D583-42FC-B421-94A6B43D6452}" destId="{9DD62756-CFF0-440D-8F47-57728F42012B}" srcOrd="0" destOrd="0" parTransId="{385AD13F-1787-41E4-A527-758147CD7A3A}" sibTransId="{1E8E4579-823D-413C-B02F-0218325A7B3E}"/>
    <dgm:cxn modelId="{93A61C76-7709-42DA-9F80-1DB7D41C09B0}" type="presOf" srcId="{81D4281E-0012-4641-ACE0-0D642F6696EB}" destId="{87E18B28-EF52-4914-A7BD-53FD60C513E9}" srcOrd="0" destOrd="0" presId="urn:microsoft.com/office/officeart/2008/layout/AlternatingHexagons"/>
    <dgm:cxn modelId="{EA2CEDAA-CDB4-49CE-83F7-C44D73628579}" type="presOf" srcId="{4B5DB3D0-82D0-4E2E-8A36-F2B09099899C}" destId="{BFCCE6C2-9358-4820-AAEF-14830A393733}" srcOrd="0" destOrd="0" presId="urn:microsoft.com/office/officeart/2008/layout/AlternatingHexagons"/>
    <dgm:cxn modelId="{31B68689-18A5-4B42-A4D4-499B1E148E54}" type="presOf" srcId="{25E87193-04AE-4C28-8CC7-8D0853C29787}" destId="{C13CA633-8821-4CED-817F-188EEF509AF7}" srcOrd="0" destOrd="0" presId="urn:microsoft.com/office/officeart/2008/layout/AlternatingHexagons"/>
    <dgm:cxn modelId="{90057577-2A97-4598-B81E-F2D9EE4920AA}" type="presOf" srcId="{DDAA398F-D583-42FC-B421-94A6B43D6452}" destId="{9204B546-48E7-436B-A605-6D9F647EC177}" srcOrd="0" destOrd="0" presId="urn:microsoft.com/office/officeart/2008/layout/AlternatingHexagons"/>
    <dgm:cxn modelId="{542A2C71-4734-48D9-9AEA-CAFBEB46E9B4}" type="presParOf" srcId="{9204B546-48E7-436B-A605-6D9F647EC177}" destId="{921054DC-56BF-4282-AC3A-1D09326BB0F0}" srcOrd="0" destOrd="0" presId="urn:microsoft.com/office/officeart/2008/layout/AlternatingHexagons"/>
    <dgm:cxn modelId="{5D1A0F7C-E360-4D6E-8E9E-10F3FC80D8E4}" type="presParOf" srcId="{921054DC-56BF-4282-AC3A-1D09326BB0F0}" destId="{327FA764-432D-41D5-8883-419686CF074D}" srcOrd="0" destOrd="0" presId="urn:microsoft.com/office/officeart/2008/layout/AlternatingHexagons"/>
    <dgm:cxn modelId="{1EF61F98-5B8C-4835-A42F-703FDC7C5926}" type="presParOf" srcId="{921054DC-56BF-4282-AC3A-1D09326BB0F0}" destId="{95C4E0DD-90A4-44A8-897F-D1EEE33703AB}" srcOrd="1" destOrd="0" presId="urn:microsoft.com/office/officeart/2008/layout/AlternatingHexagons"/>
    <dgm:cxn modelId="{AFCA2E70-ACFB-4C4C-A426-6C0B0DAAD756}" type="presParOf" srcId="{921054DC-56BF-4282-AC3A-1D09326BB0F0}" destId="{A5FA7D10-5912-4EC3-A7DF-C6CBE20453B3}" srcOrd="2" destOrd="0" presId="urn:microsoft.com/office/officeart/2008/layout/AlternatingHexagons"/>
    <dgm:cxn modelId="{ADA35D50-9B1A-4BFA-99E8-AA2FA493F31F}" type="presParOf" srcId="{921054DC-56BF-4282-AC3A-1D09326BB0F0}" destId="{BC5790B9-1D00-46B9-A938-6DC38ECDCE0A}" srcOrd="3" destOrd="0" presId="urn:microsoft.com/office/officeart/2008/layout/AlternatingHexagons"/>
    <dgm:cxn modelId="{146E9B2D-0D08-44D0-9BA9-9EA2F0EA45D5}" type="presParOf" srcId="{921054DC-56BF-4282-AC3A-1D09326BB0F0}" destId="{1590947D-29A7-4DAA-BC55-41B377D1B6AB}" srcOrd="4" destOrd="0" presId="urn:microsoft.com/office/officeart/2008/layout/AlternatingHexagons"/>
    <dgm:cxn modelId="{2946E087-143D-4B74-BE47-E1857E2A6897}" type="presParOf" srcId="{9204B546-48E7-436B-A605-6D9F647EC177}" destId="{A187D34B-40A0-447A-95D2-293DB37D134F}" srcOrd="1" destOrd="0" presId="urn:microsoft.com/office/officeart/2008/layout/AlternatingHexagons"/>
    <dgm:cxn modelId="{1148006C-93AB-400E-BAED-B66F52C8211B}" type="presParOf" srcId="{9204B546-48E7-436B-A605-6D9F647EC177}" destId="{1DF36F5F-E372-4428-8FCB-CFB679D48098}" srcOrd="2" destOrd="0" presId="urn:microsoft.com/office/officeart/2008/layout/AlternatingHexagons"/>
    <dgm:cxn modelId="{588171C4-B020-44FB-98D7-775C9ABC4841}" type="presParOf" srcId="{1DF36F5F-E372-4428-8FCB-CFB679D48098}" destId="{60958273-B398-41F5-B41D-DF189885C866}" srcOrd="0" destOrd="0" presId="urn:microsoft.com/office/officeart/2008/layout/AlternatingHexagons"/>
    <dgm:cxn modelId="{DD86B3B7-E622-4503-9B83-ECEDEFA32FC2}" type="presParOf" srcId="{1DF36F5F-E372-4428-8FCB-CFB679D48098}" destId="{F36C05C2-48FD-4669-A9C1-56915AB6BA2D}" srcOrd="1" destOrd="0" presId="urn:microsoft.com/office/officeart/2008/layout/AlternatingHexagons"/>
    <dgm:cxn modelId="{6F710A06-1810-46DF-AD07-1CED3E467D71}" type="presParOf" srcId="{1DF36F5F-E372-4428-8FCB-CFB679D48098}" destId="{6A0786CB-1C4A-48B9-9086-6BD0C680AB64}" srcOrd="2" destOrd="0" presId="urn:microsoft.com/office/officeart/2008/layout/AlternatingHexagons"/>
    <dgm:cxn modelId="{79E19CA3-5906-4BF2-832A-972D0F725B33}" type="presParOf" srcId="{1DF36F5F-E372-4428-8FCB-CFB679D48098}" destId="{9D9D9543-6E03-4DA7-AF86-9C44DAA3F325}" srcOrd="3" destOrd="0" presId="urn:microsoft.com/office/officeart/2008/layout/AlternatingHexagons"/>
    <dgm:cxn modelId="{F5BAB6D5-AC99-492B-8D65-12431F4718AA}" type="presParOf" srcId="{1DF36F5F-E372-4428-8FCB-CFB679D48098}" destId="{D1D2ABEF-C5F3-4F43-83F3-74ECF8EC992C}" srcOrd="4" destOrd="0" presId="urn:microsoft.com/office/officeart/2008/layout/AlternatingHexagons"/>
    <dgm:cxn modelId="{3F636629-AB54-41FC-8011-DEB9F57126BF}" type="presParOf" srcId="{9204B546-48E7-436B-A605-6D9F647EC177}" destId="{0E7DAD54-D4A6-4F84-9384-B10C9B399FFC}" srcOrd="3" destOrd="0" presId="urn:microsoft.com/office/officeart/2008/layout/AlternatingHexagons"/>
    <dgm:cxn modelId="{DFE10E49-C35B-4CB5-B915-82B522E95F7B}" type="presParOf" srcId="{9204B546-48E7-436B-A605-6D9F647EC177}" destId="{0D93A375-B4CA-4DA9-BD12-9EF151E2B491}" srcOrd="4" destOrd="0" presId="urn:microsoft.com/office/officeart/2008/layout/AlternatingHexagons"/>
    <dgm:cxn modelId="{39B017B1-C1F5-419A-94AF-B58731780EA1}" type="presParOf" srcId="{0D93A375-B4CA-4DA9-BD12-9EF151E2B491}" destId="{134980EC-0CAB-4496-A04B-43A7EBA6BA8B}" srcOrd="0" destOrd="0" presId="urn:microsoft.com/office/officeart/2008/layout/AlternatingHexagons"/>
    <dgm:cxn modelId="{3E4CB325-E7DF-4991-85AE-9A25427C4E2C}" type="presParOf" srcId="{0D93A375-B4CA-4DA9-BD12-9EF151E2B491}" destId="{C930CEE2-2E23-4EE4-A6F9-EF4754B787F3}" srcOrd="1" destOrd="0" presId="urn:microsoft.com/office/officeart/2008/layout/AlternatingHexagons"/>
    <dgm:cxn modelId="{84439923-3D54-4626-81CA-A97ABE0C509B}" type="presParOf" srcId="{0D93A375-B4CA-4DA9-BD12-9EF151E2B491}" destId="{F8B5D3F9-8230-45FA-A80F-224609BC5112}" srcOrd="2" destOrd="0" presId="urn:microsoft.com/office/officeart/2008/layout/AlternatingHexagons"/>
    <dgm:cxn modelId="{5B275627-274C-4FC8-90BF-9BB644830303}" type="presParOf" srcId="{0D93A375-B4CA-4DA9-BD12-9EF151E2B491}" destId="{3B01A300-5081-4B52-AD6F-4E215FC7181B}" srcOrd="3" destOrd="0" presId="urn:microsoft.com/office/officeart/2008/layout/AlternatingHexagons"/>
    <dgm:cxn modelId="{0A22B7CB-D593-42C7-8D81-15F873C77E01}" type="presParOf" srcId="{0D93A375-B4CA-4DA9-BD12-9EF151E2B491}" destId="{A6A18106-20C7-4D1A-9B04-00D412E38620}" srcOrd="4" destOrd="0" presId="urn:microsoft.com/office/officeart/2008/layout/AlternatingHexagons"/>
    <dgm:cxn modelId="{63620015-A612-4C12-AED7-FAB086E4ACD1}" type="presParOf" srcId="{9204B546-48E7-436B-A605-6D9F647EC177}" destId="{CA4F4FB2-03EF-490E-AB2A-BF22B58463F4}" srcOrd="5" destOrd="0" presId="urn:microsoft.com/office/officeart/2008/layout/AlternatingHexagons"/>
    <dgm:cxn modelId="{EABE5DA7-07C5-4F00-A616-5FB28EBEE897}" type="presParOf" srcId="{9204B546-48E7-436B-A605-6D9F647EC177}" destId="{FEC71F8D-9AD0-477E-8DC5-791688B1D9EB}" srcOrd="6" destOrd="0" presId="urn:microsoft.com/office/officeart/2008/layout/AlternatingHexagons"/>
    <dgm:cxn modelId="{1308D766-B3C8-4B02-B408-0F319651327A}" type="presParOf" srcId="{FEC71F8D-9AD0-477E-8DC5-791688B1D9EB}" destId="{BFCCE6C2-9358-4820-AAEF-14830A393733}" srcOrd="0" destOrd="0" presId="urn:microsoft.com/office/officeart/2008/layout/AlternatingHexagons"/>
    <dgm:cxn modelId="{15605604-1570-4EB5-9363-DA6A5B8AC09B}" type="presParOf" srcId="{FEC71F8D-9AD0-477E-8DC5-791688B1D9EB}" destId="{0021E9CC-31D0-4CC7-BBE0-F184C3887683}" srcOrd="1" destOrd="0" presId="urn:microsoft.com/office/officeart/2008/layout/AlternatingHexagons"/>
    <dgm:cxn modelId="{3AD05AD5-55D9-4656-982F-997B24C31517}" type="presParOf" srcId="{FEC71F8D-9AD0-477E-8DC5-791688B1D9EB}" destId="{72342F48-15B0-438F-87BE-8EA8E83FEF91}" srcOrd="2" destOrd="0" presId="urn:microsoft.com/office/officeart/2008/layout/AlternatingHexagons"/>
    <dgm:cxn modelId="{B65C72AD-6AF2-4B26-B6D4-B66B1F672429}" type="presParOf" srcId="{FEC71F8D-9AD0-477E-8DC5-791688B1D9EB}" destId="{60B18359-EDF4-4B40-AD37-1FBD58779B3A}" srcOrd="3" destOrd="0" presId="urn:microsoft.com/office/officeart/2008/layout/AlternatingHexagons"/>
    <dgm:cxn modelId="{D88F811F-47E2-4024-BEF0-CC98E5F95B30}" type="presParOf" srcId="{FEC71F8D-9AD0-477E-8DC5-791688B1D9EB}" destId="{C13CA633-8821-4CED-817F-188EEF509AF7}" srcOrd="4" destOrd="0" presId="urn:microsoft.com/office/officeart/2008/layout/AlternatingHexagons"/>
    <dgm:cxn modelId="{5138339F-7BEE-465F-A32A-B7E9F0D6D6D2}" type="presParOf" srcId="{9204B546-48E7-436B-A605-6D9F647EC177}" destId="{571A3FB5-D02C-490E-A969-9A5D34A11D4A}" srcOrd="7" destOrd="0" presId="urn:microsoft.com/office/officeart/2008/layout/AlternatingHexagons"/>
    <dgm:cxn modelId="{769F7519-DCC5-4F86-84A7-911897EEE0B9}" type="presParOf" srcId="{9204B546-48E7-436B-A605-6D9F647EC177}" destId="{2D92663C-3F1D-4C93-A4F8-6D73B6C58AB4}" srcOrd="8" destOrd="0" presId="urn:microsoft.com/office/officeart/2008/layout/AlternatingHexagons"/>
    <dgm:cxn modelId="{37E517A3-C96C-4742-93CD-723ACB4931EB}" type="presParOf" srcId="{2D92663C-3F1D-4C93-A4F8-6D73B6C58AB4}" destId="{73416FCF-84AF-45B3-8676-241FA280B84D}" srcOrd="0" destOrd="0" presId="urn:microsoft.com/office/officeart/2008/layout/AlternatingHexagons"/>
    <dgm:cxn modelId="{865F6A9A-0C12-47C9-A1FD-B8D5A1D9C20E}" type="presParOf" srcId="{2D92663C-3F1D-4C93-A4F8-6D73B6C58AB4}" destId="{A54A4867-C5D3-4C9A-97E6-BD4F7B9F09B0}" srcOrd="1" destOrd="0" presId="urn:microsoft.com/office/officeart/2008/layout/AlternatingHexagons"/>
    <dgm:cxn modelId="{D10B02AD-1F22-4A04-B4A2-B57E1FB00AEE}" type="presParOf" srcId="{2D92663C-3F1D-4C93-A4F8-6D73B6C58AB4}" destId="{C5D3D766-CEB4-404E-8CB4-877296524481}" srcOrd="2" destOrd="0" presId="urn:microsoft.com/office/officeart/2008/layout/AlternatingHexagons"/>
    <dgm:cxn modelId="{CFF2156F-FED5-4DBA-A005-CD469AF80FB2}" type="presParOf" srcId="{2D92663C-3F1D-4C93-A4F8-6D73B6C58AB4}" destId="{281F518D-B2A8-4012-8141-A070B23B9F01}" srcOrd="3" destOrd="0" presId="urn:microsoft.com/office/officeart/2008/layout/AlternatingHexagons"/>
    <dgm:cxn modelId="{44DAE24A-80CF-4A3D-8BBC-712FACD9A601}" type="presParOf" srcId="{2D92663C-3F1D-4C93-A4F8-6D73B6C58AB4}" destId="{87E18B28-EF52-4914-A7BD-53FD60C513E9}"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CD6D4A-CA90-44ED-A2C0-4BFB4D2BC4DA}" type="doc">
      <dgm:prSet loTypeId="urn:microsoft.com/office/officeart/2005/8/layout/hProcess7" loCatId="list" qsTypeId="urn:microsoft.com/office/officeart/2005/8/quickstyle/simple1" qsCatId="simple" csTypeId="urn:microsoft.com/office/officeart/2005/8/colors/accent0_3" csCatId="mainScheme" phldr="1"/>
      <dgm:spPr/>
      <dgm:t>
        <a:bodyPr/>
        <a:lstStyle/>
        <a:p>
          <a:endParaRPr lang="en-US"/>
        </a:p>
      </dgm:t>
    </dgm:pt>
    <dgm:pt modelId="{82D5A27B-57FE-4EC7-9703-EDE89A9BE7B3}">
      <dgm:prSet/>
      <dgm:spPr/>
      <dgm:t>
        <a:bodyPr/>
        <a:lstStyle/>
        <a:p>
          <a:pPr rtl="0"/>
          <a:r>
            <a:rPr lang="en-US" smtClean="0"/>
            <a:t>State EO Officer </a:t>
          </a:r>
          <a:endParaRPr lang="en-US"/>
        </a:p>
      </dgm:t>
    </dgm:pt>
    <dgm:pt modelId="{DE2CDC4C-3890-41AD-A5E6-8212B6616368}" type="parTrans" cxnId="{52544B94-C375-409D-8A73-901000DBB448}">
      <dgm:prSet/>
      <dgm:spPr/>
      <dgm:t>
        <a:bodyPr/>
        <a:lstStyle/>
        <a:p>
          <a:endParaRPr lang="en-US"/>
        </a:p>
      </dgm:t>
    </dgm:pt>
    <dgm:pt modelId="{C3C3E8A2-7C62-4114-89F6-78325094B737}" type="sibTrans" cxnId="{52544B94-C375-409D-8A73-901000DBB448}">
      <dgm:prSet/>
      <dgm:spPr/>
      <dgm:t>
        <a:bodyPr/>
        <a:lstStyle/>
        <a:p>
          <a:endParaRPr lang="en-US"/>
        </a:p>
      </dgm:t>
    </dgm:pt>
    <dgm:pt modelId="{8458814D-3D77-40C8-9DF3-6AA07CF8E171}">
      <dgm:prSet custT="1"/>
      <dgm:spPr/>
      <dgm:t>
        <a:bodyPr/>
        <a:lstStyle/>
        <a:p>
          <a:pPr rtl="0"/>
          <a:endParaRPr lang="en-US" sz="2000" dirty="0" smtClean="0"/>
        </a:p>
        <a:p>
          <a:pPr rtl="0"/>
          <a:r>
            <a:rPr lang="en-US" sz="2000" dirty="0" smtClean="0"/>
            <a:t>Overseeing development and implementation of the state’s Nondiscrimination Plan</a:t>
          </a:r>
          <a:endParaRPr lang="en-US" sz="2000" dirty="0"/>
        </a:p>
      </dgm:t>
    </dgm:pt>
    <dgm:pt modelId="{31B45D1D-01DE-44BB-9D57-07E30076E651}" type="parTrans" cxnId="{919C5D23-EE43-40A6-B39A-97BBEB69B196}">
      <dgm:prSet/>
      <dgm:spPr/>
      <dgm:t>
        <a:bodyPr/>
        <a:lstStyle/>
        <a:p>
          <a:endParaRPr lang="en-US"/>
        </a:p>
      </dgm:t>
    </dgm:pt>
    <dgm:pt modelId="{8CB4CB37-94DB-471D-8CBB-BCE82A7FACFE}" type="sibTrans" cxnId="{919C5D23-EE43-40A6-B39A-97BBEB69B196}">
      <dgm:prSet/>
      <dgm:spPr/>
      <dgm:t>
        <a:bodyPr/>
        <a:lstStyle/>
        <a:p>
          <a:endParaRPr lang="en-US"/>
        </a:p>
      </dgm:t>
    </dgm:pt>
    <dgm:pt modelId="{3A31414B-CE39-4B3F-97B1-F86222ABE496}">
      <dgm:prSet custT="1"/>
      <dgm:spPr/>
      <dgm:t>
        <a:bodyPr/>
        <a:lstStyle/>
        <a:p>
          <a:pPr rtl="0"/>
          <a:r>
            <a:rPr lang="en-US" sz="2000" dirty="0" smtClean="0"/>
            <a:t>Serving as state liaison with CRC</a:t>
          </a:r>
          <a:endParaRPr lang="en-US" sz="2000" dirty="0"/>
        </a:p>
      </dgm:t>
    </dgm:pt>
    <dgm:pt modelId="{0272078A-BBF9-41B5-8CE2-FBC8D2FBE940}" type="parTrans" cxnId="{228DEAE0-6BEA-47A3-9C96-446109E31631}">
      <dgm:prSet/>
      <dgm:spPr/>
      <dgm:t>
        <a:bodyPr/>
        <a:lstStyle/>
        <a:p>
          <a:endParaRPr lang="en-US"/>
        </a:p>
      </dgm:t>
    </dgm:pt>
    <dgm:pt modelId="{5CD532F8-55CE-4A4D-AF2C-8B2680BEB5BB}" type="sibTrans" cxnId="{228DEAE0-6BEA-47A3-9C96-446109E31631}">
      <dgm:prSet/>
      <dgm:spPr/>
      <dgm:t>
        <a:bodyPr/>
        <a:lstStyle/>
        <a:p>
          <a:endParaRPr lang="en-US"/>
        </a:p>
      </dgm:t>
    </dgm:pt>
    <dgm:pt modelId="{5C0A68E0-8E40-4E00-A125-5D70196A3D67}">
      <dgm:prSet custT="1"/>
      <dgm:spPr/>
      <dgm:t>
        <a:bodyPr/>
        <a:lstStyle/>
        <a:p>
          <a:pPr rtl="0"/>
          <a:r>
            <a:rPr lang="en-US" sz="2000" dirty="0" smtClean="0"/>
            <a:t>Monitoring compliance with WIOA Title I EO and nondiscrimination requirements</a:t>
          </a:r>
          <a:endParaRPr lang="en-US" sz="2000" dirty="0"/>
        </a:p>
      </dgm:t>
    </dgm:pt>
    <dgm:pt modelId="{0C10679A-8CDD-478D-B1CC-F10A39010D9D}" type="parTrans" cxnId="{98B8DFA6-DA45-4561-AA1C-9CAA79A1E4C7}">
      <dgm:prSet/>
      <dgm:spPr/>
      <dgm:t>
        <a:bodyPr/>
        <a:lstStyle/>
        <a:p>
          <a:endParaRPr lang="en-US"/>
        </a:p>
      </dgm:t>
    </dgm:pt>
    <dgm:pt modelId="{6E66E133-9EED-4FDD-B84A-E271891BDAE8}" type="sibTrans" cxnId="{98B8DFA6-DA45-4561-AA1C-9CAA79A1E4C7}">
      <dgm:prSet/>
      <dgm:spPr/>
      <dgm:t>
        <a:bodyPr/>
        <a:lstStyle/>
        <a:p>
          <a:endParaRPr lang="en-US"/>
        </a:p>
      </dgm:t>
    </dgm:pt>
    <dgm:pt modelId="{E0674DA9-ED17-4636-BFEE-526C49377D0A}">
      <dgm:prSet custT="1"/>
      <dgm:spPr/>
      <dgm:t>
        <a:bodyPr/>
        <a:lstStyle/>
        <a:p>
          <a:pPr rtl="0"/>
          <a:r>
            <a:rPr lang="en-US" sz="2000" dirty="0" smtClean="0"/>
            <a:t>Undergoing and providing training and technical assistance to local EO officers</a:t>
          </a:r>
          <a:endParaRPr lang="en-US" sz="2000" dirty="0"/>
        </a:p>
      </dgm:t>
    </dgm:pt>
    <dgm:pt modelId="{927EC496-27E8-42CA-9533-DFDDBFF82522}" type="parTrans" cxnId="{E0E90304-F73E-4421-B579-35DFABAE305B}">
      <dgm:prSet/>
      <dgm:spPr/>
      <dgm:t>
        <a:bodyPr/>
        <a:lstStyle/>
        <a:p>
          <a:endParaRPr lang="en-US"/>
        </a:p>
      </dgm:t>
    </dgm:pt>
    <dgm:pt modelId="{41E9849A-5441-4C16-89BB-C50CC6F6EF36}" type="sibTrans" cxnId="{E0E90304-F73E-4421-B579-35DFABAE305B}">
      <dgm:prSet/>
      <dgm:spPr/>
      <dgm:t>
        <a:bodyPr/>
        <a:lstStyle/>
        <a:p>
          <a:endParaRPr lang="en-US"/>
        </a:p>
      </dgm:t>
    </dgm:pt>
    <dgm:pt modelId="{180B47EE-D482-4187-BCF6-EE5D886F5498}">
      <dgm:prSet custT="1"/>
      <dgm:spPr/>
      <dgm:t>
        <a:bodyPr/>
        <a:lstStyle/>
        <a:p>
          <a:pPr rtl="0"/>
          <a:r>
            <a:rPr lang="en-US" sz="2000" dirty="0" smtClean="0"/>
            <a:t>Developing procedure for and investigating discrimination matters that rise to the state level </a:t>
          </a:r>
          <a:endParaRPr lang="en-US" sz="2000" dirty="0"/>
        </a:p>
      </dgm:t>
    </dgm:pt>
    <dgm:pt modelId="{092B11B3-3C10-4390-A77D-A178F69C0F4D}" type="parTrans" cxnId="{CA984BF6-E0B2-4125-8A2E-73653EF725C6}">
      <dgm:prSet/>
      <dgm:spPr/>
      <dgm:t>
        <a:bodyPr/>
        <a:lstStyle/>
        <a:p>
          <a:endParaRPr lang="en-US"/>
        </a:p>
      </dgm:t>
    </dgm:pt>
    <dgm:pt modelId="{B61E197A-8650-4768-BAA4-2B167EEC61B1}" type="sibTrans" cxnId="{CA984BF6-E0B2-4125-8A2E-73653EF725C6}">
      <dgm:prSet/>
      <dgm:spPr/>
      <dgm:t>
        <a:bodyPr/>
        <a:lstStyle/>
        <a:p>
          <a:endParaRPr lang="en-US"/>
        </a:p>
      </dgm:t>
    </dgm:pt>
    <dgm:pt modelId="{7FAE3A65-CB5A-496F-8BC3-3AAECC420EE9}">
      <dgm:prSet/>
      <dgm:spPr/>
      <dgm:t>
        <a:bodyPr/>
        <a:lstStyle/>
        <a:p>
          <a:pPr rtl="0"/>
          <a:r>
            <a:rPr lang="en-US" dirty="0" smtClean="0"/>
            <a:t>Local EO </a:t>
          </a:r>
          <a:r>
            <a:rPr lang="en-US" dirty="0" smtClean="0"/>
            <a:t>Officer</a:t>
          </a:r>
          <a:endParaRPr lang="en-US" dirty="0"/>
        </a:p>
      </dgm:t>
    </dgm:pt>
    <dgm:pt modelId="{27911CEB-BC2B-462B-9E5E-09F150798695}" type="parTrans" cxnId="{7EC1CAA5-8114-47E5-9D28-B1EA53A4EAB1}">
      <dgm:prSet/>
      <dgm:spPr/>
      <dgm:t>
        <a:bodyPr/>
        <a:lstStyle/>
        <a:p>
          <a:endParaRPr lang="en-US"/>
        </a:p>
      </dgm:t>
    </dgm:pt>
    <dgm:pt modelId="{18032D95-8AFB-4FF8-B575-9D79C9E4AECE}" type="sibTrans" cxnId="{7EC1CAA5-8114-47E5-9D28-B1EA53A4EAB1}">
      <dgm:prSet/>
      <dgm:spPr/>
      <dgm:t>
        <a:bodyPr/>
        <a:lstStyle/>
        <a:p>
          <a:endParaRPr lang="en-US"/>
        </a:p>
      </dgm:t>
    </dgm:pt>
    <dgm:pt modelId="{47BBB2D8-F955-4BB8-90A2-121A4B0B5DD2}">
      <dgm:prSet custT="1"/>
      <dgm:spPr/>
      <dgm:t>
        <a:bodyPr/>
        <a:lstStyle/>
        <a:p>
          <a:pPr rtl="0"/>
          <a:endParaRPr lang="en-US" sz="1500" dirty="0" smtClean="0"/>
        </a:p>
        <a:p>
          <a:pPr rtl="0"/>
          <a:r>
            <a:rPr lang="en-US" sz="1500" dirty="0" smtClean="0"/>
            <a:t>Reporting EO matters to the State EO Officer</a:t>
          </a:r>
          <a:endParaRPr lang="en-US" sz="1500" dirty="0"/>
        </a:p>
      </dgm:t>
    </dgm:pt>
    <dgm:pt modelId="{86E63927-088D-466C-9EE7-8D7E77EDFEDD}" type="parTrans" cxnId="{35D1768C-960F-4ABA-B952-FE3AE600B0A7}">
      <dgm:prSet/>
      <dgm:spPr/>
      <dgm:t>
        <a:bodyPr/>
        <a:lstStyle/>
        <a:p>
          <a:endParaRPr lang="en-US"/>
        </a:p>
      </dgm:t>
    </dgm:pt>
    <dgm:pt modelId="{E76EFB8A-B567-405E-A191-4C627FF3046B}" type="sibTrans" cxnId="{35D1768C-960F-4ABA-B952-FE3AE600B0A7}">
      <dgm:prSet/>
      <dgm:spPr/>
      <dgm:t>
        <a:bodyPr/>
        <a:lstStyle/>
        <a:p>
          <a:endParaRPr lang="en-US"/>
        </a:p>
      </dgm:t>
    </dgm:pt>
    <dgm:pt modelId="{5449FECE-353F-4DE9-AD61-2D8DF69049BB}">
      <dgm:prSet custT="1"/>
      <dgm:spPr/>
      <dgm:t>
        <a:bodyPr/>
        <a:lstStyle/>
        <a:p>
          <a:pPr rtl="0"/>
          <a:r>
            <a:rPr lang="en-US" sz="1500" dirty="0" smtClean="0"/>
            <a:t>Ensuring overall implementation of the NDP </a:t>
          </a:r>
          <a:endParaRPr lang="en-US" sz="1500" dirty="0"/>
        </a:p>
      </dgm:t>
    </dgm:pt>
    <dgm:pt modelId="{E6B2D12B-7122-4DF0-AFE4-90BE2D9F4FE6}" type="sibTrans" cxnId="{3B4116FD-B06A-4CFB-BF7F-F15BE3206B05}">
      <dgm:prSet/>
      <dgm:spPr/>
      <dgm:t>
        <a:bodyPr/>
        <a:lstStyle/>
        <a:p>
          <a:endParaRPr lang="en-US"/>
        </a:p>
      </dgm:t>
    </dgm:pt>
    <dgm:pt modelId="{CC5FAE30-17F0-4EA1-B6F5-5EDAA99785D1}" type="parTrans" cxnId="{3B4116FD-B06A-4CFB-BF7F-F15BE3206B05}">
      <dgm:prSet/>
      <dgm:spPr/>
      <dgm:t>
        <a:bodyPr/>
        <a:lstStyle/>
        <a:p>
          <a:endParaRPr lang="en-US"/>
        </a:p>
      </dgm:t>
    </dgm:pt>
    <dgm:pt modelId="{EEF3CB49-C4BE-4F00-8FD3-83EA319E1E88}">
      <dgm:prSet custT="1"/>
      <dgm:spPr/>
      <dgm:t>
        <a:bodyPr/>
        <a:lstStyle/>
        <a:p>
          <a:pPr rtl="0"/>
          <a:r>
            <a:rPr lang="en-US" sz="1500" dirty="0" smtClean="0"/>
            <a:t>Conducting outreach and education about EO and nondiscrimination requirements and complaint filing process </a:t>
          </a:r>
          <a:endParaRPr lang="en-US" sz="1500" dirty="0"/>
        </a:p>
      </dgm:t>
    </dgm:pt>
    <dgm:pt modelId="{0F44BE4E-5AE2-49EC-9D60-A9CA362C5981}" type="sibTrans" cxnId="{25A93F9F-9EE6-4AF5-B794-8B41724C7C7C}">
      <dgm:prSet/>
      <dgm:spPr/>
      <dgm:t>
        <a:bodyPr/>
        <a:lstStyle/>
        <a:p>
          <a:endParaRPr lang="en-US"/>
        </a:p>
      </dgm:t>
    </dgm:pt>
    <dgm:pt modelId="{A3AD1688-A61F-49D0-B0CF-0EF2DBAB8ADB}" type="parTrans" cxnId="{25A93F9F-9EE6-4AF5-B794-8B41724C7C7C}">
      <dgm:prSet/>
      <dgm:spPr/>
      <dgm:t>
        <a:bodyPr/>
        <a:lstStyle/>
        <a:p>
          <a:endParaRPr lang="en-US"/>
        </a:p>
      </dgm:t>
    </dgm:pt>
    <dgm:pt modelId="{5854E09D-7632-4BD4-BACA-05A66AE6C633}">
      <dgm:prSet custT="1"/>
      <dgm:spPr/>
      <dgm:t>
        <a:bodyPr/>
        <a:lstStyle/>
        <a:p>
          <a:pPr rtl="0"/>
          <a:r>
            <a:rPr lang="en-US" sz="1500" dirty="0" smtClean="0"/>
            <a:t>Reviewing region’s policies to ensure they are nondiscriminatory</a:t>
          </a:r>
          <a:endParaRPr lang="en-US" sz="1500" dirty="0"/>
        </a:p>
      </dgm:t>
    </dgm:pt>
    <dgm:pt modelId="{11A9FFE2-FC05-48B5-94C8-AECC35599024}" type="sibTrans" cxnId="{0EEF3EC7-41A3-4342-8E7C-E40AD323376E}">
      <dgm:prSet/>
      <dgm:spPr/>
      <dgm:t>
        <a:bodyPr/>
        <a:lstStyle/>
        <a:p>
          <a:endParaRPr lang="en-US"/>
        </a:p>
      </dgm:t>
    </dgm:pt>
    <dgm:pt modelId="{3D87C7D7-6CAD-4201-9022-2167AFCE33C1}" type="parTrans" cxnId="{0EEF3EC7-41A3-4342-8E7C-E40AD323376E}">
      <dgm:prSet/>
      <dgm:spPr/>
      <dgm:t>
        <a:bodyPr/>
        <a:lstStyle/>
        <a:p>
          <a:endParaRPr lang="en-US"/>
        </a:p>
      </dgm:t>
    </dgm:pt>
    <dgm:pt modelId="{F5BB7FFA-C9AA-4031-8190-0F064DD4742B}">
      <dgm:prSet custT="1"/>
      <dgm:spPr/>
      <dgm:t>
        <a:bodyPr/>
        <a:lstStyle/>
        <a:p>
          <a:pPr rtl="0"/>
          <a:r>
            <a:rPr lang="en-US" sz="1500" dirty="0" smtClean="0"/>
            <a:t>Surveying WorkOne offices to ensure compliance with accessibility requirements</a:t>
          </a:r>
          <a:endParaRPr lang="en-US" sz="1500" dirty="0"/>
        </a:p>
      </dgm:t>
    </dgm:pt>
    <dgm:pt modelId="{C5B37948-0B32-48B4-86EC-EFF7D97823D7}" type="sibTrans" cxnId="{B9DBA454-EFDF-4F83-ADDC-A330E81A3495}">
      <dgm:prSet/>
      <dgm:spPr/>
      <dgm:t>
        <a:bodyPr/>
        <a:lstStyle/>
        <a:p>
          <a:endParaRPr lang="en-US"/>
        </a:p>
      </dgm:t>
    </dgm:pt>
    <dgm:pt modelId="{C8753966-C772-47DA-8256-981927DC340C}" type="parTrans" cxnId="{B9DBA454-EFDF-4F83-ADDC-A330E81A3495}">
      <dgm:prSet/>
      <dgm:spPr/>
      <dgm:t>
        <a:bodyPr/>
        <a:lstStyle/>
        <a:p>
          <a:endParaRPr lang="en-US"/>
        </a:p>
      </dgm:t>
    </dgm:pt>
    <dgm:pt modelId="{DDBB4E7E-0629-4974-8FD5-81CE1485FFB2}">
      <dgm:prSet custT="1"/>
      <dgm:spPr/>
      <dgm:t>
        <a:bodyPr/>
        <a:lstStyle/>
        <a:p>
          <a:pPr rtl="0"/>
          <a:r>
            <a:rPr lang="en-US" sz="1500" dirty="0" smtClean="0"/>
            <a:t>Undergoing and providing training for staff and service providers</a:t>
          </a:r>
          <a:endParaRPr lang="en-US" sz="1500" dirty="0"/>
        </a:p>
      </dgm:t>
    </dgm:pt>
    <dgm:pt modelId="{AE5EAED9-2D2B-43A4-9EBB-77BCCE805E82}" type="sibTrans" cxnId="{B5D6892B-F053-48DE-A985-B6DC4C63EF5C}">
      <dgm:prSet/>
      <dgm:spPr/>
      <dgm:t>
        <a:bodyPr/>
        <a:lstStyle/>
        <a:p>
          <a:endParaRPr lang="en-US"/>
        </a:p>
      </dgm:t>
    </dgm:pt>
    <dgm:pt modelId="{099D2C82-C984-4E5E-902A-0A93045CD36B}" type="parTrans" cxnId="{B5D6892B-F053-48DE-A985-B6DC4C63EF5C}">
      <dgm:prSet/>
      <dgm:spPr/>
      <dgm:t>
        <a:bodyPr/>
        <a:lstStyle/>
        <a:p>
          <a:endParaRPr lang="en-US"/>
        </a:p>
      </dgm:t>
    </dgm:pt>
    <dgm:pt modelId="{67CB3E1C-5498-479F-A46F-A59C2996FDE0}">
      <dgm:prSet custT="1"/>
      <dgm:spPr/>
      <dgm:t>
        <a:bodyPr/>
        <a:lstStyle/>
        <a:p>
          <a:pPr rtl="0"/>
          <a:r>
            <a:rPr lang="en-US" sz="1500" dirty="0" smtClean="0"/>
            <a:t>Monitoring compliance of regional WIOA Title I recipients</a:t>
          </a:r>
          <a:endParaRPr lang="en-US" sz="1500" dirty="0"/>
        </a:p>
      </dgm:t>
    </dgm:pt>
    <dgm:pt modelId="{1515EC49-A8BB-4645-9409-91D4F8E5180C}" type="sibTrans" cxnId="{032A9DA3-891C-4480-BF8B-8D97193FE22B}">
      <dgm:prSet/>
      <dgm:spPr/>
      <dgm:t>
        <a:bodyPr/>
        <a:lstStyle/>
        <a:p>
          <a:endParaRPr lang="en-US"/>
        </a:p>
      </dgm:t>
    </dgm:pt>
    <dgm:pt modelId="{BD8077F0-1A30-4B6E-9435-D5E780284A8B}" type="parTrans" cxnId="{032A9DA3-891C-4480-BF8B-8D97193FE22B}">
      <dgm:prSet/>
      <dgm:spPr/>
      <dgm:t>
        <a:bodyPr/>
        <a:lstStyle/>
        <a:p>
          <a:endParaRPr lang="en-US"/>
        </a:p>
      </dgm:t>
    </dgm:pt>
    <dgm:pt modelId="{2AB6D0ED-21A9-4653-8ED0-776B994BE0F3}">
      <dgm:prSet custT="1"/>
      <dgm:spPr/>
      <dgm:t>
        <a:bodyPr/>
        <a:lstStyle/>
        <a:p>
          <a:pPr rtl="0"/>
          <a:r>
            <a:rPr lang="en-US" sz="1500" dirty="0" smtClean="0"/>
            <a:t>Processing and investigating regional discrimination complaints</a:t>
          </a:r>
          <a:endParaRPr lang="en-US" sz="1500" dirty="0"/>
        </a:p>
      </dgm:t>
    </dgm:pt>
    <dgm:pt modelId="{EF4F3522-AE2A-42FE-BE91-EE4B7B8D428B}" type="sibTrans" cxnId="{1CAF0DAC-A81C-45D3-B805-FFD1126B8AC6}">
      <dgm:prSet/>
      <dgm:spPr/>
      <dgm:t>
        <a:bodyPr/>
        <a:lstStyle/>
        <a:p>
          <a:endParaRPr lang="en-US"/>
        </a:p>
      </dgm:t>
    </dgm:pt>
    <dgm:pt modelId="{632E85E7-220F-446B-9898-815EFC0F42AA}" type="parTrans" cxnId="{1CAF0DAC-A81C-45D3-B805-FFD1126B8AC6}">
      <dgm:prSet/>
      <dgm:spPr/>
      <dgm:t>
        <a:bodyPr/>
        <a:lstStyle/>
        <a:p>
          <a:endParaRPr lang="en-US"/>
        </a:p>
      </dgm:t>
    </dgm:pt>
    <dgm:pt modelId="{F34AEDE3-2219-4188-ACE9-49904B9C901C}" type="pres">
      <dgm:prSet presAssocID="{DECD6D4A-CA90-44ED-A2C0-4BFB4D2BC4DA}" presName="Name0" presStyleCnt="0">
        <dgm:presLayoutVars>
          <dgm:dir/>
          <dgm:animLvl val="lvl"/>
          <dgm:resizeHandles val="exact"/>
        </dgm:presLayoutVars>
      </dgm:prSet>
      <dgm:spPr/>
      <dgm:t>
        <a:bodyPr/>
        <a:lstStyle/>
        <a:p>
          <a:endParaRPr lang="en-US"/>
        </a:p>
      </dgm:t>
    </dgm:pt>
    <dgm:pt modelId="{B08C6019-7F7E-4A57-B70E-7641F616719A}" type="pres">
      <dgm:prSet presAssocID="{82D5A27B-57FE-4EC7-9703-EDE89A9BE7B3}" presName="compositeNode" presStyleCnt="0">
        <dgm:presLayoutVars>
          <dgm:bulletEnabled val="1"/>
        </dgm:presLayoutVars>
      </dgm:prSet>
      <dgm:spPr/>
    </dgm:pt>
    <dgm:pt modelId="{4626ECDB-E986-4F99-8845-052BEB24C921}" type="pres">
      <dgm:prSet presAssocID="{82D5A27B-57FE-4EC7-9703-EDE89A9BE7B3}" presName="bgRect" presStyleLbl="node1" presStyleIdx="0" presStyleCnt="2" custLinFactNeighborX="-717"/>
      <dgm:spPr/>
      <dgm:t>
        <a:bodyPr/>
        <a:lstStyle/>
        <a:p>
          <a:endParaRPr lang="en-US"/>
        </a:p>
      </dgm:t>
    </dgm:pt>
    <dgm:pt modelId="{227E854F-0E45-4BA3-80A7-90C92F9F6E40}" type="pres">
      <dgm:prSet presAssocID="{82D5A27B-57FE-4EC7-9703-EDE89A9BE7B3}" presName="parentNode" presStyleLbl="node1" presStyleIdx="0" presStyleCnt="2">
        <dgm:presLayoutVars>
          <dgm:chMax val="0"/>
          <dgm:bulletEnabled val="1"/>
        </dgm:presLayoutVars>
      </dgm:prSet>
      <dgm:spPr/>
      <dgm:t>
        <a:bodyPr/>
        <a:lstStyle/>
        <a:p>
          <a:endParaRPr lang="en-US"/>
        </a:p>
      </dgm:t>
    </dgm:pt>
    <dgm:pt modelId="{C41A7075-59D6-4B2B-B44C-E43FC3E17A0F}" type="pres">
      <dgm:prSet presAssocID="{82D5A27B-57FE-4EC7-9703-EDE89A9BE7B3}" presName="childNode" presStyleLbl="node1" presStyleIdx="0" presStyleCnt="2">
        <dgm:presLayoutVars>
          <dgm:bulletEnabled val="1"/>
        </dgm:presLayoutVars>
      </dgm:prSet>
      <dgm:spPr/>
      <dgm:t>
        <a:bodyPr/>
        <a:lstStyle/>
        <a:p>
          <a:endParaRPr lang="en-US"/>
        </a:p>
      </dgm:t>
    </dgm:pt>
    <dgm:pt modelId="{318DA17B-E040-440B-8071-37B78372FCE2}" type="pres">
      <dgm:prSet presAssocID="{C3C3E8A2-7C62-4114-89F6-78325094B737}" presName="hSp" presStyleCnt="0"/>
      <dgm:spPr/>
    </dgm:pt>
    <dgm:pt modelId="{284F26D9-F69C-4B9D-B5A1-B7F9D49E1D98}" type="pres">
      <dgm:prSet presAssocID="{C3C3E8A2-7C62-4114-89F6-78325094B737}" presName="vProcSp" presStyleCnt="0"/>
      <dgm:spPr/>
    </dgm:pt>
    <dgm:pt modelId="{5F713FEC-C886-430D-A680-D5FAE676C7F1}" type="pres">
      <dgm:prSet presAssocID="{C3C3E8A2-7C62-4114-89F6-78325094B737}" presName="vSp1" presStyleCnt="0"/>
      <dgm:spPr/>
    </dgm:pt>
    <dgm:pt modelId="{3312402C-7879-4E8D-B042-C2E5D9F0A72D}" type="pres">
      <dgm:prSet presAssocID="{C3C3E8A2-7C62-4114-89F6-78325094B737}" presName="simulatedConn" presStyleLbl="solidFgAcc1" presStyleIdx="0" presStyleCnt="1"/>
      <dgm:spPr/>
      <dgm:t>
        <a:bodyPr/>
        <a:lstStyle/>
        <a:p>
          <a:endParaRPr lang="en-US"/>
        </a:p>
      </dgm:t>
    </dgm:pt>
    <dgm:pt modelId="{9D2689E1-25F9-4814-885F-D1366935805E}" type="pres">
      <dgm:prSet presAssocID="{C3C3E8A2-7C62-4114-89F6-78325094B737}" presName="vSp2" presStyleCnt="0"/>
      <dgm:spPr/>
    </dgm:pt>
    <dgm:pt modelId="{BEBAD1F3-44AF-4E5A-BD01-C7CA2488EC4C}" type="pres">
      <dgm:prSet presAssocID="{C3C3E8A2-7C62-4114-89F6-78325094B737}" presName="sibTrans" presStyleCnt="0"/>
      <dgm:spPr/>
    </dgm:pt>
    <dgm:pt modelId="{3BA4F837-23CA-4303-A7FB-77F19460699B}" type="pres">
      <dgm:prSet presAssocID="{7FAE3A65-CB5A-496F-8BC3-3AAECC420EE9}" presName="compositeNode" presStyleCnt="0">
        <dgm:presLayoutVars>
          <dgm:bulletEnabled val="1"/>
        </dgm:presLayoutVars>
      </dgm:prSet>
      <dgm:spPr/>
    </dgm:pt>
    <dgm:pt modelId="{E27017FF-431B-4259-86DC-C99C632A72B3}" type="pres">
      <dgm:prSet presAssocID="{7FAE3A65-CB5A-496F-8BC3-3AAECC420EE9}" presName="bgRect" presStyleLbl="node1" presStyleIdx="1" presStyleCnt="2"/>
      <dgm:spPr/>
      <dgm:t>
        <a:bodyPr/>
        <a:lstStyle/>
        <a:p>
          <a:endParaRPr lang="en-US"/>
        </a:p>
      </dgm:t>
    </dgm:pt>
    <dgm:pt modelId="{338CE1B1-6437-4D83-9718-1697371464CF}" type="pres">
      <dgm:prSet presAssocID="{7FAE3A65-CB5A-496F-8BC3-3AAECC420EE9}" presName="parentNode" presStyleLbl="node1" presStyleIdx="1" presStyleCnt="2">
        <dgm:presLayoutVars>
          <dgm:chMax val="0"/>
          <dgm:bulletEnabled val="1"/>
        </dgm:presLayoutVars>
      </dgm:prSet>
      <dgm:spPr/>
      <dgm:t>
        <a:bodyPr/>
        <a:lstStyle/>
        <a:p>
          <a:endParaRPr lang="en-US"/>
        </a:p>
      </dgm:t>
    </dgm:pt>
    <dgm:pt modelId="{5F232C04-FA82-4ACF-A557-2BB4E16CCA77}" type="pres">
      <dgm:prSet presAssocID="{7FAE3A65-CB5A-496F-8BC3-3AAECC420EE9}" presName="childNode" presStyleLbl="node1" presStyleIdx="1" presStyleCnt="2">
        <dgm:presLayoutVars>
          <dgm:bulletEnabled val="1"/>
        </dgm:presLayoutVars>
      </dgm:prSet>
      <dgm:spPr/>
      <dgm:t>
        <a:bodyPr/>
        <a:lstStyle/>
        <a:p>
          <a:endParaRPr lang="en-US"/>
        </a:p>
      </dgm:t>
    </dgm:pt>
  </dgm:ptLst>
  <dgm:cxnLst>
    <dgm:cxn modelId="{1CAF0DAC-A81C-45D3-B805-FFD1126B8AC6}" srcId="{7FAE3A65-CB5A-496F-8BC3-3AAECC420EE9}" destId="{2AB6D0ED-21A9-4653-8ED0-776B994BE0F3}" srcOrd="1" destOrd="0" parTransId="{632E85E7-220F-446B-9898-815EFC0F42AA}" sibTransId="{EF4F3522-AE2A-42FE-BE91-EE4B7B8D428B}"/>
    <dgm:cxn modelId="{D66DEACF-C9C9-4A94-9777-8721A8B9C756}" type="presOf" srcId="{F5BB7FFA-C9AA-4031-8190-0F064DD4742B}" destId="{5F232C04-FA82-4ACF-A557-2BB4E16CCA77}" srcOrd="0" destOrd="4" presId="urn:microsoft.com/office/officeart/2005/8/layout/hProcess7"/>
    <dgm:cxn modelId="{3B4116FD-B06A-4CFB-BF7F-F15BE3206B05}" srcId="{7FAE3A65-CB5A-496F-8BC3-3AAECC420EE9}" destId="{5449FECE-353F-4DE9-AD61-2D8DF69049BB}" srcOrd="7" destOrd="0" parTransId="{CC5FAE30-17F0-4EA1-B6F5-5EDAA99785D1}" sibTransId="{E6B2D12B-7122-4DF0-AFE4-90BE2D9F4FE6}"/>
    <dgm:cxn modelId="{0EEF3EC7-41A3-4342-8E7C-E40AD323376E}" srcId="{7FAE3A65-CB5A-496F-8BC3-3AAECC420EE9}" destId="{5854E09D-7632-4BD4-BACA-05A66AE6C633}" srcOrd="5" destOrd="0" parTransId="{3D87C7D7-6CAD-4201-9022-2167AFCE33C1}" sibTransId="{11A9FFE2-FC05-48B5-94C8-AECC35599024}"/>
    <dgm:cxn modelId="{66946ABC-ECC0-4C21-A235-4F55E59CC07E}" type="presOf" srcId="{EEF3CB49-C4BE-4F00-8FD3-83EA319E1E88}" destId="{5F232C04-FA82-4ACF-A557-2BB4E16CCA77}" srcOrd="0" destOrd="6" presId="urn:microsoft.com/office/officeart/2005/8/layout/hProcess7"/>
    <dgm:cxn modelId="{30153DF0-8E30-4D16-8F27-62400BC89B63}" type="presOf" srcId="{5854E09D-7632-4BD4-BACA-05A66AE6C633}" destId="{5F232C04-FA82-4ACF-A557-2BB4E16CCA77}" srcOrd="0" destOrd="5" presId="urn:microsoft.com/office/officeart/2005/8/layout/hProcess7"/>
    <dgm:cxn modelId="{90B482E7-5097-45F3-A419-1AA95684F01F}" type="presOf" srcId="{DDBB4E7E-0629-4974-8FD5-81CE1485FFB2}" destId="{5F232C04-FA82-4ACF-A557-2BB4E16CCA77}" srcOrd="0" destOrd="3" presId="urn:microsoft.com/office/officeart/2005/8/layout/hProcess7"/>
    <dgm:cxn modelId="{032A9DA3-891C-4480-BF8B-8D97193FE22B}" srcId="{7FAE3A65-CB5A-496F-8BC3-3AAECC420EE9}" destId="{67CB3E1C-5498-479F-A46F-A59C2996FDE0}" srcOrd="2" destOrd="0" parTransId="{BD8077F0-1A30-4B6E-9435-D5E780284A8B}" sibTransId="{1515EC49-A8BB-4645-9409-91D4F8E5180C}"/>
    <dgm:cxn modelId="{D0E07E5D-AD05-4FB5-BF3A-6D1F5C82C074}" type="presOf" srcId="{82D5A27B-57FE-4EC7-9703-EDE89A9BE7B3}" destId="{4626ECDB-E986-4F99-8845-052BEB24C921}" srcOrd="0" destOrd="0" presId="urn:microsoft.com/office/officeart/2005/8/layout/hProcess7"/>
    <dgm:cxn modelId="{52544B94-C375-409D-8A73-901000DBB448}" srcId="{DECD6D4A-CA90-44ED-A2C0-4BFB4D2BC4DA}" destId="{82D5A27B-57FE-4EC7-9703-EDE89A9BE7B3}" srcOrd="0" destOrd="0" parTransId="{DE2CDC4C-3890-41AD-A5E6-8212B6616368}" sibTransId="{C3C3E8A2-7C62-4114-89F6-78325094B737}"/>
    <dgm:cxn modelId="{428A8831-FBB6-4E27-B2FE-815FB9C6CE7F}" type="presOf" srcId="{82D5A27B-57FE-4EC7-9703-EDE89A9BE7B3}" destId="{227E854F-0E45-4BA3-80A7-90C92F9F6E40}" srcOrd="1" destOrd="0" presId="urn:microsoft.com/office/officeart/2005/8/layout/hProcess7"/>
    <dgm:cxn modelId="{481DFA6E-14A9-48E7-A35C-09496EC0F97C}" type="presOf" srcId="{5C0A68E0-8E40-4E00-A125-5D70196A3D67}" destId="{C41A7075-59D6-4B2B-B44C-E43FC3E17A0F}" srcOrd="0" destOrd="2" presId="urn:microsoft.com/office/officeart/2005/8/layout/hProcess7"/>
    <dgm:cxn modelId="{7EC1CAA5-8114-47E5-9D28-B1EA53A4EAB1}" srcId="{DECD6D4A-CA90-44ED-A2C0-4BFB4D2BC4DA}" destId="{7FAE3A65-CB5A-496F-8BC3-3AAECC420EE9}" srcOrd="1" destOrd="0" parTransId="{27911CEB-BC2B-462B-9E5E-09F150798695}" sibTransId="{18032D95-8AFB-4FF8-B575-9D79C9E4AECE}"/>
    <dgm:cxn modelId="{353B28C3-25FE-4084-A94C-AE7AD6135F6B}" type="presOf" srcId="{8458814D-3D77-40C8-9DF3-6AA07CF8E171}" destId="{C41A7075-59D6-4B2B-B44C-E43FC3E17A0F}" srcOrd="0" destOrd="0" presId="urn:microsoft.com/office/officeart/2005/8/layout/hProcess7"/>
    <dgm:cxn modelId="{B5D6892B-F053-48DE-A985-B6DC4C63EF5C}" srcId="{7FAE3A65-CB5A-496F-8BC3-3AAECC420EE9}" destId="{DDBB4E7E-0629-4974-8FD5-81CE1485FFB2}" srcOrd="3" destOrd="0" parTransId="{099D2C82-C984-4E5E-902A-0A93045CD36B}" sibTransId="{AE5EAED9-2D2B-43A4-9EBB-77BCCE805E82}"/>
    <dgm:cxn modelId="{DFF7B3A6-41C8-4B06-8B77-C2F63FE91893}" type="presOf" srcId="{DECD6D4A-CA90-44ED-A2C0-4BFB4D2BC4DA}" destId="{F34AEDE3-2219-4188-ACE9-49904B9C901C}" srcOrd="0" destOrd="0" presId="urn:microsoft.com/office/officeart/2005/8/layout/hProcess7"/>
    <dgm:cxn modelId="{6567C15C-2F77-439C-A1B6-0E17EE3CED8E}" type="presOf" srcId="{3A31414B-CE39-4B3F-97B1-F86222ABE496}" destId="{C41A7075-59D6-4B2B-B44C-E43FC3E17A0F}" srcOrd="0" destOrd="1" presId="urn:microsoft.com/office/officeart/2005/8/layout/hProcess7"/>
    <dgm:cxn modelId="{E696A68B-0775-40BE-9F16-4C500B4A641F}" type="presOf" srcId="{E0674DA9-ED17-4636-BFEE-526C49377D0A}" destId="{C41A7075-59D6-4B2B-B44C-E43FC3E17A0F}" srcOrd="0" destOrd="3" presId="urn:microsoft.com/office/officeart/2005/8/layout/hProcess7"/>
    <dgm:cxn modelId="{228DEAE0-6BEA-47A3-9C96-446109E31631}" srcId="{82D5A27B-57FE-4EC7-9703-EDE89A9BE7B3}" destId="{3A31414B-CE39-4B3F-97B1-F86222ABE496}" srcOrd="1" destOrd="0" parTransId="{0272078A-BBF9-41B5-8CE2-FBC8D2FBE940}" sibTransId="{5CD532F8-55CE-4A4D-AF2C-8B2680BEB5BB}"/>
    <dgm:cxn modelId="{5439CB51-38E1-4E84-9A80-1F9358CA51E3}" type="presOf" srcId="{5449FECE-353F-4DE9-AD61-2D8DF69049BB}" destId="{5F232C04-FA82-4ACF-A557-2BB4E16CCA77}" srcOrd="0" destOrd="7" presId="urn:microsoft.com/office/officeart/2005/8/layout/hProcess7"/>
    <dgm:cxn modelId="{CD7B7218-CA90-41B3-8EE7-746E51FB4B03}" type="presOf" srcId="{2AB6D0ED-21A9-4653-8ED0-776B994BE0F3}" destId="{5F232C04-FA82-4ACF-A557-2BB4E16CCA77}" srcOrd="0" destOrd="1" presId="urn:microsoft.com/office/officeart/2005/8/layout/hProcess7"/>
    <dgm:cxn modelId="{B9DBA454-EFDF-4F83-ADDC-A330E81A3495}" srcId="{7FAE3A65-CB5A-496F-8BC3-3AAECC420EE9}" destId="{F5BB7FFA-C9AA-4031-8190-0F064DD4742B}" srcOrd="4" destOrd="0" parTransId="{C8753966-C772-47DA-8256-981927DC340C}" sibTransId="{C5B37948-0B32-48B4-86EC-EFF7D97823D7}"/>
    <dgm:cxn modelId="{1AE1D541-153D-4750-AD29-6B99E9353920}" type="presOf" srcId="{67CB3E1C-5498-479F-A46F-A59C2996FDE0}" destId="{5F232C04-FA82-4ACF-A557-2BB4E16CCA77}" srcOrd="0" destOrd="2" presId="urn:microsoft.com/office/officeart/2005/8/layout/hProcess7"/>
    <dgm:cxn modelId="{98B8DFA6-DA45-4561-AA1C-9CAA79A1E4C7}" srcId="{82D5A27B-57FE-4EC7-9703-EDE89A9BE7B3}" destId="{5C0A68E0-8E40-4E00-A125-5D70196A3D67}" srcOrd="2" destOrd="0" parTransId="{0C10679A-8CDD-478D-B1CC-F10A39010D9D}" sibTransId="{6E66E133-9EED-4FDD-B84A-E271891BDAE8}"/>
    <dgm:cxn modelId="{AC4DF4D0-EBF3-4391-964C-EBAB719F7094}" type="presOf" srcId="{47BBB2D8-F955-4BB8-90A2-121A4B0B5DD2}" destId="{5F232C04-FA82-4ACF-A557-2BB4E16CCA77}" srcOrd="0" destOrd="0" presId="urn:microsoft.com/office/officeart/2005/8/layout/hProcess7"/>
    <dgm:cxn modelId="{7163BACE-A600-4A78-81C5-2B3100FCCCE0}" type="presOf" srcId="{7FAE3A65-CB5A-496F-8BC3-3AAECC420EE9}" destId="{E27017FF-431B-4259-86DC-C99C632A72B3}" srcOrd="0" destOrd="0" presId="urn:microsoft.com/office/officeart/2005/8/layout/hProcess7"/>
    <dgm:cxn modelId="{E0E90304-F73E-4421-B579-35DFABAE305B}" srcId="{82D5A27B-57FE-4EC7-9703-EDE89A9BE7B3}" destId="{E0674DA9-ED17-4636-BFEE-526C49377D0A}" srcOrd="3" destOrd="0" parTransId="{927EC496-27E8-42CA-9533-DFDDBFF82522}" sibTransId="{41E9849A-5441-4C16-89BB-C50CC6F6EF36}"/>
    <dgm:cxn modelId="{35D1768C-960F-4ABA-B952-FE3AE600B0A7}" srcId="{7FAE3A65-CB5A-496F-8BC3-3AAECC420EE9}" destId="{47BBB2D8-F955-4BB8-90A2-121A4B0B5DD2}" srcOrd="0" destOrd="0" parTransId="{86E63927-088D-466C-9EE7-8D7E77EDFEDD}" sibTransId="{E76EFB8A-B567-405E-A191-4C627FF3046B}"/>
    <dgm:cxn modelId="{2DE08161-0571-4A11-ADE8-CFAF8651FEC3}" type="presOf" srcId="{7FAE3A65-CB5A-496F-8BC3-3AAECC420EE9}" destId="{338CE1B1-6437-4D83-9718-1697371464CF}" srcOrd="1" destOrd="0" presId="urn:microsoft.com/office/officeart/2005/8/layout/hProcess7"/>
    <dgm:cxn modelId="{25A93F9F-9EE6-4AF5-B794-8B41724C7C7C}" srcId="{7FAE3A65-CB5A-496F-8BC3-3AAECC420EE9}" destId="{EEF3CB49-C4BE-4F00-8FD3-83EA319E1E88}" srcOrd="6" destOrd="0" parTransId="{A3AD1688-A61F-49D0-B0CF-0EF2DBAB8ADB}" sibTransId="{0F44BE4E-5AE2-49EC-9D60-A9CA362C5981}"/>
    <dgm:cxn modelId="{171E29F0-B423-4D0E-B70D-57E6625CC2BD}" type="presOf" srcId="{180B47EE-D482-4187-BCF6-EE5D886F5498}" destId="{C41A7075-59D6-4B2B-B44C-E43FC3E17A0F}" srcOrd="0" destOrd="4" presId="urn:microsoft.com/office/officeart/2005/8/layout/hProcess7"/>
    <dgm:cxn modelId="{CA984BF6-E0B2-4125-8A2E-73653EF725C6}" srcId="{82D5A27B-57FE-4EC7-9703-EDE89A9BE7B3}" destId="{180B47EE-D482-4187-BCF6-EE5D886F5498}" srcOrd="4" destOrd="0" parTransId="{092B11B3-3C10-4390-A77D-A178F69C0F4D}" sibTransId="{B61E197A-8650-4768-BAA4-2B167EEC61B1}"/>
    <dgm:cxn modelId="{919C5D23-EE43-40A6-B39A-97BBEB69B196}" srcId="{82D5A27B-57FE-4EC7-9703-EDE89A9BE7B3}" destId="{8458814D-3D77-40C8-9DF3-6AA07CF8E171}" srcOrd="0" destOrd="0" parTransId="{31B45D1D-01DE-44BB-9D57-07E30076E651}" sibTransId="{8CB4CB37-94DB-471D-8CBB-BCE82A7FACFE}"/>
    <dgm:cxn modelId="{C0B4CCDE-ACD1-4B55-B597-0BC292804E68}" type="presParOf" srcId="{F34AEDE3-2219-4188-ACE9-49904B9C901C}" destId="{B08C6019-7F7E-4A57-B70E-7641F616719A}" srcOrd="0" destOrd="0" presId="urn:microsoft.com/office/officeart/2005/8/layout/hProcess7"/>
    <dgm:cxn modelId="{99902963-7BC0-4680-BFDD-40563D4A95D7}" type="presParOf" srcId="{B08C6019-7F7E-4A57-B70E-7641F616719A}" destId="{4626ECDB-E986-4F99-8845-052BEB24C921}" srcOrd="0" destOrd="0" presId="urn:microsoft.com/office/officeart/2005/8/layout/hProcess7"/>
    <dgm:cxn modelId="{3774CB84-B1EF-4A0B-8055-BAF815589F0B}" type="presParOf" srcId="{B08C6019-7F7E-4A57-B70E-7641F616719A}" destId="{227E854F-0E45-4BA3-80A7-90C92F9F6E40}" srcOrd="1" destOrd="0" presId="urn:microsoft.com/office/officeart/2005/8/layout/hProcess7"/>
    <dgm:cxn modelId="{D26F4853-624E-41AF-A123-4C15BA8CFE3E}" type="presParOf" srcId="{B08C6019-7F7E-4A57-B70E-7641F616719A}" destId="{C41A7075-59D6-4B2B-B44C-E43FC3E17A0F}" srcOrd="2" destOrd="0" presId="urn:microsoft.com/office/officeart/2005/8/layout/hProcess7"/>
    <dgm:cxn modelId="{D95E36D4-F671-47CF-8D99-438C8C70C03F}" type="presParOf" srcId="{F34AEDE3-2219-4188-ACE9-49904B9C901C}" destId="{318DA17B-E040-440B-8071-37B78372FCE2}" srcOrd="1" destOrd="0" presId="urn:microsoft.com/office/officeart/2005/8/layout/hProcess7"/>
    <dgm:cxn modelId="{2A324D01-CB87-4322-B537-C146E94EE5EA}" type="presParOf" srcId="{F34AEDE3-2219-4188-ACE9-49904B9C901C}" destId="{284F26D9-F69C-4B9D-B5A1-B7F9D49E1D98}" srcOrd="2" destOrd="0" presId="urn:microsoft.com/office/officeart/2005/8/layout/hProcess7"/>
    <dgm:cxn modelId="{5F3F1217-729F-462C-9199-798888D42ACC}" type="presParOf" srcId="{284F26D9-F69C-4B9D-B5A1-B7F9D49E1D98}" destId="{5F713FEC-C886-430D-A680-D5FAE676C7F1}" srcOrd="0" destOrd="0" presId="urn:microsoft.com/office/officeart/2005/8/layout/hProcess7"/>
    <dgm:cxn modelId="{EA7824F9-E681-4D3B-BF80-ADE5CD7F00B5}" type="presParOf" srcId="{284F26D9-F69C-4B9D-B5A1-B7F9D49E1D98}" destId="{3312402C-7879-4E8D-B042-C2E5D9F0A72D}" srcOrd="1" destOrd="0" presId="urn:microsoft.com/office/officeart/2005/8/layout/hProcess7"/>
    <dgm:cxn modelId="{609CE1A9-9D2E-4E9C-8965-A9DFCABEA4CF}" type="presParOf" srcId="{284F26D9-F69C-4B9D-B5A1-B7F9D49E1D98}" destId="{9D2689E1-25F9-4814-885F-D1366935805E}" srcOrd="2" destOrd="0" presId="urn:microsoft.com/office/officeart/2005/8/layout/hProcess7"/>
    <dgm:cxn modelId="{900028B9-12BE-48C6-8408-1A8032DDFD66}" type="presParOf" srcId="{F34AEDE3-2219-4188-ACE9-49904B9C901C}" destId="{BEBAD1F3-44AF-4E5A-BD01-C7CA2488EC4C}" srcOrd="3" destOrd="0" presId="urn:microsoft.com/office/officeart/2005/8/layout/hProcess7"/>
    <dgm:cxn modelId="{3F3C0359-8C43-46D3-8ED1-41653A50F34D}" type="presParOf" srcId="{F34AEDE3-2219-4188-ACE9-49904B9C901C}" destId="{3BA4F837-23CA-4303-A7FB-77F19460699B}" srcOrd="4" destOrd="0" presId="urn:microsoft.com/office/officeart/2005/8/layout/hProcess7"/>
    <dgm:cxn modelId="{13DFC8D0-BF83-4611-8A54-14A1E8C7EE76}" type="presParOf" srcId="{3BA4F837-23CA-4303-A7FB-77F19460699B}" destId="{E27017FF-431B-4259-86DC-C99C632A72B3}" srcOrd="0" destOrd="0" presId="urn:microsoft.com/office/officeart/2005/8/layout/hProcess7"/>
    <dgm:cxn modelId="{0801293E-D890-4DB7-8B50-02CF29E41BD5}" type="presParOf" srcId="{3BA4F837-23CA-4303-A7FB-77F19460699B}" destId="{338CE1B1-6437-4D83-9718-1697371464CF}" srcOrd="1" destOrd="0" presId="urn:microsoft.com/office/officeart/2005/8/layout/hProcess7"/>
    <dgm:cxn modelId="{57BFE2A4-1695-4EE2-930E-38291F532931}" type="presParOf" srcId="{3BA4F837-23CA-4303-A7FB-77F19460699B}" destId="{5F232C04-FA82-4ACF-A557-2BB4E16CCA7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6ECDB-E986-4F99-8845-052BEB24C921}">
      <dsp:nvSpPr>
        <dsp:cNvPr id="0" name=""/>
        <dsp:cNvSpPr/>
      </dsp:nvSpPr>
      <dsp:spPr>
        <a:xfrm>
          <a:off x="0" y="0"/>
          <a:ext cx="5315098" cy="5058293"/>
        </a:xfrm>
        <a:prstGeom prst="roundRect">
          <a:avLst>
            <a:gd name="adj" fmla="val 5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3731" rIns="173355" bIns="0" numCol="1" spcCol="1270" anchor="t" anchorCtr="0">
          <a:noAutofit/>
        </a:bodyPr>
        <a:lstStyle/>
        <a:p>
          <a:pPr lvl="0" algn="r" defTabSz="1733550" rtl="0">
            <a:lnSpc>
              <a:spcPct val="90000"/>
            </a:lnSpc>
            <a:spcBef>
              <a:spcPct val="0"/>
            </a:spcBef>
            <a:spcAft>
              <a:spcPct val="35000"/>
            </a:spcAft>
          </a:pPr>
          <a:r>
            <a:rPr lang="en-US" sz="3900" kern="1200" smtClean="0"/>
            <a:t>State EO Officer </a:t>
          </a:r>
          <a:endParaRPr lang="en-US" sz="3900" kern="1200"/>
        </a:p>
      </dsp:txBody>
      <dsp:txXfrm rot="16200000">
        <a:off x="-1542390" y="1542390"/>
        <a:ext cx="4147800" cy="1063019"/>
      </dsp:txXfrm>
    </dsp:sp>
    <dsp:sp modelId="{C41A7075-59D6-4B2B-B44C-E43FC3E17A0F}">
      <dsp:nvSpPr>
        <dsp:cNvPr id="0" name=""/>
        <dsp:cNvSpPr/>
      </dsp:nvSpPr>
      <dsp:spPr>
        <a:xfrm>
          <a:off x="1063019" y="0"/>
          <a:ext cx="3959748" cy="505829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rtl="0">
            <a:lnSpc>
              <a:spcPct val="90000"/>
            </a:lnSpc>
            <a:spcBef>
              <a:spcPct val="0"/>
            </a:spcBef>
            <a:spcAft>
              <a:spcPct val="35000"/>
            </a:spcAft>
          </a:pPr>
          <a:endParaRPr lang="en-US" sz="2000" kern="1200" dirty="0" smtClean="0"/>
        </a:p>
        <a:p>
          <a:pPr lvl="0" algn="l" defTabSz="889000" rtl="0">
            <a:lnSpc>
              <a:spcPct val="90000"/>
            </a:lnSpc>
            <a:spcBef>
              <a:spcPct val="0"/>
            </a:spcBef>
            <a:spcAft>
              <a:spcPct val="35000"/>
            </a:spcAft>
          </a:pPr>
          <a:r>
            <a:rPr lang="en-US" sz="2000" kern="1200" dirty="0" smtClean="0"/>
            <a:t>Overseeing development and implementation of the state’s Nondiscrimination Plan</a:t>
          </a:r>
          <a:endParaRPr lang="en-US" sz="2000" kern="1200" dirty="0"/>
        </a:p>
        <a:p>
          <a:pPr lvl="0" algn="l" defTabSz="889000" rtl="0">
            <a:lnSpc>
              <a:spcPct val="90000"/>
            </a:lnSpc>
            <a:spcBef>
              <a:spcPct val="0"/>
            </a:spcBef>
            <a:spcAft>
              <a:spcPct val="35000"/>
            </a:spcAft>
          </a:pPr>
          <a:r>
            <a:rPr lang="en-US" sz="2000" kern="1200" dirty="0" smtClean="0"/>
            <a:t>Serving as state liaison with CRC</a:t>
          </a:r>
          <a:endParaRPr lang="en-US" sz="2000" kern="1200" dirty="0"/>
        </a:p>
        <a:p>
          <a:pPr lvl="0" algn="l" defTabSz="889000" rtl="0">
            <a:lnSpc>
              <a:spcPct val="90000"/>
            </a:lnSpc>
            <a:spcBef>
              <a:spcPct val="0"/>
            </a:spcBef>
            <a:spcAft>
              <a:spcPct val="35000"/>
            </a:spcAft>
          </a:pPr>
          <a:r>
            <a:rPr lang="en-US" sz="2000" kern="1200" dirty="0" smtClean="0"/>
            <a:t>Monitoring compliance with WIOA Title I EO and nondiscrimination requirements</a:t>
          </a:r>
          <a:endParaRPr lang="en-US" sz="2000" kern="1200" dirty="0"/>
        </a:p>
        <a:p>
          <a:pPr lvl="0" algn="l" defTabSz="889000" rtl="0">
            <a:lnSpc>
              <a:spcPct val="90000"/>
            </a:lnSpc>
            <a:spcBef>
              <a:spcPct val="0"/>
            </a:spcBef>
            <a:spcAft>
              <a:spcPct val="35000"/>
            </a:spcAft>
          </a:pPr>
          <a:r>
            <a:rPr lang="en-US" sz="2000" kern="1200" dirty="0" smtClean="0"/>
            <a:t>Undergoing and providing training and technical assistance to local EO officers</a:t>
          </a:r>
          <a:endParaRPr lang="en-US" sz="2000" kern="1200" dirty="0"/>
        </a:p>
        <a:p>
          <a:pPr lvl="0" algn="l" defTabSz="889000" rtl="0">
            <a:lnSpc>
              <a:spcPct val="90000"/>
            </a:lnSpc>
            <a:spcBef>
              <a:spcPct val="0"/>
            </a:spcBef>
            <a:spcAft>
              <a:spcPct val="35000"/>
            </a:spcAft>
          </a:pPr>
          <a:r>
            <a:rPr lang="en-US" sz="2000" kern="1200" dirty="0" smtClean="0"/>
            <a:t>Developing procedure for and investigating discrimination matters that rise to the state level </a:t>
          </a:r>
          <a:endParaRPr lang="en-US" sz="2000" kern="1200" dirty="0"/>
        </a:p>
      </dsp:txBody>
      <dsp:txXfrm>
        <a:off x="1063019" y="0"/>
        <a:ext cx="3959748" cy="5058293"/>
      </dsp:txXfrm>
    </dsp:sp>
    <dsp:sp modelId="{E27017FF-431B-4259-86DC-C99C632A72B3}">
      <dsp:nvSpPr>
        <dsp:cNvPr id="0" name=""/>
        <dsp:cNvSpPr/>
      </dsp:nvSpPr>
      <dsp:spPr>
        <a:xfrm>
          <a:off x="5503214" y="0"/>
          <a:ext cx="5315098" cy="5058293"/>
        </a:xfrm>
        <a:prstGeom prst="roundRect">
          <a:avLst>
            <a:gd name="adj" fmla="val 5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3731" rIns="173355" bIns="0" numCol="1" spcCol="1270" anchor="t" anchorCtr="0">
          <a:noAutofit/>
        </a:bodyPr>
        <a:lstStyle/>
        <a:p>
          <a:pPr lvl="0" algn="r" defTabSz="1733550" rtl="0">
            <a:lnSpc>
              <a:spcPct val="90000"/>
            </a:lnSpc>
            <a:spcBef>
              <a:spcPct val="0"/>
            </a:spcBef>
            <a:spcAft>
              <a:spcPct val="35000"/>
            </a:spcAft>
          </a:pPr>
          <a:r>
            <a:rPr lang="en-US" sz="3900" kern="1200" dirty="0" smtClean="0"/>
            <a:t>Local EO </a:t>
          </a:r>
          <a:r>
            <a:rPr lang="en-US" sz="3900" kern="1200" dirty="0" smtClean="0"/>
            <a:t>Officer</a:t>
          </a:r>
          <a:endParaRPr lang="en-US" sz="3900" kern="1200" dirty="0"/>
        </a:p>
      </dsp:txBody>
      <dsp:txXfrm rot="16200000">
        <a:off x="3960823" y="1542390"/>
        <a:ext cx="4147800" cy="1063019"/>
      </dsp:txXfrm>
    </dsp:sp>
    <dsp:sp modelId="{3312402C-7879-4E8D-B042-C2E5D9F0A72D}">
      <dsp:nvSpPr>
        <dsp:cNvPr id="0" name=""/>
        <dsp:cNvSpPr/>
      </dsp:nvSpPr>
      <dsp:spPr>
        <a:xfrm rot="5400000">
          <a:off x="5158102" y="3937716"/>
          <a:ext cx="743374" cy="797264"/>
        </a:xfrm>
        <a:prstGeom prst="flowChartExtract">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32C04-FA82-4ACF-A557-2BB4E16CCA77}">
      <dsp:nvSpPr>
        <dsp:cNvPr id="0" name=""/>
        <dsp:cNvSpPr/>
      </dsp:nvSpPr>
      <dsp:spPr>
        <a:xfrm>
          <a:off x="6566233" y="0"/>
          <a:ext cx="3959748" cy="505829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lvl="0" algn="l" defTabSz="666750" rtl="0">
            <a:lnSpc>
              <a:spcPct val="90000"/>
            </a:lnSpc>
            <a:spcBef>
              <a:spcPct val="0"/>
            </a:spcBef>
            <a:spcAft>
              <a:spcPct val="35000"/>
            </a:spcAft>
          </a:pPr>
          <a:endParaRPr lang="en-US" sz="1500" kern="1200" dirty="0" smtClean="0"/>
        </a:p>
        <a:p>
          <a:pPr lvl="0" algn="l" defTabSz="666750" rtl="0">
            <a:lnSpc>
              <a:spcPct val="90000"/>
            </a:lnSpc>
            <a:spcBef>
              <a:spcPct val="0"/>
            </a:spcBef>
            <a:spcAft>
              <a:spcPct val="35000"/>
            </a:spcAft>
          </a:pPr>
          <a:r>
            <a:rPr lang="en-US" sz="1500" kern="1200" dirty="0" smtClean="0"/>
            <a:t>Reporting EO matters to the State EO Officer</a:t>
          </a:r>
          <a:endParaRPr lang="en-US" sz="1500" kern="1200" dirty="0"/>
        </a:p>
        <a:p>
          <a:pPr lvl="0" algn="l" defTabSz="666750" rtl="0">
            <a:lnSpc>
              <a:spcPct val="90000"/>
            </a:lnSpc>
            <a:spcBef>
              <a:spcPct val="0"/>
            </a:spcBef>
            <a:spcAft>
              <a:spcPct val="35000"/>
            </a:spcAft>
          </a:pPr>
          <a:r>
            <a:rPr lang="en-US" sz="1500" kern="1200" dirty="0" smtClean="0"/>
            <a:t>Processing and investigating regional discrimination complaints</a:t>
          </a:r>
          <a:endParaRPr lang="en-US" sz="1500" kern="1200" dirty="0"/>
        </a:p>
        <a:p>
          <a:pPr lvl="0" algn="l" defTabSz="666750" rtl="0">
            <a:lnSpc>
              <a:spcPct val="90000"/>
            </a:lnSpc>
            <a:spcBef>
              <a:spcPct val="0"/>
            </a:spcBef>
            <a:spcAft>
              <a:spcPct val="35000"/>
            </a:spcAft>
          </a:pPr>
          <a:r>
            <a:rPr lang="en-US" sz="1500" kern="1200" dirty="0" smtClean="0"/>
            <a:t>Monitoring compliance of regional WIOA Title I recipients</a:t>
          </a:r>
          <a:endParaRPr lang="en-US" sz="1500" kern="1200" dirty="0"/>
        </a:p>
        <a:p>
          <a:pPr lvl="0" algn="l" defTabSz="666750" rtl="0">
            <a:lnSpc>
              <a:spcPct val="90000"/>
            </a:lnSpc>
            <a:spcBef>
              <a:spcPct val="0"/>
            </a:spcBef>
            <a:spcAft>
              <a:spcPct val="35000"/>
            </a:spcAft>
          </a:pPr>
          <a:r>
            <a:rPr lang="en-US" sz="1500" kern="1200" dirty="0" smtClean="0"/>
            <a:t>Undergoing and providing training for staff and service providers</a:t>
          </a:r>
          <a:endParaRPr lang="en-US" sz="1500" kern="1200" dirty="0"/>
        </a:p>
        <a:p>
          <a:pPr lvl="0" algn="l" defTabSz="666750" rtl="0">
            <a:lnSpc>
              <a:spcPct val="90000"/>
            </a:lnSpc>
            <a:spcBef>
              <a:spcPct val="0"/>
            </a:spcBef>
            <a:spcAft>
              <a:spcPct val="35000"/>
            </a:spcAft>
          </a:pPr>
          <a:r>
            <a:rPr lang="en-US" sz="1500" kern="1200" dirty="0" smtClean="0"/>
            <a:t>Surveying WorkOne offices to ensure compliance with accessibility requirements</a:t>
          </a:r>
          <a:endParaRPr lang="en-US" sz="1500" kern="1200" dirty="0"/>
        </a:p>
        <a:p>
          <a:pPr lvl="0" algn="l" defTabSz="666750" rtl="0">
            <a:lnSpc>
              <a:spcPct val="90000"/>
            </a:lnSpc>
            <a:spcBef>
              <a:spcPct val="0"/>
            </a:spcBef>
            <a:spcAft>
              <a:spcPct val="35000"/>
            </a:spcAft>
          </a:pPr>
          <a:r>
            <a:rPr lang="en-US" sz="1500" kern="1200" dirty="0" smtClean="0"/>
            <a:t>Reviewing region’s policies to ensure they are nondiscriminatory</a:t>
          </a:r>
          <a:endParaRPr lang="en-US" sz="1500" kern="1200" dirty="0"/>
        </a:p>
        <a:p>
          <a:pPr lvl="0" algn="l" defTabSz="666750" rtl="0">
            <a:lnSpc>
              <a:spcPct val="90000"/>
            </a:lnSpc>
            <a:spcBef>
              <a:spcPct val="0"/>
            </a:spcBef>
            <a:spcAft>
              <a:spcPct val="35000"/>
            </a:spcAft>
          </a:pPr>
          <a:r>
            <a:rPr lang="en-US" sz="1500" kern="1200" dirty="0" smtClean="0"/>
            <a:t>Conducting outreach and education about EO and nondiscrimination requirements and complaint filing process </a:t>
          </a:r>
          <a:endParaRPr lang="en-US" sz="1500" kern="1200" dirty="0"/>
        </a:p>
        <a:p>
          <a:pPr lvl="0" algn="l" defTabSz="666750" rtl="0">
            <a:lnSpc>
              <a:spcPct val="90000"/>
            </a:lnSpc>
            <a:spcBef>
              <a:spcPct val="0"/>
            </a:spcBef>
            <a:spcAft>
              <a:spcPct val="35000"/>
            </a:spcAft>
          </a:pPr>
          <a:r>
            <a:rPr lang="en-US" sz="1500" kern="1200" dirty="0" smtClean="0"/>
            <a:t>Ensuring overall implementation of the NDP </a:t>
          </a:r>
          <a:endParaRPr lang="en-US" sz="1500" kern="1200" dirty="0"/>
        </a:p>
      </dsp:txBody>
      <dsp:txXfrm>
        <a:off x="6566233" y="0"/>
        <a:ext cx="3959748" cy="505829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ADDF3A-81EC-43C0-BB7E-A936FE8A4DF9}" type="datetimeFigureOut">
              <a:rPr lang="en-US" smtClean="0"/>
              <a:t>7/8/2019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59CAB-624C-40FA-9C12-FC7C33968AFF}" type="slidenum">
              <a:rPr lang="en-US" smtClean="0"/>
              <a:t>‹#›</a:t>
            </a:fld>
            <a:endParaRPr lang="en-US"/>
          </a:p>
        </p:txBody>
      </p:sp>
    </p:spTree>
    <p:extLst>
      <p:ext uri="{BB962C8B-B14F-4D97-AF65-F5344CB8AC3E}">
        <p14:creationId xmlns:p14="http://schemas.microsoft.com/office/powerpoint/2010/main" val="828892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ropio-ls.com/service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ltclanguagesolutions.com/interpretatio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B59CAB-624C-40FA-9C12-FC7C33968AFF}" type="slidenum">
              <a:rPr lang="en-US" smtClean="0"/>
              <a:t>1</a:t>
            </a:fld>
            <a:endParaRPr lang="en-US"/>
          </a:p>
        </p:txBody>
      </p:sp>
    </p:spTree>
    <p:extLst>
      <p:ext uri="{BB962C8B-B14F-4D97-AF65-F5344CB8AC3E}">
        <p14:creationId xmlns:p14="http://schemas.microsoft.com/office/powerpoint/2010/main" val="4174658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29 CFR 38.4</a:t>
            </a:r>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12</a:t>
            </a:fld>
            <a:endParaRPr lang="en-US"/>
          </a:p>
        </p:txBody>
      </p:sp>
    </p:spTree>
    <p:extLst>
      <p:ext uri="{BB962C8B-B14F-4D97-AF65-F5344CB8AC3E}">
        <p14:creationId xmlns:p14="http://schemas.microsoft.com/office/powerpoint/2010/main" val="2023676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Indiana Latino</a:t>
            </a:r>
            <a:r>
              <a:rPr lang="en-US" baseline="0" dirty="0" smtClean="0"/>
              <a:t> Institute, social service organizations, neighborhood organizations, Community Health Networks to name a few.  Each LWDA has a variety of service organizations that they can share with their own AJC staff. </a:t>
            </a:r>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13</a:t>
            </a:fld>
            <a:endParaRPr lang="en-US"/>
          </a:p>
        </p:txBody>
      </p:sp>
    </p:spTree>
    <p:extLst>
      <p:ext uri="{BB962C8B-B14F-4D97-AF65-F5344CB8AC3E}">
        <p14:creationId xmlns:p14="http://schemas.microsoft.com/office/powerpoint/2010/main" val="3973889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Region can edit this slide or add an additional slide</a:t>
            </a:r>
            <a:r>
              <a:rPr lang="en-US" baseline="0" dirty="0" smtClean="0"/>
              <a:t> to ad</a:t>
            </a:r>
            <a:r>
              <a:rPr lang="en-US" dirty="0" smtClean="0"/>
              <a:t>d their own regional</a:t>
            </a:r>
            <a:r>
              <a:rPr lang="en-US" baseline="0" dirty="0" smtClean="0"/>
              <a:t> </a:t>
            </a:r>
            <a:r>
              <a:rPr lang="en-US" dirty="0" smtClean="0"/>
              <a:t>process and procedures</a:t>
            </a:r>
            <a:r>
              <a:rPr lang="en-US" baseline="0" dirty="0" smtClean="0"/>
              <a:t> </a:t>
            </a:r>
            <a:r>
              <a:rPr lang="en-US" sz="1200" dirty="0" smtClean="0"/>
              <a:t>for AJC</a:t>
            </a:r>
            <a:r>
              <a:rPr lang="en-US" sz="1200" baseline="0" dirty="0" smtClean="0"/>
              <a:t> staff.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14</a:t>
            </a:fld>
            <a:endParaRPr lang="en-US"/>
          </a:p>
        </p:txBody>
      </p:sp>
    </p:spTree>
    <p:extLst>
      <p:ext uri="{BB962C8B-B14F-4D97-AF65-F5344CB8AC3E}">
        <p14:creationId xmlns:p14="http://schemas.microsoft.com/office/powerpoint/2010/main" val="3736001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LWDA</a:t>
            </a:r>
            <a:r>
              <a:rPr lang="en-US" baseline="0" dirty="0" smtClean="0">
                <a:solidFill>
                  <a:srgbClr val="FF0000"/>
                </a:solidFill>
              </a:rPr>
              <a:t> can enter their contact information for their local EO officer</a:t>
            </a:r>
          </a:p>
          <a:p>
            <a:endParaRPr lang="en-US" baseline="0" dirty="0" smtClean="0">
              <a:solidFill>
                <a:srgbClr val="FF0000"/>
              </a:solidFill>
            </a:endParaRPr>
          </a:p>
          <a:p>
            <a:r>
              <a:rPr lang="en-US" baseline="0" dirty="0" smtClean="0">
                <a:solidFill>
                  <a:srgbClr val="FF0000"/>
                </a:solidFill>
              </a:rPr>
              <a:t>29 CFR 38.69 and 29 CFR 38.70</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15</a:t>
            </a:fld>
            <a:endParaRPr lang="en-US"/>
          </a:p>
        </p:txBody>
      </p:sp>
    </p:spTree>
    <p:extLst>
      <p:ext uri="{BB962C8B-B14F-4D97-AF65-F5344CB8AC3E}">
        <p14:creationId xmlns:p14="http://schemas.microsoft.com/office/powerpoint/2010/main" val="2515055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29 CFR 38.72</a:t>
            </a:r>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16</a:t>
            </a:fld>
            <a:endParaRPr lang="en-US"/>
          </a:p>
        </p:txBody>
      </p:sp>
    </p:spTree>
    <p:extLst>
      <p:ext uri="{BB962C8B-B14F-4D97-AF65-F5344CB8AC3E}">
        <p14:creationId xmlns:p14="http://schemas.microsoft.com/office/powerpoint/2010/main" val="1855593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29 CFR 38.51</a:t>
            </a:r>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17</a:t>
            </a:fld>
            <a:endParaRPr lang="en-US"/>
          </a:p>
        </p:txBody>
      </p:sp>
    </p:spTree>
    <p:extLst>
      <p:ext uri="{BB962C8B-B14F-4D97-AF65-F5344CB8AC3E}">
        <p14:creationId xmlns:p14="http://schemas.microsoft.com/office/powerpoint/2010/main" val="3738733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NDP (Nondiscrimination Plan). </a:t>
            </a:r>
            <a:r>
              <a:rPr lang="en-US" sz="1200" b="0" i="0" kern="1200" dirty="0" smtClean="0">
                <a:solidFill>
                  <a:schemeClr val="tx1"/>
                </a:solidFill>
                <a:effectLst/>
                <a:latin typeface="+mn-lt"/>
                <a:ea typeface="+mn-ea"/>
                <a:cs typeface="+mn-cs"/>
              </a:rPr>
              <a:t>29 CFR Part 38.54(a) requires each Governor to establish and implement a Nondiscrimination Plan for State Programs.  Each Nondiscrimination Plan must be designed to give a reasonable guarantee that all recipients will comply, and are complying with the nondiscrimination and equal opportunity provisions of WIOA and its regulations.</a:t>
            </a:r>
          </a:p>
          <a:p>
            <a:r>
              <a:rPr lang="en-US" sz="1200" b="0" i="0" kern="1200" dirty="0" smtClean="0">
                <a:solidFill>
                  <a:schemeClr val="tx1"/>
                </a:solidFill>
                <a:effectLst/>
                <a:latin typeface="+mn-lt"/>
                <a:ea typeface="+mn-ea"/>
                <a:cs typeface="+mn-cs"/>
              </a:rPr>
              <a:t>The NDP consists of nine distinct elements.  Combined, the information contained in the nine elements describes how each Workforce Development Board achieves compliance in all its Title I Workforce Innovation and Opportunity Act (WIOA) programs and activities.</a:t>
            </a:r>
          </a:p>
          <a:p>
            <a:r>
              <a:rPr lang="en-US" sz="1200" b="0" i="0" kern="1200" dirty="0" smtClean="0">
                <a:solidFill>
                  <a:schemeClr val="tx1"/>
                </a:solidFill>
                <a:effectLst/>
                <a:latin typeface="+mn-lt"/>
                <a:ea typeface="+mn-ea"/>
                <a:cs typeface="+mn-cs"/>
              </a:rPr>
              <a:t>The State Equal Opportunity (EO) Officer reviews the Nondiscrimination Plan every two years to determine if changes are necessary in order for Indiana to achieve compliance with WIOA and its regulations.</a:t>
            </a:r>
          </a:p>
          <a:p>
            <a:endParaRPr lang="en-US" baseline="0" dirty="0" smtClean="0"/>
          </a:p>
        </p:txBody>
      </p:sp>
      <p:sp>
        <p:nvSpPr>
          <p:cNvPr id="4" name="Slide Number Placeholder 3"/>
          <p:cNvSpPr>
            <a:spLocks noGrp="1"/>
          </p:cNvSpPr>
          <p:nvPr>
            <p:ph type="sldNum" sz="quarter" idx="10"/>
          </p:nvPr>
        </p:nvSpPr>
        <p:spPr/>
        <p:txBody>
          <a:bodyPr/>
          <a:lstStyle/>
          <a:p>
            <a:fld id="{49B59CAB-624C-40FA-9C12-FC7C33968AFF}" type="slidenum">
              <a:rPr lang="en-US" smtClean="0"/>
              <a:t>18</a:t>
            </a:fld>
            <a:endParaRPr lang="en-US"/>
          </a:p>
        </p:txBody>
      </p:sp>
    </p:spTree>
    <p:extLst>
      <p:ext uri="{BB962C8B-B14F-4D97-AF65-F5344CB8AC3E}">
        <p14:creationId xmlns:p14="http://schemas.microsoft.com/office/powerpoint/2010/main" val="2602152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Questions?</a:t>
            </a:r>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19</a:t>
            </a:fld>
            <a:endParaRPr lang="en-US"/>
          </a:p>
        </p:txBody>
      </p:sp>
    </p:spTree>
    <p:extLst>
      <p:ext uri="{BB962C8B-B14F-4D97-AF65-F5344CB8AC3E}">
        <p14:creationId xmlns:p14="http://schemas.microsoft.com/office/powerpoint/2010/main" val="2790430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B59CAB-624C-40FA-9C12-FC7C33968AFF}" type="slidenum">
              <a:rPr lang="en-US" smtClean="0"/>
              <a:t>20</a:t>
            </a:fld>
            <a:endParaRPr lang="en-US"/>
          </a:p>
        </p:txBody>
      </p:sp>
    </p:spTree>
    <p:extLst>
      <p:ext uri="{BB962C8B-B14F-4D97-AF65-F5344CB8AC3E}">
        <p14:creationId xmlns:p14="http://schemas.microsoft.com/office/powerpoint/2010/main" val="170859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2</a:t>
            </a:fld>
            <a:endParaRPr lang="en-US"/>
          </a:p>
        </p:txBody>
      </p:sp>
    </p:spTree>
    <p:extLst>
      <p:ext uri="{BB962C8B-B14F-4D97-AF65-F5344CB8AC3E}">
        <p14:creationId xmlns:p14="http://schemas.microsoft.com/office/powerpoint/2010/main" val="2525593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0" i="0" u="sng" kern="1200" dirty="0" smtClean="0">
                <a:solidFill>
                  <a:schemeClr val="tx1"/>
                </a:solidFill>
                <a:effectLst/>
                <a:latin typeface="+mn-lt"/>
                <a:ea typeface="+mn-ea"/>
                <a:cs typeface="+mn-cs"/>
              </a:rPr>
              <a:t>29</a:t>
            </a:r>
            <a:r>
              <a:rPr lang="en-US" sz="800" b="0" i="0" u="sng" kern="1200" baseline="0" dirty="0" smtClean="0">
                <a:solidFill>
                  <a:schemeClr val="tx1"/>
                </a:solidFill>
                <a:effectLst/>
                <a:latin typeface="+mn-lt"/>
                <a:ea typeface="+mn-ea"/>
                <a:cs typeface="+mn-cs"/>
              </a:rPr>
              <a:t> CFR 38.39: Communication of notice in orientations. </a:t>
            </a:r>
          </a:p>
          <a:p>
            <a:r>
              <a:rPr lang="en-US" sz="800" b="0" i="0" kern="1200" dirty="0" smtClean="0">
                <a:solidFill>
                  <a:schemeClr val="tx1"/>
                </a:solidFill>
                <a:effectLst/>
                <a:latin typeface="+mn-lt"/>
                <a:ea typeface="+mn-ea"/>
                <a:cs typeface="+mn-cs"/>
              </a:rPr>
              <a:t>During each presentation to orient new participants, new employees, and/or the general public to its WIOA Title I-financially assisted program or activity, in person or over the internet or using other technology, a recipient must include a discussion of rights and responsibilities under the nondiscrimination and equal opportunity provisions of WIOA and this part, including the right to file a complaint of discrimination with the recipient or the Director. This information must be communicated in appropriate languages as required in §38.9 and in formats accessible for individuals with disabilities as required in this part and specified in §38.15.  </a:t>
            </a:r>
            <a:endParaRPr lang="en-US" sz="800" baseline="0" dirty="0" smtClean="0"/>
          </a:p>
        </p:txBody>
      </p:sp>
      <p:sp>
        <p:nvSpPr>
          <p:cNvPr id="4" name="Slide Number Placeholder 3"/>
          <p:cNvSpPr>
            <a:spLocks noGrp="1"/>
          </p:cNvSpPr>
          <p:nvPr>
            <p:ph type="sldNum" sz="quarter" idx="10"/>
          </p:nvPr>
        </p:nvSpPr>
        <p:spPr/>
        <p:txBody>
          <a:bodyPr/>
          <a:lstStyle/>
          <a:p>
            <a:fld id="{49B59CAB-624C-40FA-9C12-FC7C33968AFF}" type="slidenum">
              <a:rPr lang="en-US" smtClean="0"/>
              <a:t>4</a:t>
            </a:fld>
            <a:endParaRPr lang="en-US"/>
          </a:p>
        </p:txBody>
      </p:sp>
    </p:spTree>
    <p:extLst>
      <p:ext uri="{BB962C8B-B14F-4D97-AF65-F5344CB8AC3E}">
        <p14:creationId xmlns:p14="http://schemas.microsoft.com/office/powerpoint/2010/main" val="2332491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29 CFR 38.38</a:t>
            </a:r>
          </a:p>
        </p:txBody>
      </p:sp>
      <p:sp>
        <p:nvSpPr>
          <p:cNvPr id="4" name="Slide Number Placeholder 3"/>
          <p:cNvSpPr>
            <a:spLocks noGrp="1"/>
          </p:cNvSpPr>
          <p:nvPr>
            <p:ph type="sldNum" sz="quarter" idx="10"/>
          </p:nvPr>
        </p:nvSpPr>
        <p:spPr/>
        <p:txBody>
          <a:bodyPr/>
          <a:lstStyle/>
          <a:p>
            <a:fld id="{49B59CAB-624C-40FA-9C12-FC7C33968AFF}" type="slidenum">
              <a:rPr lang="en-US" smtClean="0"/>
              <a:t>5</a:t>
            </a:fld>
            <a:endParaRPr lang="en-US"/>
          </a:p>
        </p:txBody>
      </p:sp>
    </p:spTree>
    <p:extLst>
      <p:ext uri="{BB962C8B-B14F-4D97-AF65-F5344CB8AC3E}">
        <p14:creationId xmlns:p14="http://schemas.microsoft.com/office/powerpoint/2010/main" val="2155735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29 CFR 38.4(</a:t>
            </a:r>
            <a:r>
              <a:rPr lang="en-US" dirty="0" err="1" smtClean="0"/>
              <a:t>hh</a:t>
            </a:r>
            <a:r>
              <a:rPr lang="en-US" dirty="0" smtClean="0"/>
              <a:t>)</a:t>
            </a:r>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6</a:t>
            </a:fld>
            <a:endParaRPr lang="en-US"/>
          </a:p>
        </p:txBody>
      </p:sp>
    </p:spTree>
    <p:extLst>
      <p:ext uri="{BB962C8B-B14F-4D97-AF65-F5344CB8AC3E}">
        <p14:creationId xmlns:p14="http://schemas.microsoft.com/office/powerpoint/2010/main" val="3402565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29</a:t>
            </a:r>
            <a:r>
              <a:rPr lang="en-US" sz="1200" b="0" i="0" kern="1200" baseline="0" dirty="0" smtClean="0">
                <a:solidFill>
                  <a:schemeClr val="tx1"/>
                </a:solidFill>
                <a:effectLst/>
                <a:latin typeface="+mn-lt"/>
                <a:ea typeface="+mn-ea"/>
                <a:cs typeface="+mn-cs"/>
              </a:rPr>
              <a:t> CFR 38.9 (g)- </a:t>
            </a:r>
            <a:r>
              <a:rPr lang="en-US" sz="1200" b="0" i="0" kern="1200" dirty="0" smtClean="0">
                <a:solidFill>
                  <a:schemeClr val="tx1"/>
                </a:solidFill>
                <a:effectLst/>
                <a:latin typeface="+mn-lt"/>
                <a:ea typeface="+mn-ea"/>
                <a:cs typeface="+mn-cs"/>
              </a:rPr>
              <a:t>With regard to vital information (as defined in 20 CFR 38.4(</a:t>
            </a:r>
            <a:r>
              <a:rPr lang="en-US" sz="1200" b="0" i="0" kern="1200" dirty="0" err="1" smtClean="0">
                <a:solidFill>
                  <a:schemeClr val="tx1"/>
                </a:solidFill>
                <a:effectLst/>
                <a:latin typeface="+mn-lt"/>
                <a:ea typeface="+mn-ea"/>
                <a:cs typeface="+mn-cs"/>
              </a:rPr>
              <a:t>ttt</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For languages spoken by a significant number or portion of the population eligible to be served, or likely to be encountered, a recipient must translate vital information in written materials into these languages and make the translations readily available in hard copy, upon request, or electronically such as on a Web site. Written training materials offered or used within employment-related training programs as defined under §38.4(t) are excluded from these translation requirements. However, recipients must take reasonable steps to ensure meaningful access as stated in §38.9(b).</a:t>
            </a:r>
          </a:p>
          <a:p>
            <a:r>
              <a:rPr lang="en-US" sz="1200" b="0" i="0" kern="1200" dirty="0" smtClean="0">
                <a:solidFill>
                  <a:schemeClr val="tx1"/>
                </a:solidFill>
                <a:effectLst/>
                <a:latin typeface="+mn-lt"/>
                <a:ea typeface="+mn-ea"/>
                <a:cs typeface="+mn-cs"/>
              </a:rPr>
              <a:t>Recipients must include a “Babel notice,” indicating in appropriate languages that language assistance is available, in all communications of vital information, such as hard copy letters or decisions or those communications posted on Web sites.</a:t>
            </a:r>
          </a:p>
          <a:p>
            <a:r>
              <a:rPr lang="en-US" sz="1200" b="0" i="0" kern="1200" dirty="0" smtClean="0">
                <a:solidFill>
                  <a:schemeClr val="tx1"/>
                </a:solidFill>
                <a:effectLst/>
                <a:latin typeface="+mn-lt"/>
                <a:ea typeface="+mn-ea"/>
                <a:cs typeface="+mn-cs"/>
              </a:rPr>
              <a:t>To the extent otherwise required by this part, once a recipient becomes aware of the non-English preferred language of an LEP beneficiary, participant, or applicant for aid, benefit, service, or training, the recipient must convey vital information in that language.</a:t>
            </a:r>
          </a:p>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7</a:t>
            </a:fld>
            <a:endParaRPr lang="en-US"/>
          </a:p>
        </p:txBody>
      </p:sp>
    </p:spTree>
    <p:extLst>
      <p:ext uri="{BB962C8B-B14F-4D97-AF65-F5344CB8AC3E}">
        <p14:creationId xmlns:p14="http://schemas.microsoft.com/office/powerpoint/2010/main" val="540948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29 CFR 38.4(</a:t>
            </a:r>
            <a:r>
              <a:rPr lang="en-US" dirty="0" err="1" smtClean="0"/>
              <a:t>i</a:t>
            </a:r>
            <a:r>
              <a:rPr lang="en-US" dirty="0" smtClean="0"/>
              <a:t>)</a:t>
            </a:r>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8</a:t>
            </a:fld>
            <a:endParaRPr lang="en-US"/>
          </a:p>
        </p:txBody>
      </p:sp>
    </p:spTree>
    <p:extLst>
      <p:ext uri="{BB962C8B-B14F-4D97-AF65-F5344CB8AC3E}">
        <p14:creationId xmlns:p14="http://schemas.microsoft.com/office/powerpoint/2010/main" val="3244512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Vendors:</a:t>
            </a:r>
            <a:r>
              <a:rPr lang="en-US" baseline="0" dirty="0" smtClean="0"/>
              <a:t>  </a:t>
            </a:r>
          </a:p>
          <a:p>
            <a:pPr marL="171450" indent="-171450">
              <a:buFont typeface="Arial" panose="020B0604020202020204" pitchFamily="34" charset="0"/>
              <a:buChar char="•"/>
            </a:pPr>
            <a:r>
              <a:rPr lang="en-US" baseline="0" dirty="0" err="1" smtClean="0"/>
              <a:t>Proprio</a:t>
            </a:r>
            <a:r>
              <a:rPr lang="en-US" baseline="0" dirty="0" smtClean="0"/>
              <a:t> - </a:t>
            </a:r>
            <a:r>
              <a:rPr lang="en-US" dirty="0" smtClean="0">
                <a:hlinkClick r:id="rId3"/>
              </a:rPr>
              <a:t>https://propio-ls.com/services/</a:t>
            </a:r>
            <a:r>
              <a:rPr lang="en-US" dirty="0" smtClean="0"/>
              <a:t> - over the phone and on-site interpreting</a:t>
            </a:r>
            <a:r>
              <a:rPr lang="en-US" baseline="0" dirty="0" smtClean="0"/>
              <a:t> services for over 40 languages. </a:t>
            </a:r>
          </a:p>
          <a:p>
            <a:pPr marL="171450" indent="-171450">
              <a:buFont typeface="Arial" panose="020B0604020202020204" pitchFamily="34" charset="0"/>
              <a:buChar char="•"/>
            </a:pPr>
            <a:r>
              <a:rPr lang="en-US" baseline="0" dirty="0" smtClean="0"/>
              <a:t>LTC Language Solutions – face to face, phone, and Video Remote Interpretation</a:t>
            </a:r>
          </a:p>
          <a:p>
            <a:pPr marL="171450" indent="-171450">
              <a:buFont typeface="Arial" panose="020B0604020202020204" pitchFamily="34" charset="0"/>
              <a:buChar char="•"/>
            </a:pPr>
            <a:r>
              <a:rPr lang="en-US" dirty="0" smtClean="0">
                <a:hlinkClick r:id="rId4"/>
              </a:rPr>
              <a:t>https://ltclanguagesolutions.com/interpretation/</a:t>
            </a:r>
            <a:endParaRPr lang="en-US" dirty="0" smtClean="0"/>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29 CFR 38.9(f)</a:t>
            </a:r>
          </a:p>
          <a:p>
            <a:pPr marL="0" indent="0">
              <a:buFont typeface="Arial" panose="020B0604020202020204" pitchFamily="34" charset="0"/>
              <a:buNone/>
            </a:pPr>
            <a:r>
              <a:rPr lang="en-US" dirty="0" smtClean="0"/>
              <a:t>29</a:t>
            </a:r>
            <a:r>
              <a:rPr lang="en-US" baseline="0" dirty="0" smtClean="0"/>
              <a:t> CFR 38.38(a)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9</a:t>
            </a:fld>
            <a:endParaRPr lang="en-US"/>
          </a:p>
        </p:txBody>
      </p:sp>
    </p:spTree>
    <p:extLst>
      <p:ext uri="{BB962C8B-B14F-4D97-AF65-F5344CB8AC3E}">
        <p14:creationId xmlns:p14="http://schemas.microsoft.com/office/powerpoint/2010/main" val="131066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29 CFR</a:t>
            </a:r>
            <a:r>
              <a:rPr lang="en-US" baseline="0" dirty="0" smtClean="0"/>
              <a:t> 38.13</a:t>
            </a:r>
          </a:p>
          <a:p>
            <a:r>
              <a:rPr lang="en-US" baseline="0" dirty="0" smtClean="0"/>
              <a:t>Title II of ADA</a:t>
            </a:r>
          </a:p>
          <a:p>
            <a:r>
              <a:rPr lang="en-US" baseline="0" dirty="0" smtClean="0"/>
              <a:t>Section 504 of Rehabilitation Act</a:t>
            </a:r>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10</a:t>
            </a:fld>
            <a:endParaRPr lang="en-US"/>
          </a:p>
        </p:txBody>
      </p:sp>
    </p:spTree>
    <p:extLst>
      <p:ext uri="{BB962C8B-B14F-4D97-AF65-F5344CB8AC3E}">
        <p14:creationId xmlns:p14="http://schemas.microsoft.com/office/powerpoint/2010/main" val="2507055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84360" y="2502611"/>
            <a:ext cx="10821840" cy="281652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TextBox 8"/>
          <p:cNvSpPr txBox="1"/>
          <p:nvPr/>
        </p:nvSpPr>
        <p:spPr>
          <a:xfrm>
            <a:off x="999065" y="240890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Picture Column">
    <p:spTree>
      <p:nvGrpSpPr>
        <p:cNvPr id="1" name=""/>
        <p:cNvGrpSpPr/>
        <p:nvPr/>
      </p:nvGrpSpPr>
      <p:grpSpPr>
        <a:xfrm>
          <a:off x="0" y="0"/>
          <a:ext cx="0" cy="0"/>
          <a:chOff x="0" y="0"/>
          <a:chExt cx="0" cy="0"/>
        </a:xfrm>
      </p:grpSpPr>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dol.gov/general/topic/disability/ada" TargetMode="External"/><Relationship Id="rId3" Type="http://schemas.openxmlformats.org/officeDocument/2006/relationships/hyperlink" Target="https://www.dol.gov/oasam/programs/crc/external-statutes-regs.htm" TargetMode="External"/><Relationship Id="rId7" Type="http://schemas.openxmlformats.org/officeDocument/2006/relationships/hyperlink" Target="https://www.in.gov/dwd/eo.h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in.gov/dwd/files/2016-09.pdf" TargetMode="External"/><Relationship Id="rId5" Type="http://schemas.openxmlformats.org/officeDocument/2006/relationships/hyperlink" Target="https://www.dol.gov/agencies/oasam/civil-rights-center/statutes/section-188-workforce-innovation-opportunity-act/guide" TargetMode="External"/><Relationship Id="rId4" Type="http://schemas.openxmlformats.org/officeDocument/2006/relationships/hyperlink" Target="https://www.ecfr.gov/cgi-bin/retrieveECFR?gp=&amp;SID=f93578defc0df53d553a30c5b65b1edd&amp;mc=true&amp;r=PART&amp;n=pt29.1.38" TargetMode="External"/><Relationship Id="rId9" Type="http://schemas.openxmlformats.org/officeDocument/2006/relationships/hyperlink" Target="https://www.in.gov/dwd/3195.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534467"/>
            <a:ext cx="12192000" cy="1825096"/>
          </a:xfrm>
        </p:spPr>
        <p:txBody>
          <a:bodyPr/>
          <a:lstStyle/>
          <a:p>
            <a:pPr algn="ctr"/>
            <a:r>
              <a:rPr lang="en-US" dirty="0" smtClean="0"/>
              <a:t>Equal Opportunity 101</a:t>
            </a:r>
            <a:br>
              <a:rPr lang="en-US" dirty="0" smtClean="0"/>
            </a:br>
            <a:endParaRPr lang="en-US" dirty="0"/>
          </a:p>
        </p:txBody>
      </p:sp>
      <p:pic>
        <p:nvPicPr>
          <p:cNvPr id="13" name="Picture 12"/>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322175" y="2278117"/>
            <a:ext cx="6869824" cy="4579883"/>
          </a:xfrm>
          <a:prstGeom prst="rect">
            <a:avLst/>
          </a:prstGeom>
        </p:spPr>
      </p:pic>
      <p:sp>
        <p:nvSpPr>
          <p:cNvPr id="8" name="TextBox 7"/>
          <p:cNvSpPr txBox="1"/>
          <p:nvPr/>
        </p:nvSpPr>
        <p:spPr>
          <a:xfrm>
            <a:off x="3465754" y="3786195"/>
            <a:ext cx="5260489" cy="1138773"/>
          </a:xfrm>
          <a:prstGeom prst="rect">
            <a:avLst/>
          </a:prstGeom>
          <a:noFill/>
        </p:spPr>
        <p:txBody>
          <a:bodyPr wrap="square" rtlCol="0">
            <a:spAutoFit/>
          </a:bodyPr>
          <a:lstStyle/>
          <a:p>
            <a:pPr algn="ctr">
              <a:lnSpc>
                <a:spcPts val="3000"/>
              </a:lnSpc>
              <a:spcBef>
                <a:spcPct val="0"/>
              </a:spcBef>
              <a:defRPr/>
            </a:pPr>
            <a:endParaRPr lang="en-US" dirty="0"/>
          </a:p>
          <a:p>
            <a:pPr algn="ctr">
              <a:lnSpc>
                <a:spcPts val="3000"/>
              </a:lnSpc>
              <a:spcBef>
                <a:spcPct val="0"/>
              </a:spcBef>
              <a:defRPr/>
            </a:pPr>
            <a:r>
              <a:rPr lang="en-US" dirty="0"/>
              <a:t>Department of Workforce Development</a:t>
            </a:r>
          </a:p>
          <a:p>
            <a:endParaRPr lang="en-US" dirty="0"/>
          </a:p>
        </p:txBody>
      </p:sp>
      <p:sp>
        <p:nvSpPr>
          <p:cNvPr id="3" name="Subtitle 2"/>
          <p:cNvSpPr>
            <a:spLocks noGrp="1"/>
          </p:cNvSpPr>
          <p:nvPr>
            <p:ph type="subTitle" idx="1"/>
          </p:nvPr>
        </p:nvSpPr>
        <p:spPr>
          <a:xfrm>
            <a:off x="0" y="3523327"/>
            <a:ext cx="12191999" cy="525736"/>
          </a:xfrm>
        </p:spPr>
        <p:txBody>
          <a:bodyPr/>
          <a:lstStyle/>
          <a:p>
            <a:pPr algn="ctr"/>
            <a:r>
              <a:rPr lang="en-US" b="1" dirty="0" smtClean="0"/>
              <a:t>Ensuring Equal Opportunity and Nondiscrimination </a:t>
            </a:r>
            <a:endParaRPr lang="en-US" b="1" dirty="0"/>
          </a:p>
          <a:p>
            <a:pPr algn="ctr"/>
            <a:endParaRPr lang="en-US" dirty="0">
              <a:solidFill>
                <a:schemeClr val="accent2"/>
              </a:solidFill>
            </a:endParaRPr>
          </a:p>
        </p:txBody>
      </p:sp>
    </p:spTree>
    <p:extLst>
      <p:ext uri="{BB962C8B-B14F-4D97-AF65-F5344CB8AC3E}">
        <p14:creationId xmlns:p14="http://schemas.microsoft.com/office/powerpoint/2010/main" val="4246074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9730" y="988148"/>
            <a:ext cx="7285197" cy="6448972"/>
          </a:xfrm>
        </p:spPr>
        <p:txBody>
          <a:bodyPr>
            <a:normAutofit fontScale="32500" lnSpcReduction="20000"/>
          </a:bodyPr>
          <a:lstStyle/>
          <a:p>
            <a:endParaRPr lang="en-US" sz="3600" b="1" dirty="0" smtClean="0"/>
          </a:p>
          <a:p>
            <a:endParaRPr lang="en-US" sz="3600" b="1" dirty="0"/>
          </a:p>
          <a:p>
            <a:r>
              <a:rPr lang="en-US" sz="8000" b="1" dirty="0" smtClean="0"/>
              <a:t>Physical Accessibility </a:t>
            </a:r>
          </a:p>
          <a:p>
            <a:pPr marL="0" indent="0">
              <a:buNone/>
            </a:pPr>
            <a:endParaRPr lang="en-US" sz="8000" b="1" dirty="0" smtClean="0"/>
          </a:p>
          <a:p>
            <a:pPr lvl="1"/>
            <a:r>
              <a:rPr lang="en-US" sz="8000" dirty="0"/>
              <a:t>Facilities </a:t>
            </a:r>
            <a:r>
              <a:rPr lang="en-US" sz="8000" dirty="0" smtClean="0"/>
              <a:t>must be accessible </a:t>
            </a:r>
            <a:r>
              <a:rPr lang="en-US" sz="8000" dirty="0"/>
              <a:t>and usable by individuals with disabilities </a:t>
            </a:r>
            <a:endParaRPr lang="en-US" sz="8000" dirty="0" smtClean="0"/>
          </a:p>
          <a:p>
            <a:pPr marL="457200" lvl="1" indent="0">
              <a:buNone/>
            </a:pPr>
            <a:endParaRPr lang="en-US" sz="8000" dirty="0" smtClean="0"/>
          </a:p>
          <a:p>
            <a:pPr lvl="2"/>
            <a:r>
              <a:rPr lang="en-US" sz="7400" dirty="0" smtClean="0"/>
              <a:t>Review </a:t>
            </a:r>
            <a:r>
              <a:rPr lang="en-US" sz="7400" dirty="0"/>
              <a:t>of the center’s access to bathrooms, adjustable work stations, and appropriate signage, including signage to meet multilingual needs common to the specific region of the State</a:t>
            </a:r>
            <a:r>
              <a:rPr lang="en-US" sz="7400" dirty="0" smtClean="0"/>
              <a:t>.</a:t>
            </a:r>
          </a:p>
          <a:p>
            <a:pPr marL="914400" lvl="2" indent="0">
              <a:buNone/>
            </a:pPr>
            <a:endParaRPr lang="en-US" sz="7400" dirty="0" smtClean="0"/>
          </a:p>
          <a:p>
            <a:pPr lvl="2"/>
            <a:r>
              <a:rPr lang="en-US" sz="7400" dirty="0"/>
              <a:t>R</a:t>
            </a:r>
            <a:r>
              <a:rPr lang="en-US" sz="7400" dirty="0" smtClean="0"/>
              <a:t>eview </a:t>
            </a:r>
            <a:r>
              <a:rPr lang="en-US" sz="7400" dirty="0"/>
              <a:t>of the availability of transportation to the American Job Center and access into the site location via ramps consistent with the Americans with Disabilities Act’s (ADA) standards. </a:t>
            </a:r>
            <a:endParaRPr lang="en-US" sz="7400" dirty="0" smtClean="0"/>
          </a:p>
          <a:p>
            <a:pPr marL="457200" lvl="1" indent="0">
              <a:buNone/>
            </a:pPr>
            <a:endParaRPr lang="en-US" sz="8000" dirty="0" smtClean="0"/>
          </a:p>
          <a:p>
            <a:pPr marL="0" indent="0">
              <a:buNone/>
            </a:pPr>
            <a:endParaRPr lang="en-US" sz="4000" dirty="0" smtClean="0"/>
          </a:p>
          <a:p>
            <a:endParaRPr lang="en-US" sz="3800" dirty="0"/>
          </a:p>
        </p:txBody>
      </p:sp>
      <p:sp>
        <p:nvSpPr>
          <p:cNvPr id="3" name="Title 2"/>
          <p:cNvSpPr>
            <a:spLocks noGrp="1"/>
          </p:cNvSpPr>
          <p:nvPr>
            <p:ph type="title"/>
          </p:nvPr>
        </p:nvSpPr>
        <p:spPr>
          <a:xfrm>
            <a:off x="2824578" y="0"/>
            <a:ext cx="8610600" cy="1293028"/>
          </a:xfrm>
        </p:spPr>
        <p:txBody>
          <a:bodyPr/>
          <a:lstStyle/>
          <a:p>
            <a:r>
              <a:rPr lang="en-US" dirty="0" smtClean="0"/>
              <a:t>Disability and accessibility</a:t>
            </a:r>
            <a:endParaRPr lang="en-US" dirty="0"/>
          </a:p>
        </p:txBody>
      </p:sp>
      <p:pic>
        <p:nvPicPr>
          <p:cNvPr id="5" name="Picture 4"/>
          <p:cNvPicPr>
            <a:picLocks noChangeAspect="1"/>
          </p:cNvPicPr>
          <p:nvPr/>
        </p:nvPicPr>
        <p:blipFill>
          <a:blip r:embed="rId3"/>
          <a:stretch>
            <a:fillRect/>
          </a:stretch>
        </p:blipFill>
        <p:spPr>
          <a:xfrm>
            <a:off x="7589344" y="2038981"/>
            <a:ext cx="4060288" cy="3023878"/>
          </a:xfrm>
          <a:prstGeom prst="rect">
            <a:avLst/>
          </a:prstGeom>
        </p:spPr>
      </p:pic>
    </p:spTree>
    <p:extLst>
      <p:ext uri="{BB962C8B-B14F-4D97-AF65-F5344CB8AC3E}">
        <p14:creationId xmlns:p14="http://schemas.microsoft.com/office/powerpoint/2010/main" val="3119233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194560"/>
            <a:ext cx="10677144" cy="4024125"/>
          </a:xfrm>
        </p:spPr>
        <p:txBody>
          <a:bodyPr/>
          <a:lstStyle/>
          <a:p>
            <a:pPr lvl="0"/>
            <a:r>
              <a:rPr lang="en-US" sz="2600" b="1" dirty="0">
                <a:solidFill>
                  <a:prstClr val="white"/>
                </a:solidFill>
              </a:rPr>
              <a:t>Programmatic Accessibility </a:t>
            </a:r>
          </a:p>
          <a:p>
            <a:pPr lvl="1"/>
            <a:r>
              <a:rPr lang="en-US" b="1" i="1" dirty="0">
                <a:solidFill>
                  <a:prstClr val="white"/>
                </a:solidFill>
              </a:rPr>
              <a:t>Must</a:t>
            </a:r>
            <a:r>
              <a:rPr lang="en-US" b="1" dirty="0">
                <a:solidFill>
                  <a:prstClr val="white"/>
                </a:solidFill>
              </a:rPr>
              <a:t>:</a:t>
            </a:r>
            <a:endParaRPr lang="en-US" dirty="0">
              <a:solidFill>
                <a:prstClr val="white"/>
              </a:solidFill>
            </a:endParaRPr>
          </a:p>
          <a:p>
            <a:pPr lvl="2"/>
            <a:r>
              <a:rPr lang="en-US" sz="2400" dirty="0">
                <a:solidFill>
                  <a:prstClr val="white"/>
                </a:solidFill>
              </a:rPr>
              <a:t>Make modifications to policies, practices, and procedures</a:t>
            </a:r>
          </a:p>
          <a:p>
            <a:pPr lvl="2"/>
            <a:r>
              <a:rPr lang="en-US" sz="2400" dirty="0">
                <a:solidFill>
                  <a:prstClr val="white"/>
                </a:solidFill>
              </a:rPr>
              <a:t>Provide appropriate auxiliary aids or services</a:t>
            </a:r>
          </a:p>
          <a:p>
            <a:pPr lvl="2"/>
            <a:r>
              <a:rPr lang="en-US" sz="2400" dirty="0">
                <a:solidFill>
                  <a:prstClr val="white"/>
                </a:solidFill>
              </a:rPr>
              <a:t>Provide reasonable accommodations for individuals with disabilities</a:t>
            </a:r>
          </a:p>
          <a:p>
            <a:pPr lvl="2"/>
            <a:r>
              <a:rPr lang="en-US" sz="2400" dirty="0">
                <a:solidFill>
                  <a:prstClr val="white"/>
                </a:solidFill>
              </a:rPr>
              <a:t>Administer programs in the most integrated setting appropriate</a:t>
            </a:r>
          </a:p>
          <a:p>
            <a:pPr lvl="2"/>
            <a:r>
              <a:rPr lang="en-US" sz="2400" dirty="0">
                <a:solidFill>
                  <a:prstClr val="white"/>
                </a:solidFill>
              </a:rPr>
              <a:t>Communicate with persons with disabilities </a:t>
            </a:r>
            <a:r>
              <a:rPr lang="en-US" sz="2400" dirty="0" smtClean="0">
                <a:solidFill>
                  <a:prstClr val="white"/>
                </a:solidFill>
              </a:rPr>
              <a:t>as effectively </a:t>
            </a:r>
            <a:r>
              <a:rPr lang="en-US" sz="2400" dirty="0">
                <a:solidFill>
                  <a:prstClr val="white"/>
                </a:solidFill>
              </a:rPr>
              <a:t>as with </a:t>
            </a:r>
            <a:r>
              <a:rPr lang="en-US" sz="2400" dirty="0" smtClean="0">
                <a:solidFill>
                  <a:prstClr val="white"/>
                </a:solidFill>
              </a:rPr>
              <a:t>others</a:t>
            </a:r>
            <a:endParaRPr lang="en-US" sz="2400" dirty="0"/>
          </a:p>
        </p:txBody>
      </p:sp>
      <p:sp>
        <p:nvSpPr>
          <p:cNvPr id="3" name="Title 2"/>
          <p:cNvSpPr>
            <a:spLocks noGrp="1"/>
          </p:cNvSpPr>
          <p:nvPr>
            <p:ph type="title"/>
          </p:nvPr>
        </p:nvSpPr>
        <p:spPr/>
        <p:txBody>
          <a:bodyPr/>
          <a:lstStyle/>
          <a:p>
            <a:r>
              <a:rPr lang="en-US" dirty="0"/>
              <a:t>Disability and accessibility</a:t>
            </a:r>
          </a:p>
        </p:txBody>
      </p:sp>
    </p:spTree>
    <p:extLst>
      <p:ext uri="{BB962C8B-B14F-4D97-AF65-F5344CB8AC3E}">
        <p14:creationId xmlns:p14="http://schemas.microsoft.com/office/powerpoint/2010/main" val="397974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0869" y="1579963"/>
            <a:ext cx="10820400" cy="4850817"/>
          </a:xfrm>
        </p:spPr>
        <p:txBody>
          <a:bodyPr>
            <a:noAutofit/>
          </a:bodyPr>
          <a:lstStyle/>
          <a:p>
            <a:pPr lvl="0"/>
            <a:r>
              <a:rPr lang="en-US" sz="3200" dirty="0" smtClean="0"/>
              <a:t>Must </a:t>
            </a:r>
            <a:r>
              <a:rPr lang="en-US" sz="3200" dirty="0"/>
              <a:t>m</a:t>
            </a:r>
            <a:r>
              <a:rPr lang="en-US" sz="3200" dirty="0" smtClean="0"/>
              <a:t>ake </a:t>
            </a:r>
            <a:r>
              <a:rPr lang="en-US" sz="3200" dirty="0"/>
              <a:t>reasonable efforts to include members of the various protected groups, including, but not limited </a:t>
            </a:r>
            <a:r>
              <a:rPr lang="en-US" sz="3200" dirty="0" smtClean="0"/>
              <a:t>to;</a:t>
            </a:r>
          </a:p>
          <a:p>
            <a:pPr lvl="1"/>
            <a:endParaRPr lang="en-US" sz="2800" dirty="0" smtClean="0"/>
          </a:p>
          <a:p>
            <a:pPr lvl="1"/>
            <a:r>
              <a:rPr lang="en-US" sz="2800" dirty="0" smtClean="0"/>
              <a:t>Persons </a:t>
            </a:r>
            <a:r>
              <a:rPr lang="en-US" sz="2800" dirty="0"/>
              <a:t>of different </a:t>
            </a:r>
            <a:r>
              <a:rPr lang="en-US" sz="2800" dirty="0" smtClean="0"/>
              <a:t>sexes</a:t>
            </a:r>
          </a:p>
          <a:p>
            <a:pPr lvl="1"/>
            <a:r>
              <a:rPr lang="en-US" sz="2800" dirty="0" smtClean="0"/>
              <a:t>Various </a:t>
            </a:r>
            <a:r>
              <a:rPr lang="en-US" sz="2800" dirty="0"/>
              <a:t>racial and ethnic/national origin </a:t>
            </a:r>
            <a:r>
              <a:rPr lang="en-US" sz="2800" dirty="0" smtClean="0"/>
              <a:t>groups</a:t>
            </a:r>
          </a:p>
          <a:p>
            <a:pPr lvl="1"/>
            <a:r>
              <a:rPr lang="en-US" sz="2800" dirty="0"/>
              <a:t>V</a:t>
            </a:r>
            <a:r>
              <a:rPr lang="en-US" sz="2800" dirty="0" smtClean="0"/>
              <a:t>arious religions</a:t>
            </a:r>
          </a:p>
          <a:p>
            <a:pPr lvl="1"/>
            <a:r>
              <a:rPr lang="en-US" sz="2800" dirty="0" smtClean="0"/>
              <a:t>Individual with Limited English Proficiency</a:t>
            </a:r>
          </a:p>
          <a:p>
            <a:pPr lvl="1"/>
            <a:r>
              <a:rPr lang="en-US" sz="2800" dirty="0"/>
              <a:t>I</a:t>
            </a:r>
            <a:r>
              <a:rPr lang="en-US" sz="2800" dirty="0" smtClean="0"/>
              <a:t>ndividuals </a:t>
            </a:r>
            <a:r>
              <a:rPr lang="en-US" sz="2800" dirty="0"/>
              <a:t>with </a:t>
            </a:r>
            <a:r>
              <a:rPr lang="en-US" sz="2800" dirty="0" smtClean="0"/>
              <a:t>disabilities</a:t>
            </a:r>
          </a:p>
          <a:p>
            <a:pPr lvl="1"/>
            <a:r>
              <a:rPr lang="en-US" sz="2800" dirty="0" smtClean="0"/>
              <a:t>Individuals </a:t>
            </a:r>
            <a:r>
              <a:rPr lang="en-US" sz="2800" dirty="0"/>
              <a:t>in different age </a:t>
            </a:r>
            <a:r>
              <a:rPr lang="en-US" sz="2800" dirty="0" smtClean="0"/>
              <a:t>groups </a:t>
            </a:r>
            <a:endParaRPr lang="en-US" sz="3200" dirty="0"/>
          </a:p>
        </p:txBody>
      </p:sp>
      <p:sp>
        <p:nvSpPr>
          <p:cNvPr id="3" name="Title 2"/>
          <p:cNvSpPr>
            <a:spLocks noGrp="1"/>
          </p:cNvSpPr>
          <p:nvPr>
            <p:ph type="title"/>
          </p:nvPr>
        </p:nvSpPr>
        <p:spPr/>
        <p:txBody>
          <a:bodyPr/>
          <a:lstStyle/>
          <a:p>
            <a:r>
              <a:rPr lang="en-US" dirty="0"/>
              <a:t>Affirmative Outreach</a:t>
            </a:r>
            <a:br>
              <a:rPr lang="en-US" dirty="0"/>
            </a:br>
            <a:endParaRPr lang="en-US" dirty="0"/>
          </a:p>
        </p:txBody>
      </p:sp>
    </p:spTree>
    <p:extLst>
      <p:ext uri="{BB962C8B-B14F-4D97-AF65-F5344CB8AC3E}">
        <p14:creationId xmlns:p14="http://schemas.microsoft.com/office/powerpoint/2010/main" val="3766937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057401"/>
            <a:ext cx="10820400" cy="4313419"/>
          </a:xfrm>
        </p:spPr>
        <p:txBody>
          <a:bodyPr>
            <a:normAutofit/>
          </a:bodyPr>
          <a:lstStyle/>
          <a:p>
            <a:r>
              <a:rPr lang="en-US" sz="3200" dirty="0"/>
              <a:t>Examples of affirmative outreach efforts: </a:t>
            </a:r>
          </a:p>
          <a:p>
            <a:pPr lvl="1"/>
            <a:endParaRPr lang="en-US" sz="3600" dirty="0" smtClean="0"/>
          </a:p>
          <a:p>
            <a:pPr lvl="1"/>
            <a:r>
              <a:rPr lang="en-US" sz="2800" dirty="0" smtClean="0"/>
              <a:t>Targeting </a:t>
            </a:r>
            <a:r>
              <a:rPr lang="en-US" sz="2800" dirty="0"/>
              <a:t>specific populations when advertising programs/services </a:t>
            </a:r>
          </a:p>
          <a:p>
            <a:pPr lvl="1"/>
            <a:r>
              <a:rPr lang="en-US" sz="2800" dirty="0"/>
              <a:t>Sending information to schools or community service groups that serve various populations </a:t>
            </a:r>
          </a:p>
          <a:p>
            <a:pPr lvl="1"/>
            <a:r>
              <a:rPr lang="en-US" sz="2800" dirty="0"/>
              <a:t>Consulting with community service groups on ways to improve outreach and service </a:t>
            </a:r>
          </a:p>
          <a:p>
            <a:endParaRPr lang="en-US" dirty="0"/>
          </a:p>
        </p:txBody>
      </p:sp>
      <p:sp>
        <p:nvSpPr>
          <p:cNvPr id="3" name="Title 2"/>
          <p:cNvSpPr>
            <a:spLocks noGrp="1"/>
          </p:cNvSpPr>
          <p:nvPr>
            <p:ph type="title"/>
          </p:nvPr>
        </p:nvSpPr>
        <p:spPr/>
        <p:txBody>
          <a:bodyPr/>
          <a:lstStyle/>
          <a:p>
            <a:r>
              <a:rPr lang="en-US" dirty="0" smtClean="0"/>
              <a:t>Affirmative Outreach</a:t>
            </a:r>
            <a:endParaRPr lang="en-US" dirty="0"/>
          </a:p>
        </p:txBody>
      </p:sp>
    </p:spTree>
    <p:extLst>
      <p:ext uri="{BB962C8B-B14F-4D97-AF65-F5344CB8AC3E}">
        <p14:creationId xmlns:p14="http://schemas.microsoft.com/office/powerpoint/2010/main" val="832741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171" y="2057401"/>
            <a:ext cx="10820400" cy="4622641"/>
          </a:xfrm>
        </p:spPr>
        <p:txBody>
          <a:bodyPr>
            <a:normAutofit/>
          </a:bodyPr>
          <a:lstStyle/>
          <a:p>
            <a:pPr marL="0" lvl="0" indent="0">
              <a:buNone/>
            </a:pPr>
            <a:r>
              <a:rPr lang="en-US" sz="2400" dirty="0" smtClean="0"/>
              <a:t>What are regular </a:t>
            </a:r>
            <a:r>
              <a:rPr lang="en-US" sz="2400" dirty="0"/>
              <a:t>complaints versus complaints of </a:t>
            </a:r>
            <a:r>
              <a:rPr lang="en-US" sz="2400" dirty="0" smtClean="0"/>
              <a:t>discrimination?</a:t>
            </a:r>
          </a:p>
          <a:p>
            <a:pPr lvl="1"/>
            <a:endParaRPr lang="en-US" sz="2400" dirty="0" smtClean="0"/>
          </a:p>
          <a:p>
            <a:pPr lvl="1"/>
            <a:r>
              <a:rPr lang="en-US" sz="2400" i="1" dirty="0" smtClean="0"/>
              <a:t>Non-Discrimination </a:t>
            </a:r>
            <a:r>
              <a:rPr lang="en-US" sz="2400" i="1" dirty="0"/>
              <a:t>C</a:t>
            </a:r>
            <a:r>
              <a:rPr lang="en-US" sz="2400" i="1" dirty="0" smtClean="0"/>
              <a:t>omplaint:</a:t>
            </a:r>
          </a:p>
          <a:p>
            <a:pPr lvl="2"/>
            <a:r>
              <a:rPr lang="en-US" sz="2200" dirty="0" smtClean="0"/>
              <a:t>I was not approved for a specific training that was not on the approved training provider list or the case manager didn’t provide me with accurate information </a:t>
            </a:r>
          </a:p>
          <a:p>
            <a:pPr lvl="1"/>
            <a:endParaRPr lang="en-US" sz="2400" dirty="0" smtClean="0"/>
          </a:p>
          <a:p>
            <a:pPr lvl="1"/>
            <a:r>
              <a:rPr lang="en-US" sz="2400" i="1" dirty="0" smtClean="0"/>
              <a:t>Discrimination Complaint</a:t>
            </a:r>
            <a:r>
              <a:rPr lang="en-US" sz="2400" dirty="0" smtClean="0"/>
              <a:t>:  </a:t>
            </a:r>
          </a:p>
          <a:p>
            <a:pPr lvl="2"/>
            <a:r>
              <a:rPr lang="en-US" sz="2200" dirty="0" smtClean="0"/>
              <a:t>I didn’t get approved for training because of my age or the case manager didn’t provide me an interpreter and therefore she/he discriminated against me because of my language barrier</a:t>
            </a:r>
          </a:p>
          <a:p>
            <a:pPr lvl="0"/>
            <a:endParaRPr lang="en-US" sz="2400" dirty="0"/>
          </a:p>
          <a:p>
            <a:pPr marL="0" lvl="0" indent="0">
              <a:buNone/>
            </a:pPr>
            <a:endParaRPr lang="en-US" sz="2400" dirty="0"/>
          </a:p>
        </p:txBody>
      </p:sp>
      <p:sp>
        <p:nvSpPr>
          <p:cNvPr id="3" name="Title 2"/>
          <p:cNvSpPr>
            <a:spLocks noGrp="1"/>
          </p:cNvSpPr>
          <p:nvPr>
            <p:ph type="title"/>
          </p:nvPr>
        </p:nvSpPr>
        <p:spPr/>
        <p:txBody>
          <a:bodyPr/>
          <a:lstStyle/>
          <a:p>
            <a:r>
              <a:rPr lang="en-US" dirty="0"/>
              <a:t>Complaints of Discrimination</a:t>
            </a:r>
            <a:br>
              <a:rPr lang="en-US" dirty="0"/>
            </a:br>
            <a:endParaRPr lang="en-US" dirty="0"/>
          </a:p>
        </p:txBody>
      </p:sp>
    </p:spTree>
    <p:extLst>
      <p:ext uri="{BB962C8B-B14F-4D97-AF65-F5344CB8AC3E}">
        <p14:creationId xmlns:p14="http://schemas.microsoft.com/office/powerpoint/2010/main" val="2600711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46167"/>
            <a:ext cx="10820400" cy="4904509"/>
          </a:xfrm>
        </p:spPr>
        <p:txBody>
          <a:bodyPr>
            <a:normAutofit/>
          </a:bodyPr>
          <a:lstStyle/>
          <a:p>
            <a:endParaRPr lang="en-US" dirty="0"/>
          </a:p>
          <a:p>
            <a:r>
              <a:rPr lang="en-US" dirty="0" smtClean="0"/>
              <a:t>Complainant </a:t>
            </a:r>
            <a:r>
              <a:rPr lang="en-US" i="1" dirty="0"/>
              <a:t>may</a:t>
            </a:r>
            <a:r>
              <a:rPr lang="en-US" dirty="0"/>
              <a:t> file a complaint by completing and submitting CRC’s Complaint Information and Privacy Act Consent </a:t>
            </a:r>
            <a:r>
              <a:rPr lang="en-US" dirty="0" smtClean="0"/>
              <a:t>Forms</a:t>
            </a:r>
          </a:p>
          <a:p>
            <a:pPr lvl="1"/>
            <a:r>
              <a:rPr lang="en-US" dirty="0" smtClean="0"/>
              <a:t>can </a:t>
            </a:r>
            <a:r>
              <a:rPr lang="en-US" dirty="0"/>
              <a:t>be </a:t>
            </a:r>
            <a:r>
              <a:rPr lang="en-US" dirty="0" smtClean="0"/>
              <a:t>obtained from your local Equal Employment Officer or from the Civil Rights Center</a:t>
            </a:r>
          </a:p>
          <a:p>
            <a:r>
              <a:rPr lang="en-US" dirty="0"/>
              <a:t>Complaints </a:t>
            </a:r>
            <a:r>
              <a:rPr lang="en-US" i="1" dirty="0"/>
              <a:t>must</a:t>
            </a:r>
            <a:r>
              <a:rPr lang="en-US" dirty="0"/>
              <a:t> be filed in </a:t>
            </a:r>
            <a:r>
              <a:rPr lang="en-US" dirty="0" smtClean="0"/>
              <a:t>writing (electronically </a:t>
            </a:r>
            <a:r>
              <a:rPr lang="en-US" dirty="0"/>
              <a:t>or in hard </a:t>
            </a:r>
            <a:r>
              <a:rPr lang="en-US" dirty="0" smtClean="0"/>
              <a:t>copy) </a:t>
            </a:r>
          </a:p>
          <a:p>
            <a:r>
              <a:rPr lang="en-US" dirty="0" smtClean="0"/>
              <a:t>Complaints </a:t>
            </a:r>
            <a:r>
              <a:rPr lang="en-US" i="1" dirty="0" smtClean="0"/>
              <a:t>must</a:t>
            </a:r>
            <a:r>
              <a:rPr lang="en-US" dirty="0" smtClean="0"/>
              <a:t> contain the following information:</a:t>
            </a:r>
          </a:p>
          <a:p>
            <a:pPr lvl="1"/>
            <a:r>
              <a:rPr lang="en-US" dirty="0" smtClean="0"/>
              <a:t>Complainant name</a:t>
            </a:r>
          </a:p>
          <a:p>
            <a:pPr lvl="1"/>
            <a:r>
              <a:rPr lang="en-US" dirty="0" smtClean="0"/>
              <a:t>Complainant mailing address</a:t>
            </a:r>
          </a:p>
          <a:p>
            <a:pPr lvl="1"/>
            <a:r>
              <a:rPr lang="en-US" dirty="0" smtClean="0"/>
              <a:t>Complainant email address, if available </a:t>
            </a:r>
            <a:r>
              <a:rPr lang="en-US" dirty="0"/>
              <a:t>(or another means of contact</a:t>
            </a:r>
            <a:r>
              <a:rPr lang="en-US" dirty="0" smtClean="0"/>
              <a:t>)</a:t>
            </a:r>
          </a:p>
          <a:p>
            <a:pPr lvl="1"/>
            <a:r>
              <a:rPr lang="en-US" dirty="0" smtClean="0"/>
              <a:t>Identity of respondent</a:t>
            </a:r>
          </a:p>
          <a:p>
            <a:pPr lvl="1"/>
            <a:r>
              <a:rPr lang="en-US" dirty="0" smtClean="0"/>
              <a:t>Description </a:t>
            </a:r>
            <a:r>
              <a:rPr lang="en-US" dirty="0"/>
              <a:t>of </a:t>
            </a:r>
            <a:r>
              <a:rPr lang="en-US" dirty="0" smtClean="0"/>
              <a:t>allegations</a:t>
            </a:r>
          </a:p>
          <a:p>
            <a:pPr lvl="1"/>
            <a:r>
              <a:rPr lang="en-US" dirty="0" smtClean="0"/>
              <a:t>Written </a:t>
            </a:r>
            <a:r>
              <a:rPr lang="en-US" dirty="0"/>
              <a:t>or electronic signature of the complainant or complainant’s </a:t>
            </a:r>
            <a:r>
              <a:rPr lang="en-US" dirty="0" smtClean="0"/>
              <a:t>representative</a:t>
            </a:r>
            <a:endParaRPr lang="en-US" dirty="0"/>
          </a:p>
          <a:p>
            <a:endParaRPr lang="en-US" dirty="0"/>
          </a:p>
        </p:txBody>
      </p:sp>
      <p:sp>
        <p:nvSpPr>
          <p:cNvPr id="4" name="Title 2"/>
          <p:cNvSpPr>
            <a:spLocks noGrp="1"/>
          </p:cNvSpPr>
          <p:nvPr>
            <p:ph type="title"/>
          </p:nvPr>
        </p:nvSpPr>
        <p:spPr/>
        <p:txBody>
          <a:bodyPr/>
          <a:lstStyle/>
          <a:p>
            <a:r>
              <a:rPr lang="en-US" dirty="0"/>
              <a:t>Complaints of Discrimination</a:t>
            </a:r>
            <a:br>
              <a:rPr lang="en-US" dirty="0"/>
            </a:br>
            <a:endParaRPr lang="en-US" dirty="0"/>
          </a:p>
        </p:txBody>
      </p:sp>
    </p:spTree>
    <p:extLst>
      <p:ext uri="{BB962C8B-B14F-4D97-AF65-F5344CB8AC3E}">
        <p14:creationId xmlns:p14="http://schemas.microsoft.com/office/powerpoint/2010/main" val="1039601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746682"/>
            <a:ext cx="10820400" cy="4840549"/>
          </a:xfrm>
        </p:spPr>
        <p:txBody>
          <a:bodyPr>
            <a:normAutofit/>
          </a:bodyPr>
          <a:lstStyle/>
          <a:p>
            <a:pPr lvl="1"/>
            <a:r>
              <a:rPr lang="en-US" dirty="0" smtClean="0"/>
              <a:t>Procedure </a:t>
            </a:r>
            <a:r>
              <a:rPr lang="en-US" i="1" dirty="0" smtClean="0"/>
              <a:t>must </a:t>
            </a:r>
            <a:r>
              <a:rPr lang="en-US" dirty="0" smtClean="0"/>
              <a:t>include the following elements </a:t>
            </a:r>
          </a:p>
          <a:p>
            <a:pPr lvl="2"/>
            <a:r>
              <a:rPr lang="en-US" dirty="0" smtClean="0"/>
              <a:t>Initial written notice to complainant acknowledging receipt of complaint, right to representation, notice of rights in EO poster, right to request and receive auxiliary aids at no cost, language assistance services</a:t>
            </a:r>
          </a:p>
          <a:p>
            <a:pPr lvl="2"/>
            <a:r>
              <a:rPr lang="en-US" dirty="0" smtClean="0"/>
              <a:t>Written statement of the issue provided to complainant and whether Recipient will accept or reject each issue</a:t>
            </a:r>
          </a:p>
          <a:p>
            <a:pPr lvl="2"/>
            <a:r>
              <a:rPr lang="en-US" dirty="0" smtClean="0"/>
              <a:t>Period for investigation </a:t>
            </a:r>
          </a:p>
          <a:p>
            <a:pPr lvl="2"/>
            <a:r>
              <a:rPr lang="en-US" dirty="0" smtClean="0"/>
              <a:t>Period for attempt to resolve complaint, provision for alternative dispute resolution (ADP)</a:t>
            </a:r>
          </a:p>
          <a:p>
            <a:pPr lvl="2"/>
            <a:r>
              <a:rPr lang="en-US" dirty="0" smtClean="0"/>
              <a:t>Written Notice of Final Action</a:t>
            </a:r>
          </a:p>
          <a:p>
            <a:pPr lvl="3"/>
            <a:r>
              <a:rPr lang="en-US" dirty="0"/>
              <a:t>Recipient will issue a written Notice of Final Action on complaints within 90 days of the date on which it was </a:t>
            </a:r>
            <a:r>
              <a:rPr lang="en-US" dirty="0" smtClean="0"/>
              <a:t>filed</a:t>
            </a:r>
          </a:p>
          <a:p>
            <a:pPr lvl="3"/>
            <a:r>
              <a:rPr lang="en-US" i="1" dirty="0" smtClean="0"/>
              <a:t>Must</a:t>
            </a:r>
            <a:r>
              <a:rPr lang="en-US" dirty="0" smtClean="0"/>
              <a:t> include:</a:t>
            </a:r>
          </a:p>
          <a:p>
            <a:pPr lvl="4"/>
            <a:r>
              <a:rPr lang="en-US" dirty="0" smtClean="0"/>
              <a:t>Decision </a:t>
            </a:r>
            <a:r>
              <a:rPr lang="en-US" dirty="0"/>
              <a:t>on </a:t>
            </a:r>
            <a:r>
              <a:rPr lang="en-US" dirty="0" smtClean="0"/>
              <a:t>issue and </a:t>
            </a:r>
            <a:r>
              <a:rPr lang="en-US" dirty="0"/>
              <a:t>explanation of reasons </a:t>
            </a:r>
            <a:r>
              <a:rPr lang="en-US" b="1" dirty="0"/>
              <a:t>or</a:t>
            </a:r>
            <a:r>
              <a:rPr lang="en-US" dirty="0"/>
              <a:t> description of the way parties resolved the </a:t>
            </a:r>
            <a:r>
              <a:rPr lang="en-US" dirty="0" smtClean="0"/>
              <a:t>issue</a:t>
            </a:r>
          </a:p>
          <a:p>
            <a:pPr lvl="4"/>
            <a:r>
              <a:rPr lang="en-US" dirty="0" smtClean="0"/>
              <a:t>Notice </a:t>
            </a:r>
            <a:r>
              <a:rPr lang="en-US" dirty="0"/>
              <a:t>of right to file complaint with CRC within 30 days if dissatisfied</a:t>
            </a:r>
            <a:endParaRPr lang="en-US" dirty="0" smtClean="0"/>
          </a:p>
          <a:p>
            <a:pPr lvl="4"/>
            <a:endParaRPr lang="en-US" dirty="0"/>
          </a:p>
          <a:p>
            <a:pPr lvl="2"/>
            <a:endParaRPr lang="en-US" dirty="0" smtClean="0"/>
          </a:p>
          <a:p>
            <a:pPr lvl="2"/>
            <a:endParaRPr lang="en-US" dirty="0"/>
          </a:p>
          <a:p>
            <a:pPr marL="914400" lvl="2" indent="0">
              <a:buNone/>
            </a:pPr>
            <a:endParaRPr lang="en-US" dirty="0" smtClean="0"/>
          </a:p>
          <a:p>
            <a:pPr marL="914400" lvl="2" indent="0">
              <a:buNone/>
            </a:pPr>
            <a:endParaRPr lang="en-US" dirty="0" smtClean="0"/>
          </a:p>
          <a:p>
            <a:pPr lvl="2"/>
            <a:endParaRPr lang="en-US" dirty="0"/>
          </a:p>
          <a:p>
            <a:pPr lvl="2"/>
            <a:endParaRPr lang="en-US" dirty="0"/>
          </a:p>
        </p:txBody>
      </p:sp>
      <p:sp>
        <p:nvSpPr>
          <p:cNvPr id="3" name="Title 2"/>
          <p:cNvSpPr>
            <a:spLocks noGrp="1"/>
          </p:cNvSpPr>
          <p:nvPr>
            <p:ph type="title"/>
          </p:nvPr>
        </p:nvSpPr>
        <p:spPr>
          <a:xfrm>
            <a:off x="1987296" y="453654"/>
            <a:ext cx="9884664" cy="1293028"/>
          </a:xfrm>
        </p:spPr>
        <p:txBody>
          <a:bodyPr/>
          <a:lstStyle/>
          <a:p>
            <a:r>
              <a:rPr lang="en-US" dirty="0" smtClean="0"/>
              <a:t>Complaint Processing Procedures </a:t>
            </a:r>
            <a:endParaRPr lang="en-US" dirty="0"/>
          </a:p>
        </p:txBody>
      </p:sp>
    </p:spTree>
    <p:extLst>
      <p:ext uri="{BB962C8B-B14F-4D97-AF65-F5344CB8AC3E}">
        <p14:creationId xmlns:p14="http://schemas.microsoft.com/office/powerpoint/2010/main" val="1553156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1512" y="1622395"/>
            <a:ext cx="11275811" cy="5011161"/>
          </a:xfrm>
        </p:spPr>
        <p:txBody>
          <a:bodyPr>
            <a:normAutofit/>
          </a:bodyPr>
          <a:lstStyle/>
          <a:p>
            <a:pPr lvl="0"/>
            <a:r>
              <a:rPr lang="en-US" dirty="0"/>
              <a:t>Local </a:t>
            </a:r>
            <a:r>
              <a:rPr lang="en-US" dirty="0" smtClean="0"/>
              <a:t>Monitoring of Equal Opportunity Program</a:t>
            </a:r>
          </a:p>
          <a:p>
            <a:pPr lvl="1"/>
            <a:r>
              <a:rPr lang="en-US" dirty="0" smtClean="0"/>
              <a:t>Conducted by your Local EO Officer at each of the </a:t>
            </a:r>
            <a:r>
              <a:rPr lang="en-US" dirty="0" err="1" smtClean="0"/>
              <a:t>WorkOne</a:t>
            </a:r>
            <a:r>
              <a:rPr lang="en-US" dirty="0" smtClean="0"/>
              <a:t> offices in the region</a:t>
            </a:r>
            <a:endParaRPr lang="en-US" dirty="0"/>
          </a:p>
          <a:p>
            <a:pPr lvl="0"/>
            <a:endParaRPr lang="en-US" dirty="0" smtClean="0"/>
          </a:p>
          <a:p>
            <a:pPr lvl="0"/>
            <a:r>
              <a:rPr lang="en-US" dirty="0" smtClean="0"/>
              <a:t>Annual </a:t>
            </a:r>
            <a:r>
              <a:rPr lang="en-US" dirty="0"/>
              <a:t>Monitoring </a:t>
            </a:r>
            <a:r>
              <a:rPr lang="en-US" dirty="0" smtClean="0"/>
              <a:t>by State </a:t>
            </a:r>
            <a:r>
              <a:rPr lang="en-US" dirty="0"/>
              <a:t>EO </a:t>
            </a:r>
            <a:r>
              <a:rPr lang="en-US" dirty="0" smtClean="0"/>
              <a:t>Officer</a:t>
            </a:r>
          </a:p>
          <a:p>
            <a:pPr lvl="1"/>
            <a:r>
              <a:rPr lang="en-US" dirty="0" smtClean="0"/>
              <a:t>DWD Regulatory Oversight and Compliance (ROC) Division will monitor region</a:t>
            </a:r>
            <a:endParaRPr lang="en-US" dirty="0"/>
          </a:p>
          <a:p>
            <a:endParaRPr lang="en-US" dirty="0" smtClean="0"/>
          </a:p>
          <a:p>
            <a:r>
              <a:rPr lang="en-US" dirty="0" smtClean="0"/>
              <a:t>Includes: </a:t>
            </a:r>
          </a:p>
          <a:p>
            <a:pPr lvl="1"/>
            <a:r>
              <a:rPr lang="en-US" dirty="0" smtClean="0"/>
              <a:t>Structural accessibility, parking for individuals with disabilities, designated restrooms, appropriate signage, program accessibility, and effective communication for persons with disabilities and LEP individuals </a:t>
            </a:r>
          </a:p>
          <a:p>
            <a:pPr lvl="1"/>
            <a:r>
              <a:rPr lang="en-US" dirty="0" smtClean="0"/>
              <a:t>Desk review of local EO policies, job description of the Local EO Officer, EO Notice requirements, </a:t>
            </a:r>
            <a:r>
              <a:rPr lang="en-US" dirty="0"/>
              <a:t>c</a:t>
            </a:r>
            <a:r>
              <a:rPr lang="en-US" dirty="0" smtClean="0"/>
              <a:t>omplaint procedures, and contracts, training agreements, and Memoranda of Understanding </a:t>
            </a:r>
          </a:p>
          <a:p>
            <a:pPr lvl="1"/>
            <a:r>
              <a:rPr lang="en-US" smtClean="0"/>
              <a:t>On-site interviews </a:t>
            </a:r>
            <a:r>
              <a:rPr lang="en-US" dirty="0" smtClean="0"/>
              <a:t>with local EO officer and assessments of the WorkOne offices </a:t>
            </a:r>
          </a:p>
          <a:p>
            <a:pPr lvl="1"/>
            <a:endParaRPr lang="en-US" dirty="0"/>
          </a:p>
          <a:p>
            <a:endParaRPr lang="en-US" dirty="0"/>
          </a:p>
        </p:txBody>
      </p:sp>
      <p:sp>
        <p:nvSpPr>
          <p:cNvPr id="3" name="Title 2"/>
          <p:cNvSpPr>
            <a:spLocks noGrp="1"/>
          </p:cNvSpPr>
          <p:nvPr>
            <p:ph type="title"/>
          </p:nvPr>
        </p:nvSpPr>
        <p:spPr>
          <a:xfrm>
            <a:off x="2771313" y="329367"/>
            <a:ext cx="8610600" cy="1293028"/>
          </a:xfrm>
        </p:spPr>
        <p:txBody>
          <a:bodyPr/>
          <a:lstStyle/>
          <a:p>
            <a:r>
              <a:rPr lang="en-US" dirty="0" smtClean="0"/>
              <a:t>Monitoring</a:t>
            </a:r>
            <a:endParaRPr lang="en-US" dirty="0"/>
          </a:p>
        </p:txBody>
      </p:sp>
    </p:spTree>
    <p:extLst>
      <p:ext uri="{BB962C8B-B14F-4D97-AF65-F5344CB8AC3E}">
        <p14:creationId xmlns:p14="http://schemas.microsoft.com/office/powerpoint/2010/main" val="1889871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Equal Opportunity Officers</a:t>
            </a:r>
            <a:br>
              <a:rPr lang="en-US" dirty="0"/>
            </a:b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600596193"/>
              </p:ext>
            </p:extLst>
          </p:nvPr>
        </p:nvGraphicFramePr>
        <p:xfrm>
          <a:off x="685800" y="1558638"/>
          <a:ext cx="10820400" cy="5058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9748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36816" y="2930524"/>
            <a:ext cx="5203054" cy="1293028"/>
          </a:xfrm>
        </p:spPr>
        <p:txBody>
          <a:bodyPr/>
          <a:lstStyle/>
          <a:p>
            <a:r>
              <a:rPr lang="en-US" dirty="0"/>
              <a:t>Questions? </a:t>
            </a:r>
            <a:br>
              <a:rPr lang="en-US" dirty="0"/>
            </a:br>
            <a:endParaRPr lang="en-US" dirty="0"/>
          </a:p>
        </p:txBody>
      </p:sp>
      <p:pic>
        <p:nvPicPr>
          <p:cNvPr id="2" name="Picture 1"/>
          <p:cNvPicPr>
            <a:picLocks noChangeAspect="1"/>
          </p:cNvPicPr>
          <p:nvPr/>
        </p:nvPicPr>
        <p:blipFill>
          <a:blip r:embed="rId3"/>
          <a:stretch>
            <a:fillRect/>
          </a:stretch>
        </p:blipFill>
        <p:spPr>
          <a:xfrm>
            <a:off x="847899" y="1712422"/>
            <a:ext cx="6749934" cy="4206926"/>
          </a:xfrm>
          <a:prstGeom prst="rect">
            <a:avLst/>
          </a:prstGeom>
        </p:spPr>
      </p:pic>
    </p:spTree>
    <p:extLst>
      <p:ext uri="{BB962C8B-B14F-4D97-AF65-F5344CB8AC3E}">
        <p14:creationId xmlns:p14="http://schemas.microsoft.com/office/powerpoint/2010/main" val="3339984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86421"/>
            <a:ext cx="8610600" cy="1293028"/>
          </a:xfrm>
        </p:spPr>
        <p:txBody>
          <a:bodyPr>
            <a:normAutofit/>
          </a:bodyPr>
          <a:lstStyle/>
          <a:p>
            <a:r>
              <a:rPr lang="en-US" dirty="0"/>
              <a:t>What is Equal Opportunity?</a:t>
            </a:r>
          </a:p>
        </p:txBody>
      </p:sp>
      <p:sp>
        <p:nvSpPr>
          <p:cNvPr id="3" name="Content Placeholder 2"/>
          <p:cNvSpPr>
            <a:spLocks noGrp="1"/>
          </p:cNvSpPr>
          <p:nvPr>
            <p:ph idx="1"/>
          </p:nvPr>
        </p:nvSpPr>
        <p:spPr>
          <a:xfrm>
            <a:off x="295656" y="1679449"/>
            <a:ext cx="7860792" cy="4843271"/>
          </a:xfrm>
        </p:spPr>
        <p:txBody>
          <a:bodyPr>
            <a:normAutofit fontScale="92500"/>
          </a:bodyPr>
          <a:lstStyle/>
          <a:p>
            <a:pPr marL="0" indent="0">
              <a:buNone/>
            </a:pPr>
            <a:r>
              <a:rPr lang="en-US" dirty="0"/>
              <a:t>“</a:t>
            </a:r>
            <a:r>
              <a:rPr lang="en-US" sz="2800" dirty="0"/>
              <a:t>No individual in the United States may, on the basis of race, color, religion, sex, national origin, age, disability, or political affiliation or belief, or, for beneficiaries, applicants, and participants only, on the basis of citizenship or participation in any WIOA Title I-financially assisted program or activity, be excluded from participation in, denied the benefits of, subjected to discrimination under, or denied employment in the administration of or in connection with any WIOA Title I-financially assisted program or activity</a:t>
            </a:r>
            <a:r>
              <a:rPr lang="en-US" sz="2800" dirty="0" smtClean="0"/>
              <a:t>.” </a:t>
            </a:r>
          </a:p>
          <a:p>
            <a:pPr marL="457200" lvl="1" indent="0">
              <a:buNone/>
            </a:pPr>
            <a:r>
              <a:rPr lang="en-US" sz="2800" dirty="0" smtClean="0"/>
              <a:t>-29 CFR 38.5</a:t>
            </a:r>
            <a:endParaRPr lang="en-US" sz="2800" dirty="0"/>
          </a:p>
        </p:txBody>
      </p:sp>
      <p:graphicFrame>
        <p:nvGraphicFramePr>
          <p:cNvPr id="4" name="Content Placeholder 3"/>
          <p:cNvGraphicFramePr>
            <a:graphicFrameLocks/>
          </p:cNvGraphicFramePr>
          <p:nvPr>
            <p:extLst>
              <p:ext uri="{D42A27DB-BD31-4B8C-83A1-F6EECF244321}">
                <p14:modId xmlns:p14="http://schemas.microsoft.com/office/powerpoint/2010/main" val="3420746669"/>
              </p:ext>
            </p:extLst>
          </p:nvPr>
        </p:nvGraphicFramePr>
        <p:xfrm>
          <a:off x="6330697" y="1488259"/>
          <a:ext cx="7970519" cy="5626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2676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9915" y="1161505"/>
            <a:ext cx="11500659" cy="5438800"/>
          </a:xfrm>
        </p:spPr>
        <p:txBody>
          <a:bodyPr>
            <a:normAutofit fontScale="70000" lnSpcReduction="20000"/>
          </a:bodyPr>
          <a:lstStyle/>
          <a:p>
            <a:pPr marL="0" indent="0">
              <a:buNone/>
            </a:pPr>
            <a:endParaRPr lang="en-US" sz="2400" dirty="0" smtClean="0"/>
          </a:p>
          <a:p>
            <a:r>
              <a:rPr lang="en-US" sz="2400" dirty="0"/>
              <a:t>WIOA Section 188: </a:t>
            </a:r>
            <a:r>
              <a:rPr lang="en-US" sz="2400" dirty="0" smtClean="0"/>
              <a:t>Nondiscrimination and 29 CFR Part 38</a:t>
            </a:r>
          </a:p>
          <a:p>
            <a:pPr lvl="1"/>
            <a:r>
              <a:rPr lang="en-US" dirty="0">
                <a:hlinkClick r:id="rId3"/>
              </a:rPr>
              <a:t>https://</a:t>
            </a:r>
            <a:r>
              <a:rPr lang="en-US" dirty="0" smtClean="0">
                <a:hlinkClick r:id="rId3"/>
              </a:rPr>
              <a:t>www.dol.gov/oasam/programs/crc/external-statutes-regs.htm</a:t>
            </a:r>
            <a:endParaRPr lang="en-US" dirty="0" smtClean="0"/>
          </a:p>
          <a:p>
            <a:pPr lvl="1"/>
            <a:endParaRPr lang="en-US" dirty="0"/>
          </a:p>
          <a:p>
            <a:pPr lvl="1"/>
            <a:r>
              <a:rPr lang="en-US" dirty="0" smtClean="0">
                <a:hlinkClick r:id="rId4"/>
              </a:rPr>
              <a:t>https</a:t>
            </a:r>
            <a:r>
              <a:rPr lang="en-US" dirty="0">
                <a:hlinkClick r:id="rId4"/>
              </a:rPr>
              <a:t>://www.ecfr.gov/cgi-bin/retrieveECFR?gp=&amp;</a:t>
            </a:r>
            <a:r>
              <a:rPr lang="en-US" dirty="0" smtClean="0">
                <a:hlinkClick r:id="rId4"/>
              </a:rPr>
              <a:t>SID=f93578defc0df53d553a30c5b65b1edd&amp;mc=true&amp;r=PART&amp;n=pt29.1.38</a:t>
            </a:r>
            <a:endParaRPr lang="en-US" dirty="0" smtClean="0"/>
          </a:p>
          <a:p>
            <a:pPr lvl="1"/>
            <a:endParaRPr lang="en-US" dirty="0" smtClean="0"/>
          </a:p>
          <a:p>
            <a:pPr lvl="1"/>
            <a:r>
              <a:rPr lang="en-US" dirty="0">
                <a:hlinkClick r:id="rId5"/>
              </a:rPr>
              <a:t>https://www.dol.gov/agencies/oasam/civil-rights-center/statutes/section-188-workforce-innovation-opportunity-act/guide</a:t>
            </a:r>
            <a:endParaRPr lang="en-US" dirty="0"/>
          </a:p>
          <a:p>
            <a:pPr marL="0" indent="0">
              <a:buNone/>
            </a:pPr>
            <a:endParaRPr lang="en-US" sz="2400" dirty="0" smtClean="0"/>
          </a:p>
          <a:p>
            <a:r>
              <a:rPr lang="en-US" sz="2400" dirty="0" smtClean="0"/>
              <a:t>DWD Policy 2016-09: Equal Opportunity and Nondiscrimination Guidance Letter</a:t>
            </a:r>
          </a:p>
          <a:p>
            <a:pPr lvl="1"/>
            <a:r>
              <a:rPr lang="en-US" dirty="0">
                <a:hlinkClick r:id="rId6"/>
              </a:rPr>
              <a:t>https://</a:t>
            </a:r>
            <a:r>
              <a:rPr lang="en-US" dirty="0" smtClean="0">
                <a:hlinkClick r:id="rId6"/>
              </a:rPr>
              <a:t>www.in.gov/dwd/files/2016-09.pdf</a:t>
            </a:r>
            <a:endParaRPr lang="en-US" dirty="0" smtClean="0"/>
          </a:p>
          <a:p>
            <a:endParaRPr lang="en-US" sz="2400" dirty="0" smtClean="0"/>
          </a:p>
          <a:p>
            <a:r>
              <a:rPr lang="en-US" sz="2400" dirty="0" smtClean="0"/>
              <a:t>DWD Compliance – Equal Opportunity is the Law</a:t>
            </a:r>
          </a:p>
          <a:p>
            <a:pPr lvl="1"/>
            <a:r>
              <a:rPr lang="en-US" dirty="0" smtClean="0">
                <a:hlinkClick r:id="rId7"/>
              </a:rPr>
              <a:t>https</a:t>
            </a:r>
            <a:r>
              <a:rPr lang="en-US" dirty="0">
                <a:hlinkClick r:id="rId7"/>
              </a:rPr>
              <a:t>://www.in.gov/dwd/eo.htm</a:t>
            </a:r>
            <a:endParaRPr lang="en-US" dirty="0" smtClean="0"/>
          </a:p>
          <a:p>
            <a:endParaRPr lang="en-US" sz="2400" dirty="0" smtClean="0"/>
          </a:p>
          <a:p>
            <a:r>
              <a:rPr lang="en-US" sz="2400" dirty="0" smtClean="0"/>
              <a:t>Americans with Disabilities Act</a:t>
            </a:r>
          </a:p>
          <a:p>
            <a:pPr lvl="1"/>
            <a:r>
              <a:rPr lang="en-US" dirty="0">
                <a:hlinkClick r:id="rId8"/>
              </a:rPr>
              <a:t>https://www.dol.gov/general/topic/disability/ada</a:t>
            </a:r>
            <a:endParaRPr lang="en-US" dirty="0" smtClean="0"/>
          </a:p>
          <a:p>
            <a:endParaRPr lang="en-US" sz="2400" dirty="0" smtClean="0"/>
          </a:p>
          <a:p>
            <a:r>
              <a:rPr lang="en-US" sz="2400" dirty="0" smtClean="0"/>
              <a:t>Indiana’s Nondiscrimination Plan </a:t>
            </a:r>
            <a:r>
              <a:rPr lang="en-US" sz="2400" b="1" u="sng" dirty="0" smtClean="0"/>
              <a:t>2018 - 2020</a:t>
            </a:r>
          </a:p>
          <a:p>
            <a:pPr lvl="1"/>
            <a:r>
              <a:rPr lang="en-US" dirty="0">
                <a:hlinkClick r:id="rId9"/>
              </a:rPr>
              <a:t>https://www.in.gov/dwd/3195.htm</a:t>
            </a:r>
            <a:endParaRPr lang="en-US" dirty="0" smtClean="0"/>
          </a:p>
          <a:p>
            <a:endParaRPr lang="en-US" sz="2400" dirty="0"/>
          </a:p>
        </p:txBody>
      </p:sp>
      <p:sp>
        <p:nvSpPr>
          <p:cNvPr id="3" name="Title 2"/>
          <p:cNvSpPr>
            <a:spLocks noGrp="1"/>
          </p:cNvSpPr>
          <p:nvPr>
            <p:ph type="title"/>
          </p:nvPr>
        </p:nvSpPr>
        <p:spPr>
          <a:xfrm>
            <a:off x="2878974" y="265609"/>
            <a:ext cx="8610600" cy="1293028"/>
          </a:xfrm>
        </p:spPr>
        <p:txBody>
          <a:bodyPr/>
          <a:lstStyle/>
          <a:p>
            <a:r>
              <a:rPr lang="en-US" dirty="0" smtClean="0"/>
              <a:t>Authorities</a:t>
            </a:r>
            <a:endParaRPr lang="en-US" dirty="0"/>
          </a:p>
        </p:txBody>
      </p:sp>
    </p:spTree>
    <p:extLst>
      <p:ext uri="{BB962C8B-B14F-4D97-AF65-F5344CB8AC3E}">
        <p14:creationId xmlns:p14="http://schemas.microsoft.com/office/powerpoint/2010/main" val="2788300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sz="3200" dirty="0" smtClean="0"/>
              <a:t>Notice </a:t>
            </a:r>
            <a:r>
              <a:rPr lang="en-US" sz="3200" dirty="0"/>
              <a:t>and </a:t>
            </a:r>
            <a:r>
              <a:rPr lang="en-US" sz="3200" dirty="0" smtClean="0"/>
              <a:t>Communication</a:t>
            </a:r>
          </a:p>
          <a:p>
            <a:endParaRPr lang="en-US" sz="3200" dirty="0"/>
          </a:p>
          <a:p>
            <a:r>
              <a:rPr lang="en-US" sz="3000" dirty="0" smtClean="0"/>
              <a:t>Limited </a:t>
            </a:r>
            <a:r>
              <a:rPr lang="en-US" sz="3000" dirty="0" smtClean="0"/>
              <a:t>English Proficiency</a:t>
            </a:r>
          </a:p>
          <a:p>
            <a:pPr marL="457200" lvl="1" indent="0">
              <a:buNone/>
            </a:pPr>
            <a:endParaRPr lang="en-US" sz="3000" dirty="0" smtClean="0"/>
          </a:p>
          <a:p>
            <a:r>
              <a:rPr lang="en-US" sz="3200" dirty="0" smtClean="0"/>
              <a:t>Affirmative Outreach</a:t>
            </a:r>
          </a:p>
          <a:p>
            <a:endParaRPr lang="en-US" sz="3200" dirty="0" smtClean="0"/>
          </a:p>
          <a:p>
            <a:r>
              <a:rPr lang="en-US" sz="3200" dirty="0" smtClean="0"/>
              <a:t>Accessibility</a:t>
            </a:r>
          </a:p>
          <a:p>
            <a:endParaRPr lang="en-US" sz="3200" dirty="0" smtClean="0"/>
          </a:p>
          <a:p>
            <a:r>
              <a:rPr lang="en-US" sz="3200" dirty="0" smtClean="0"/>
              <a:t>Addressing Complaints</a:t>
            </a:r>
          </a:p>
          <a:p>
            <a:endParaRPr lang="en-US" sz="3200" dirty="0" smtClean="0"/>
          </a:p>
          <a:p>
            <a:r>
              <a:rPr lang="en-US" sz="3200" dirty="0" smtClean="0"/>
              <a:t>Monitoring</a:t>
            </a:r>
          </a:p>
          <a:p>
            <a:pPr marL="457200" lvl="1" indent="0">
              <a:buNone/>
            </a:pPr>
            <a:endParaRPr lang="en-US" dirty="0" smtClean="0"/>
          </a:p>
          <a:p>
            <a:pPr lvl="1"/>
            <a:endParaRPr lang="en-US" dirty="0" smtClean="0"/>
          </a:p>
        </p:txBody>
      </p:sp>
      <p:sp>
        <p:nvSpPr>
          <p:cNvPr id="3" name="Title 2"/>
          <p:cNvSpPr>
            <a:spLocks noGrp="1"/>
          </p:cNvSpPr>
          <p:nvPr>
            <p:ph type="title"/>
          </p:nvPr>
        </p:nvSpPr>
        <p:spPr>
          <a:xfrm>
            <a:off x="342900" y="901532"/>
            <a:ext cx="11506200" cy="1293028"/>
          </a:xfrm>
        </p:spPr>
        <p:txBody>
          <a:bodyPr>
            <a:normAutofit/>
          </a:bodyPr>
          <a:lstStyle/>
          <a:p>
            <a:r>
              <a:rPr lang="en-US" sz="3900" dirty="0"/>
              <a:t>How do you ensure EO is </a:t>
            </a:r>
            <a:r>
              <a:rPr lang="en-US" sz="3900" dirty="0" smtClean="0"/>
              <a:t>being PROVIDED?</a:t>
            </a:r>
            <a:endParaRPr lang="en-US" sz="3900" dirty="0"/>
          </a:p>
        </p:txBody>
      </p:sp>
    </p:spTree>
    <p:extLst>
      <p:ext uri="{BB962C8B-B14F-4D97-AF65-F5344CB8AC3E}">
        <p14:creationId xmlns:p14="http://schemas.microsoft.com/office/powerpoint/2010/main" val="4035462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2896" y="1865376"/>
            <a:ext cx="6885040" cy="4992623"/>
          </a:xfrm>
        </p:spPr>
        <p:txBody>
          <a:bodyPr>
            <a:normAutofit fontScale="92500" lnSpcReduction="20000"/>
          </a:bodyPr>
          <a:lstStyle/>
          <a:p>
            <a:pPr lvl="0"/>
            <a:r>
              <a:rPr lang="en-US" sz="2600" b="1" dirty="0"/>
              <a:t>EO is the Law Notice</a:t>
            </a:r>
          </a:p>
          <a:p>
            <a:pPr lvl="1"/>
            <a:r>
              <a:rPr lang="en-US" sz="2400" i="1" dirty="0" smtClean="0"/>
              <a:t>MUST:</a:t>
            </a:r>
          </a:p>
          <a:p>
            <a:pPr lvl="2"/>
            <a:r>
              <a:rPr lang="en-US" sz="2200" dirty="0" smtClean="0"/>
              <a:t>Be posted in prominent places around the office, including resource areas, and on web site pages</a:t>
            </a:r>
          </a:p>
          <a:p>
            <a:pPr lvl="2"/>
            <a:r>
              <a:rPr lang="en-US" sz="2200" dirty="0" smtClean="0"/>
              <a:t>Be </a:t>
            </a:r>
            <a:r>
              <a:rPr lang="en-US" sz="2200" dirty="0"/>
              <a:t>included in orientations, </a:t>
            </a:r>
            <a:r>
              <a:rPr lang="en-US" sz="2200" dirty="0" smtClean="0"/>
              <a:t>registrations, and in both employee and participant handbooks</a:t>
            </a:r>
            <a:endParaRPr lang="en-US" sz="2200" dirty="0"/>
          </a:p>
          <a:p>
            <a:pPr lvl="2"/>
            <a:r>
              <a:rPr lang="en-US" sz="2200" dirty="0" smtClean="0"/>
              <a:t>Have </a:t>
            </a:r>
            <a:r>
              <a:rPr lang="en-US" sz="2200" dirty="0"/>
              <a:t>the local EO officer’s name and contact information </a:t>
            </a:r>
            <a:endParaRPr lang="en-US" sz="2200" dirty="0" smtClean="0"/>
          </a:p>
          <a:p>
            <a:pPr lvl="2"/>
            <a:r>
              <a:rPr lang="en-US" sz="2200" dirty="0" smtClean="0"/>
              <a:t>Be </a:t>
            </a:r>
            <a:r>
              <a:rPr lang="en-US" sz="2200" dirty="0"/>
              <a:t>available in appropriate </a:t>
            </a:r>
            <a:r>
              <a:rPr lang="en-US" sz="2200" dirty="0" smtClean="0"/>
              <a:t>languages</a:t>
            </a:r>
          </a:p>
          <a:p>
            <a:pPr lvl="3"/>
            <a:r>
              <a:rPr lang="en-US" sz="2000" dirty="0"/>
              <a:t>Based on number or proportion of LEP Individuals in </a:t>
            </a:r>
            <a:r>
              <a:rPr lang="en-US" sz="2000" dirty="0" smtClean="0"/>
              <a:t>area</a:t>
            </a:r>
          </a:p>
          <a:p>
            <a:pPr lvl="2"/>
            <a:r>
              <a:rPr lang="en-US" sz="2200" dirty="0"/>
              <a:t>Be provided in appropriate formats </a:t>
            </a:r>
          </a:p>
          <a:p>
            <a:pPr lvl="3"/>
            <a:r>
              <a:rPr lang="en-US" sz="2000" dirty="0"/>
              <a:t>Example: Large print for visual </a:t>
            </a:r>
            <a:r>
              <a:rPr lang="en-US" sz="2000" dirty="0" smtClean="0"/>
              <a:t>impairment</a:t>
            </a:r>
          </a:p>
          <a:p>
            <a:pPr lvl="2"/>
            <a:r>
              <a:rPr lang="en-US" sz="2200" dirty="0" smtClean="0"/>
              <a:t>Be </a:t>
            </a:r>
            <a:r>
              <a:rPr lang="en-US" sz="2200" dirty="0"/>
              <a:t>disseminated in internal memos/other written communications with </a:t>
            </a:r>
            <a:r>
              <a:rPr lang="en-US" sz="2200" dirty="0" smtClean="0"/>
              <a:t>staff</a:t>
            </a:r>
          </a:p>
          <a:p>
            <a:pPr lvl="2"/>
            <a:r>
              <a:rPr lang="en-US" sz="2200" dirty="0" smtClean="0"/>
              <a:t>Be </a:t>
            </a:r>
            <a:r>
              <a:rPr lang="en-US" sz="2200" dirty="0"/>
              <a:t>provided to each participant and employee and be part of their </a:t>
            </a:r>
            <a:r>
              <a:rPr lang="en-US" sz="2200" dirty="0" smtClean="0"/>
              <a:t>file</a:t>
            </a:r>
          </a:p>
          <a:p>
            <a:pPr marL="1371600" lvl="3" indent="0">
              <a:buNone/>
            </a:pPr>
            <a:endParaRPr lang="en-US" sz="2400" dirty="0" smtClean="0"/>
          </a:p>
          <a:p>
            <a:endParaRPr lang="en-US" sz="2400" dirty="0"/>
          </a:p>
        </p:txBody>
      </p:sp>
      <p:sp>
        <p:nvSpPr>
          <p:cNvPr id="3" name="Title 2"/>
          <p:cNvSpPr>
            <a:spLocks noGrp="1"/>
          </p:cNvSpPr>
          <p:nvPr>
            <p:ph type="title" idx="4294967295"/>
          </p:nvPr>
        </p:nvSpPr>
        <p:spPr>
          <a:xfrm>
            <a:off x="3391546" y="393175"/>
            <a:ext cx="8610600" cy="1293812"/>
          </a:xfrm>
        </p:spPr>
        <p:txBody>
          <a:bodyPr>
            <a:normAutofit/>
          </a:bodyPr>
          <a:lstStyle/>
          <a:p>
            <a:r>
              <a:rPr lang="en-US" dirty="0"/>
              <a:t>Notice &amp; </a:t>
            </a:r>
            <a:r>
              <a:rPr lang="en-US" dirty="0" smtClean="0"/>
              <a:t>Communication</a:t>
            </a:r>
            <a:r>
              <a:rPr lang="en-US" dirty="0"/>
              <a:t/>
            </a:r>
            <a:br>
              <a:rPr lang="en-US" dirty="0"/>
            </a:b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5284" y="1253082"/>
            <a:ext cx="4439270" cy="5275375"/>
          </a:xfrm>
          <a:prstGeom prst="rect">
            <a:avLst/>
          </a:prstGeom>
        </p:spPr>
      </p:pic>
      <p:sp>
        <p:nvSpPr>
          <p:cNvPr id="4" name="Right Arrow 3"/>
          <p:cNvSpPr/>
          <p:nvPr/>
        </p:nvSpPr>
        <p:spPr>
          <a:xfrm rot="1682647">
            <a:off x="6208308" y="3955354"/>
            <a:ext cx="1278768" cy="30473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29542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3158" y="2665476"/>
            <a:ext cx="10303042" cy="1662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73024" y="2231136"/>
            <a:ext cx="11191855" cy="4550665"/>
          </a:xfrm>
        </p:spPr>
        <p:txBody>
          <a:bodyPr>
            <a:normAutofit/>
          </a:bodyPr>
          <a:lstStyle/>
          <a:p>
            <a:pPr lvl="0"/>
            <a:r>
              <a:rPr lang="en-US" sz="2400" b="1" dirty="0"/>
              <a:t>EO Tagline </a:t>
            </a:r>
            <a:endParaRPr lang="en-US" sz="2400" b="1" dirty="0" smtClean="0"/>
          </a:p>
          <a:p>
            <a:pPr marL="457200" lvl="1" indent="0" algn="ctr">
              <a:buNone/>
            </a:pPr>
            <a:endParaRPr lang="en-US" sz="800" b="1" i="1" dirty="0" smtClean="0"/>
          </a:p>
          <a:p>
            <a:pPr marL="457200" lvl="1" indent="0" algn="ctr">
              <a:buNone/>
            </a:pPr>
            <a:r>
              <a:rPr lang="en-US" sz="2200" b="1" i="1" dirty="0" smtClean="0"/>
              <a:t>“</a:t>
            </a:r>
            <a:r>
              <a:rPr lang="en-US" sz="2200" b="1" i="1" u="sng" dirty="0" smtClean="0"/>
              <a:t>Equal Opportunity Employer/ Program</a:t>
            </a:r>
            <a:r>
              <a:rPr lang="en-US" sz="2200" b="1" i="1" dirty="0" smtClean="0"/>
              <a:t>” </a:t>
            </a:r>
          </a:p>
          <a:p>
            <a:pPr marL="457200" lvl="1" indent="0" algn="ctr">
              <a:buNone/>
            </a:pPr>
            <a:r>
              <a:rPr lang="en-US" sz="2200" i="1" dirty="0"/>
              <a:t>a</a:t>
            </a:r>
            <a:r>
              <a:rPr lang="en-US" sz="2200" i="1" dirty="0" smtClean="0"/>
              <a:t>nd </a:t>
            </a:r>
          </a:p>
          <a:p>
            <a:pPr marL="457200" lvl="1" indent="0" algn="ctr">
              <a:buNone/>
            </a:pPr>
            <a:r>
              <a:rPr lang="en-US" sz="2200" b="1" i="1" dirty="0" smtClean="0"/>
              <a:t>“</a:t>
            </a:r>
            <a:r>
              <a:rPr lang="en-US" sz="2200" b="1" i="1" u="sng" dirty="0" smtClean="0"/>
              <a:t>Auxiliary aids and services are available upon request to </a:t>
            </a:r>
            <a:r>
              <a:rPr lang="en-US" sz="2200" b="1" i="1" u="sng" dirty="0" smtClean="0"/>
              <a:t>individuals </a:t>
            </a:r>
            <a:r>
              <a:rPr lang="en-US" sz="2200" b="1" i="1" u="sng" dirty="0" smtClean="0"/>
              <a:t>with disabilities</a:t>
            </a:r>
            <a:r>
              <a:rPr lang="en-US" sz="2200" b="1" i="1" dirty="0" smtClean="0"/>
              <a:t>”</a:t>
            </a:r>
            <a:endParaRPr lang="en-US" sz="2200" b="1" i="1" dirty="0"/>
          </a:p>
          <a:p>
            <a:pPr marL="457200" lvl="1" indent="0">
              <a:buNone/>
            </a:pPr>
            <a:endParaRPr lang="en-US" sz="2200" b="1" i="1" dirty="0"/>
          </a:p>
          <a:p>
            <a:pPr marL="457200" lvl="1" indent="0">
              <a:buNone/>
            </a:pPr>
            <a:r>
              <a:rPr lang="en-US" sz="2200" dirty="0"/>
              <a:t>Both the above clauses </a:t>
            </a:r>
            <a:r>
              <a:rPr lang="en-US" sz="2200" i="1" dirty="0"/>
              <a:t>must</a:t>
            </a:r>
            <a:r>
              <a:rPr lang="en-US" sz="2200" dirty="0"/>
              <a:t> </a:t>
            </a:r>
            <a:r>
              <a:rPr lang="en-US" sz="2200" dirty="0" smtClean="0"/>
              <a:t>be on </a:t>
            </a:r>
            <a:r>
              <a:rPr lang="en-US" sz="2200" dirty="0"/>
              <a:t>all recruitment brochures and other materials that are ordinarily distributed or communicated to staff, clients, or the </a:t>
            </a:r>
            <a:r>
              <a:rPr lang="en-US" sz="2200" dirty="0" smtClean="0"/>
              <a:t>public</a:t>
            </a:r>
          </a:p>
          <a:p>
            <a:pPr lvl="2"/>
            <a:r>
              <a:rPr lang="en-US" sz="2000" dirty="0" smtClean="0"/>
              <a:t>Includes written, oral, electronic, or paper materials/communications</a:t>
            </a:r>
          </a:p>
          <a:p>
            <a:pPr lvl="2"/>
            <a:r>
              <a:rPr lang="en-US" sz="2000" dirty="0" smtClean="0"/>
              <a:t>Includes materials/communications that describe programs financially assisted under WIOA or the requirements for participating by recipients and participants</a:t>
            </a:r>
            <a:endParaRPr lang="en-US" sz="2000" dirty="0"/>
          </a:p>
          <a:p>
            <a:pPr lvl="1"/>
            <a:endParaRPr lang="en-US" dirty="0"/>
          </a:p>
        </p:txBody>
      </p:sp>
      <p:sp>
        <p:nvSpPr>
          <p:cNvPr id="3" name="Title 2"/>
          <p:cNvSpPr>
            <a:spLocks noGrp="1"/>
          </p:cNvSpPr>
          <p:nvPr>
            <p:ph type="title"/>
          </p:nvPr>
        </p:nvSpPr>
        <p:spPr/>
        <p:txBody>
          <a:bodyPr/>
          <a:lstStyle/>
          <a:p>
            <a:r>
              <a:rPr lang="en-US" dirty="0"/>
              <a:t>Notice &amp; Communication</a:t>
            </a:r>
            <a:br>
              <a:rPr lang="en-US" dirty="0"/>
            </a:br>
            <a:endParaRPr lang="en-US" dirty="0"/>
          </a:p>
        </p:txBody>
      </p:sp>
    </p:spTree>
    <p:extLst>
      <p:ext uri="{BB962C8B-B14F-4D97-AF65-F5344CB8AC3E}">
        <p14:creationId xmlns:p14="http://schemas.microsoft.com/office/powerpoint/2010/main" val="1808918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27012"/>
            <a:ext cx="10820400" cy="4456796"/>
          </a:xfrm>
        </p:spPr>
        <p:txBody>
          <a:bodyPr>
            <a:normAutofit fontScale="92500"/>
          </a:bodyPr>
          <a:lstStyle/>
          <a:p>
            <a:pPr marL="0" indent="0">
              <a:buNone/>
            </a:pPr>
            <a:r>
              <a:rPr lang="en-US" sz="3600" u="sng" dirty="0" smtClean="0"/>
              <a:t>What is Limited </a:t>
            </a:r>
            <a:r>
              <a:rPr lang="en-US" sz="3600" u="sng" dirty="0"/>
              <a:t>English proficient (LEP</a:t>
            </a:r>
            <a:r>
              <a:rPr lang="en-US" sz="3600" u="sng" dirty="0" smtClean="0"/>
              <a:t>)</a:t>
            </a:r>
            <a:r>
              <a:rPr lang="en-US" sz="3600" dirty="0" smtClean="0"/>
              <a:t>:</a:t>
            </a:r>
          </a:p>
          <a:p>
            <a:pPr marL="0" indent="0">
              <a:buNone/>
            </a:pPr>
            <a:endParaRPr lang="en-US" sz="1000" dirty="0" smtClean="0"/>
          </a:p>
          <a:p>
            <a:r>
              <a:rPr lang="en-US" sz="3200" dirty="0"/>
              <a:t>A</a:t>
            </a:r>
            <a:r>
              <a:rPr lang="en-US" sz="3200" dirty="0" smtClean="0"/>
              <a:t>n </a:t>
            </a:r>
            <a:r>
              <a:rPr lang="en-US" sz="3200" dirty="0"/>
              <a:t>individual whose primary language for communication is not English and who has a limited ability to read, speak, write, and/or understand </a:t>
            </a:r>
            <a:r>
              <a:rPr lang="en-US" sz="3200" dirty="0" smtClean="0"/>
              <a:t>English</a:t>
            </a:r>
          </a:p>
          <a:p>
            <a:r>
              <a:rPr lang="en-US" sz="3200" dirty="0" smtClean="0"/>
              <a:t>LEP </a:t>
            </a:r>
            <a:r>
              <a:rPr lang="en-US" sz="3200" dirty="0"/>
              <a:t>individuals may be competent in English for certain types of </a:t>
            </a:r>
            <a:r>
              <a:rPr lang="en-US" sz="3200" dirty="0" smtClean="0"/>
              <a:t>communication, but </a:t>
            </a:r>
            <a:r>
              <a:rPr lang="en-US" sz="3200" dirty="0"/>
              <a:t>still be LEP for other </a:t>
            </a:r>
            <a:r>
              <a:rPr lang="en-US" sz="3200" dirty="0" smtClean="0"/>
              <a:t>purposes</a:t>
            </a:r>
          </a:p>
          <a:p>
            <a:pPr lvl="1"/>
            <a:r>
              <a:rPr lang="en-US" sz="2600" dirty="0" smtClean="0"/>
              <a:t>Example: A </a:t>
            </a:r>
            <a:r>
              <a:rPr lang="en-US" sz="2600" dirty="0"/>
              <a:t>Spanish speaking individual who speaks English well, but cannot read or write in </a:t>
            </a:r>
            <a:r>
              <a:rPr lang="en-US" sz="2600" dirty="0" smtClean="0"/>
              <a:t>English</a:t>
            </a:r>
            <a:endParaRPr lang="en-US" sz="2600" dirty="0"/>
          </a:p>
          <a:p>
            <a:pPr lvl="1"/>
            <a:endParaRPr lang="en-US" sz="3000" dirty="0" smtClean="0"/>
          </a:p>
          <a:p>
            <a:endParaRPr lang="en-US" dirty="0"/>
          </a:p>
          <a:p>
            <a:pPr marL="0" indent="0">
              <a:buNone/>
            </a:pPr>
            <a:endParaRPr lang="en-US" dirty="0"/>
          </a:p>
        </p:txBody>
      </p:sp>
      <p:sp>
        <p:nvSpPr>
          <p:cNvPr id="3" name="Title 2"/>
          <p:cNvSpPr>
            <a:spLocks noGrp="1"/>
          </p:cNvSpPr>
          <p:nvPr>
            <p:ph type="title"/>
          </p:nvPr>
        </p:nvSpPr>
        <p:spPr>
          <a:xfrm>
            <a:off x="2895600" y="480288"/>
            <a:ext cx="8610600" cy="1293028"/>
          </a:xfrm>
        </p:spPr>
        <p:txBody>
          <a:bodyPr/>
          <a:lstStyle/>
          <a:p>
            <a:r>
              <a:rPr lang="en-US" dirty="0"/>
              <a:t>Limited English proficiency</a:t>
            </a:r>
          </a:p>
        </p:txBody>
      </p:sp>
      <p:sp>
        <p:nvSpPr>
          <p:cNvPr id="4" name="TextBox 3"/>
          <p:cNvSpPr txBox="1"/>
          <p:nvPr/>
        </p:nvSpPr>
        <p:spPr>
          <a:xfrm>
            <a:off x="356616" y="5961888"/>
            <a:ext cx="11347704" cy="461665"/>
          </a:xfrm>
          <a:prstGeom prst="rect">
            <a:avLst/>
          </a:prstGeom>
          <a:solidFill>
            <a:schemeClr val="accent3">
              <a:lumMod val="75000"/>
            </a:schemeClr>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lvl="0"/>
            <a:r>
              <a:rPr lang="en-US" sz="2400" dirty="0"/>
              <a:t>D</a:t>
            </a:r>
            <a:r>
              <a:rPr lang="en-US" sz="2400" dirty="0" smtClean="0"/>
              <a:t>iscrimination </a:t>
            </a:r>
            <a:r>
              <a:rPr lang="en-US" sz="2400" dirty="0"/>
              <a:t>against LEP individuals falls under national </a:t>
            </a:r>
            <a:r>
              <a:rPr lang="en-US" sz="2400" dirty="0" smtClean="0"/>
              <a:t>origin – 29 CFR 38.9</a:t>
            </a:r>
            <a:endParaRPr lang="en-US" sz="2400" dirty="0"/>
          </a:p>
        </p:txBody>
      </p:sp>
    </p:spTree>
    <p:extLst>
      <p:ext uri="{BB962C8B-B14F-4D97-AF65-F5344CB8AC3E}">
        <p14:creationId xmlns:p14="http://schemas.microsoft.com/office/powerpoint/2010/main" val="2795624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3840" y="1280160"/>
            <a:ext cx="11631168" cy="5486400"/>
          </a:xfrm>
        </p:spPr>
        <p:txBody>
          <a:bodyPr>
            <a:normAutofit fontScale="70000" lnSpcReduction="20000"/>
          </a:bodyPr>
          <a:lstStyle/>
          <a:p>
            <a:pPr marL="457200" lvl="1" indent="0" algn="ctr">
              <a:buNone/>
            </a:pPr>
            <a:endParaRPr lang="en-US" sz="3500" b="1" u="sng" dirty="0" smtClean="0"/>
          </a:p>
          <a:p>
            <a:pPr marL="457200" lvl="1" indent="0">
              <a:buNone/>
            </a:pPr>
            <a:r>
              <a:rPr lang="en-US" sz="3500" u="sng" dirty="0" smtClean="0"/>
              <a:t>Vital documents/information</a:t>
            </a:r>
            <a:endParaRPr lang="en-US" sz="3000" dirty="0" smtClean="0"/>
          </a:p>
          <a:p>
            <a:pPr lvl="2"/>
            <a:endParaRPr lang="en-US" sz="1600" dirty="0" smtClean="0"/>
          </a:p>
          <a:p>
            <a:pPr lvl="2"/>
            <a:r>
              <a:rPr lang="en-US" sz="3200" dirty="0" smtClean="0"/>
              <a:t>Information</a:t>
            </a:r>
            <a:r>
              <a:rPr lang="en-US" sz="3200" dirty="0"/>
              <a:t>, whether written, oral or electronic, that is necessary for an individual to understand how to obtain any aid, benefit, service, and/or training</a:t>
            </a:r>
            <a:r>
              <a:rPr lang="en-US" sz="3200" dirty="0" smtClean="0"/>
              <a:t>; </a:t>
            </a:r>
            <a:r>
              <a:rPr lang="en-US" sz="3200" dirty="0"/>
              <a:t>or required by law. </a:t>
            </a:r>
            <a:endParaRPr lang="en-US" sz="3200" dirty="0" smtClean="0"/>
          </a:p>
          <a:p>
            <a:pPr marL="914400" lvl="2" indent="0">
              <a:buNone/>
            </a:pPr>
            <a:endParaRPr lang="en-US" sz="3200" dirty="0" smtClean="0"/>
          </a:p>
          <a:p>
            <a:pPr lvl="2"/>
            <a:r>
              <a:rPr lang="en-US" sz="3200" dirty="0"/>
              <a:t>Examples of documents containing vital information include, but are not limited to:</a:t>
            </a:r>
          </a:p>
          <a:p>
            <a:pPr lvl="3"/>
            <a:r>
              <a:rPr lang="en-US" sz="3000" dirty="0"/>
              <a:t>Applications, consent and complaint forms</a:t>
            </a:r>
          </a:p>
          <a:p>
            <a:pPr lvl="3"/>
            <a:r>
              <a:rPr lang="en-US" sz="3000" dirty="0"/>
              <a:t>Notices of rights and responsibilities</a:t>
            </a:r>
          </a:p>
          <a:p>
            <a:pPr lvl="3"/>
            <a:r>
              <a:rPr lang="en-US" sz="3000" dirty="0"/>
              <a:t>Notices advising LEP individuals of their rights under this part, including the availability of free language assistance</a:t>
            </a:r>
          </a:p>
          <a:p>
            <a:pPr lvl="3"/>
            <a:r>
              <a:rPr lang="en-US" sz="3000" dirty="0"/>
              <a:t>Rulebooks/Instructions</a:t>
            </a:r>
          </a:p>
          <a:p>
            <a:pPr lvl="3"/>
            <a:r>
              <a:rPr lang="en-US" sz="3000" dirty="0"/>
              <a:t>Written tests that do not assess English language competency, but rather assess competency for a particular license, job, or skill for which English proficiency is not required</a:t>
            </a:r>
          </a:p>
          <a:p>
            <a:pPr lvl="3"/>
            <a:r>
              <a:rPr lang="en-US" sz="3000" dirty="0"/>
              <a:t>Letters or notices that require a response from the beneficiary or applicant, participant, or employee</a:t>
            </a:r>
          </a:p>
          <a:p>
            <a:pPr lvl="2"/>
            <a:endParaRPr lang="en-US" sz="3200" dirty="0" smtClean="0"/>
          </a:p>
          <a:p>
            <a:pPr lvl="2"/>
            <a:endParaRPr lang="en-US" sz="3200" dirty="0" smtClean="0"/>
          </a:p>
          <a:p>
            <a:pPr lvl="1"/>
            <a:endParaRPr lang="en-US" sz="2400" dirty="0"/>
          </a:p>
          <a:p>
            <a:pPr lvl="1"/>
            <a:endParaRPr lang="en-US" sz="2400" dirty="0" smtClean="0"/>
          </a:p>
          <a:p>
            <a:endParaRPr lang="en-US" dirty="0"/>
          </a:p>
        </p:txBody>
      </p:sp>
      <p:sp>
        <p:nvSpPr>
          <p:cNvPr id="4" name="Title 2"/>
          <p:cNvSpPr>
            <a:spLocks noGrp="1"/>
          </p:cNvSpPr>
          <p:nvPr>
            <p:ph type="title"/>
          </p:nvPr>
        </p:nvSpPr>
        <p:spPr>
          <a:xfrm>
            <a:off x="2895600" y="166965"/>
            <a:ext cx="8610600" cy="1293028"/>
          </a:xfrm>
        </p:spPr>
        <p:txBody>
          <a:bodyPr/>
          <a:lstStyle/>
          <a:p>
            <a:r>
              <a:rPr lang="en-US" dirty="0"/>
              <a:t>Limited English proficiency</a:t>
            </a:r>
          </a:p>
        </p:txBody>
      </p:sp>
    </p:spTree>
    <p:extLst>
      <p:ext uri="{BB962C8B-B14F-4D97-AF65-F5344CB8AC3E}">
        <p14:creationId xmlns:p14="http://schemas.microsoft.com/office/powerpoint/2010/main" val="108200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half" idx="2"/>
          </p:nvPr>
        </p:nvSpPr>
        <p:spPr>
          <a:xfrm>
            <a:off x="685800" y="1524001"/>
            <a:ext cx="8506968" cy="487679"/>
          </a:xfrm>
        </p:spPr>
        <p:txBody>
          <a:bodyPr>
            <a:normAutofit/>
          </a:bodyPr>
          <a:lstStyle/>
          <a:p>
            <a:r>
              <a:rPr lang="en-US" sz="2400" u="sng" dirty="0"/>
              <a:t>Vital </a:t>
            </a:r>
            <a:r>
              <a:rPr lang="en-US" sz="2400" u="sng" dirty="0" smtClean="0"/>
              <a:t>documents/information – Notice and Translation</a:t>
            </a:r>
          </a:p>
          <a:p>
            <a:endParaRPr lang="en-US" sz="2400" u="sng" dirty="0"/>
          </a:p>
          <a:p>
            <a:pPr lvl="1"/>
            <a:endParaRPr lang="en-US" b="1" dirty="0"/>
          </a:p>
          <a:p>
            <a:endParaRPr lang="en-US" b="1" dirty="0"/>
          </a:p>
          <a:p>
            <a:endParaRPr lang="en-US" b="1" dirty="0"/>
          </a:p>
          <a:p>
            <a:pPr marL="0" indent="0">
              <a:buNone/>
            </a:pPr>
            <a:endParaRPr lang="en-US" dirty="0"/>
          </a:p>
        </p:txBody>
      </p:sp>
      <p:sp>
        <p:nvSpPr>
          <p:cNvPr id="3" name="Title 2"/>
          <p:cNvSpPr>
            <a:spLocks noGrp="1"/>
          </p:cNvSpPr>
          <p:nvPr>
            <p:ph type="title" idx="4294967295"/>
          </p:nvPr>
        </p:nvSpPr>
        <p:spPr>
          <a:xfrm>
            <a:off x="3581400" y="484188"/>
            <a:ext cx="8610600" cy="1292225"/>
          </a:xfrm>
        </p:spPr>
        <p:txBody>
          <a:bodyPr/>
          <a:lstStyle/>
          <a:p>
            <a:r>
              <a:rPr lang="en-US" dirty="0"/>
              <a:t>Limited English proficiency</a:t>
            </a:r>
          </a:p>
        </p:txBody>
      </p:sp>
      <p:pic>
        <p:nvPicPr>
          <p:cNvPr id="7" name="Picture 6"/>
          <p:cNvPicPr>
            <a:picLocks noChangeAspect="1"/>
          </p:cNvPicPr>
          <p:nvPr/>
        </p:nvPicPr>
        <p:blipFill>
          <a:blip r:embed="rId3"/>
          <a:stretch>
            <a:fillRect/>
          </a:stretch>
        </p:blipFill>
        <p:spPr>
          <a:xfrm>
            <a:off x="6283832" y="2182368"/>
            <a:ext cx="5538613" cy="4352544"/>
          </a:xfrm>
          <a:prstGeom prst="rect">
            <a:avLst/>
          </a:prstGeom>
        </p:spPr>
      </p:pic>
      <p:sp>
        <p:nvSpPr>
          <p:cNvPr id="8" name="TextBox 7"/>
          <p:cNvSpPr txBox="1"/>
          <p:nvPr/>
        </p:nvSpPr>
        <p:spPr>
          <a:xfrm>
            <a:off x="207264" y="2011680"/>
            <a:ext cx="5852160" cy="4462760"/>
          </a:xfrm>
          <a:prstGeom prst="rect">
            <a:avLst/>
          </a:prstGeom>
          <a:noFill/>
        </p:spPr>
        <p:txBody>
          <a:bodyPr wrap="square" rtlCol="0">
            <a:spAutoFit/>
          </a:bodyPr>
          <a:lstStyle/>
          <a:p>
            <a:pPr marL="800100" lvl="1" indent="-342900">
              <a:buFont typeface="Arial" panose="020B0604020202020204" pitchFamily="34" charset="0"/>
              <a:buChar char="•"/>
            </a:pPr>
            <a:r>
              <a:rPr lang="en-US" sz="2000" dirty="0"/>
              <a:t>Must be translated into languages spoken by a significant number or portion of population eligible to be served or likely to be encountered</a:t>
            </a:r>
            <a:r>
              <a:rPr lang="en-US" sz="2000" dirty="0" smtClean="0"/>
              <a:t>.</a:t>
            </a:r>
          </a:p>
          <a:p>
            <a:pPr lvl="1"/>
            <a:endParaRPr lang="en-US" sz="2000" dirty="0" smtClean="0"/>
          </a:p>
          <a:p>
            <a:pPr marL="800100" lvl="1" indent="-342900">
              <a:buFont typeface="Arial" panose="020B0604020202020204" pitchFamily="34" charset="0"/>
              <a:buChar char="•"/>
            </a:pPr>
            <a:r>
              <a:rPr lang="en-US" sz="2000" dirty="0" smtClean="0"/>
              <a:t>Babel Notice:	</a:t>
            </a:r>
          </a:p>
          <a:p>
            <a:pPr marL="1257300" lvl="2" indent="-342900">
              <a:buFont typeface="Arial" panose="020B0604020202020204" pitchFamily="34" charset="0"/>
              <a:buChar char="•"/>
            </a:pPr>
            <a:r>
              <a:rPr lang="en-US" sz="2000" dirty="0" smtClean="0"/>
              <a:t>A short notice </a:t>
            </a:r>
            <a:r>
              <a:rPr lang="en-US" dirty="0" smtClean="0"/>
              <a:t>included </a:t>
            </a:r>
            <a:r>
              <a:rPr lang="en-US" dirty="0"/>
              <a:t>in a document or electronic medium (e.g., Web site, “app,” email) in multiple languages informing the reader that the communication contains vital information, and explaining how to access language services to have the contents of the communication provided in other languages.</a:t>
            </a:r>
          </a:p>
        </p:txBody>
      </p:sp>
      <p:cxnSp>
        <p:nvCxnSpPr>
          <p:cNvPr id="14" name="Straight Arrow Connector 13"/>
          <p:cNvCxnSpPr/>
          <p:nvPr/>
        </p:nvCxnSpPr>
        <p:spPr>
          <a:xfrm>
            <a:off x="3140584" y="3717089"/>
            <a:ext cx="2918840" cy="12192"/>
          </a:xfrm>
          <a:prstGeom prst="straightConnector1">
            <a:avLst/>
          </a:prstGeom>
          <a:ln w="666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650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45024"/>
            <a:ext cx="10820400" cy="4997823"/>
          </a:xfrm>
        </p:spPr>
        <p:txBody>
          <a:bodyPr>
            <a:normAutofit fontScale="92500" lnSpcReduction="10000"/>
          </a:bodyPr>
          <a:lstStyle/>
          <a:p>
            <a:r>
              <a:rPr lang="en-US" sz="2400" b="1" dirty="0" smtClean="0"/>
              <a:t>Translation and interpreter services </a:t>
            </a:r>
          </a:p>
          <a:p>
            <a:pPr marL="0" indent="0">
              <a:buNone/>
            </a:pPr>
            <a:endParaRPr lang="en-US" sz="2400" b="1" dirty="0" smtClean="0"/>
          </a:p>
          <a:p>
            <a:pPr lvl="1"/>
            <a:r>
              <a:rPr lang="en-US" sz="2400" dirty="0"/>
              <a:t>Vendors: </a:t>
            </a:r>
            <a:r>
              <a:rPr lang="en-US" sz="2400" dirty="0" err="1"/>
              <a:t>Proprio</a:t>
            </a:r>
            <a:r>
              <a:rPr lang="en-US" sz="2400" dirty="0"/>
              <a:t>, Luna,  and LTC Language </a:t>
            </a:r>
            <a:r>
              <a:rPr lang="en-US" sz="2400" dirty="0" smtClean="0"/>
              <a:t>Solutions</a:t>
            </a:r>
          </a:p>
          <a:p>
            <a:pPr marL="457200" lvl="1" indent="0">
              <a:buNone/>
            </a:pPr>
            <a:endParaRPr lang="en-US" sz="2400" dirty="0" smtClean="0"/>
          </a:p>
          <a:p>
            <a:pPr lvl="1"/>
            <a:r>
              <a:rPr lang="en-US" sz="2400" dirty="0" smtClean="0"/>
              <a:t>Cannot require LEP individual to rely on their own interpreter except in emergency situations or if the individual decides to use their own interpreter </a:t>
            </a:r>
          </a:p>
          <a:p>
            <a:pPr lvl="2"/>
            <a:r>
              <a:rPr lang="en-US" sz="2200" dirty="0" smtClean="0"/>
              <a:t>Recipient can still provide their interpreter when they need to ensure accurate information </a:t>
            </a:r>
          </a:p>
          <a:p>
            <a:pPr lvl="1"/>
            <a:endParaRPr lang="en-US" sz="2400" dirty="0" smtClean="0"/>
          </a:p>
          <a:p>
            <a:pPr lvl="1"/>
            <a:r>
              <a:rPr lang="en-US" sz="2400" dirty="0" smtClean="0"/>
              <a:t>When a phone number is provided, must be accompanied by telephone number of the text telephone (TTY) or equally effective communication system</a:t>
            </a:r>
          </a:p>
          <a:p>
            <a:pPr lvl="1"/>
            <a:endParaRPr lang="en-US" sz="2400" dirty="0" smtClean="0"/>
          </a:p>
          <a:p>
            <a:pPr lvl="1"/>
            <a:r>
              <a:rPr lang="en-US" sz="2400" dirty="0" smtClean="0"/>
              <a:t>Any </a:t>
            </a:r>
            <a:r>
              <a:rPr lang="en-US" sz="2400" dirty="0"/>
              <a:t>services provided are at no cost to the client</a:t>
            </a:r>
          </a:p>
          <a:p>
            <a:pPr lvl="1"/>
            <a:endParaRPr lang="en-US" sz="2400" dirty="0" smtClean="0"/>
          </a:p>
          <a:p>
            <a:pPr marL="0" indent="0">
              <a:buNone/>
            </a:pPr>
            <a:endParaRPr lang="en-US" dirty="0"/>
          </a:p>
        </p:txBody>
      </p:sp>
      <p:sp>
        <p:nvSpPr>
          <p:cNvPr id="3" name="Title 2"/>
          <p:cNvSpPr>
            <a:spLocks noGrp="1"/>
          </p:cNvSpPr>
          <p:nvPr>
            <p:ph type="title"/>
          </p:nvPr>
        </p:nvSpPr>
        <p:spPr>
          <a:xfrm>
            <a:off x="2895600" y="351996"/>
            <a:ext cx="8610600" cy="1293028"/>
          </a:xfrm>
        </p:spPr>
        <p:txBody>
          <a:bodyPr/>
          <a:lstStyle/>
          <a:p>
            <a:r>
              <a:rPr lang="en-US" dirty="0" smtClean="0"/>
              <a:t>Language Services</a:t>
            </a:r>
            <a:endParaRPr lang="en-US" sz="2800" dirty="0"/>
          </a:p>
        </p:txBody>
      </p:sp>
    </p:spTree>
    <p:extLst>
      <p:ext uri="{BB962C8B-B14F-4D97-AF65-F5344CB8AC3E}">
        <p14:creationId xmlns:p14="http://schemas.microsoft.com/office/powerpoint/2010/main" val="2847063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Custom 1">
      <a:dk1>
        <a:sysClr val="windowText" lastClr="000000"/>
      </a:dk1>
      <a:lt1>
        <a:sysClr val="window" lastClr="FFFFFF"/>
      </a:lt1>
      <a:dk2>
        <a:srgbClr val="242852"/>
      </a:dk2>
      <a:lt2>
        <a:srgbClr val="ACCBF9"/>
      </a:lt2>
      <a:accent1>
        <a:srgbClr val="1150A1"/>
      </a:accent1>
      <a:accent2>
        <a:srgbClr val="629DD1"/>
      </a:accent2>
      <a:accent3>
        <a:srgbClr val="297FD5"/>
      </a:accent3>
      <a:accent4>
        <a:srgbClr val="7F8FA9"/>
      </a:accent4>
      <a:accent5>
        <a:srgbClr val="5AA2AE"/>
      </a:accent5>
      <a:accent6>
        <a:srgbClr val="9D90A0"/>
      </a:accent6>
      <a:hlink>
        <a:srgbClr val="7EB2E6"/>
      </a:hlink>
      <a:folHlink>
        <a:srgbClr val="0070C0"/>
      </a:folHlink>
    </a:clrScheme>
    <a:fontScheme name="Custom 2">
      <a:majorFont>
        <a:latin typeface="Century Gothic"/>
        <a:ea typeface=""/>
        <a:cs typeface=""/>
      </a:majorFont>
      <a:minorFont>
        <a:latin typeface="Century Gothic"/>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14108</TotalTime>
  <Words>2006</Words>
  <Application>Microsoft Office PowerPoint</Application>
  <PresentationFormat>Widescreen</PresentationFormat>
  <Paragraphs>259</Paragraphs>
  <Slides>20</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Century Gothic</vt:lpstr>
      <vt:lpstr>Vapor Trail</vt:lpstr>
      <vt:lpstr>Equal Opportunity 101 </vt:lpstr>
      <vt:lpstr>What is Equal Opportunity?</vt:lpstr>
      <vt:lpstr>How do you ensure EO is being PROVIDED?</vt:lpstr>
      <vt:lpstr>Notice &amp; Communication </vt:lpstr>
      <vt:lpstr>Notice &amp; Communication </vt:lpstr>
      <vt:lpstr>Limited English proficiency</vt:lpstr>
      <vt:lpstr>Limited English proficiency</vt:lpstr>
      <vt:lpstr>Limited English proficiency</vt:lpstr>
      <vt:lpstr>Language Services</vt:lpstr>
      <vt:lpstr>Disability and accessibility</vt:lpstr>
      <vt:lpstr>Disability and accessibility</vt:lpstr>
      <vt:lpstr>Affirmative Outreach </vt:lpstr>
      <vt:lpstr>Affirmative Outreach</vt:lpstr>
      <vt:lpstr>Complaints of Discrimination </vt:lpstr>
      <vt:lpstr>Complaints of Discrimination </vt:lpstr>
      <vt:lpstr>Complaint Processing Procedures </vt:lpstr>
      <vt:lpstr>Monitoring</vt:lpstr>
      <vt:lpstr>Equal Opportunity Officers </vt:lpstr>
      <vt:lpstr>Questions?  </vt:lpstr>
      <vt:lpstr>Authorities</vt:lpstr>
    </vt:vector>
  </TitlesOfParts>
  <Company>State of Indiana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Demand driven workforce system</dc:title>
  <dc:creator>Habig, Melanee</dc:creator>
  <cp:lastModifiedBy>Long, Jennifer</cp:lastModifiedBy>
  <cp:revision>226</cp:revision>
  <dcterms:created xsi:type="dcterms:W3CDTF">2017-04-06T17:55:39Z</dcterms:created>
  <dcterms:modified xsi:type="dcterms:W3CDTF">2019-07-08T19:06:45Z</dcterms:modified>
</cp:coreProperties>
</file>