
<file path=[Content_Types].xml><?xml version="1.0" encoding="utf-8"?>
<Types xmlns="http://schemas.openxmlformats.org/package/2006/content-types">
  <Default ContentType="image/png" Extension="png"/>
  <Default ContentType="application/vnd.openxmlformats-officedocument.oleObject" Extension="bin"/>
  <Default ContentType="image/x-emf" Extension="emf"/>
  <Default ContentType="image/jpeg" Extension="jpeg"/>
  <Default ContentType="application/vnd.openxmlformats-package.relationships+xml" Extension="rels"/>
  <Default ContentType="application/xml" Extension="xml"/>
  <Default ContentType="image/vnd.ms-photo" Extension="wdp"/>
  <Default ContentType="application/vnd.openxmlformats-officedocument.vmlDrawing" Extension="v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theme+xml" PartName="/ppt/theme/theme2.xml"/>
  <Override ContentType="application/vnd.openxmlformats-officedocument.presentationml.tags+xml" PartName="/ppt/tags/tag1.xml"/>
  <Override ContentType="application/vnd.openxmlformats-officedocument.theme+xml" PartName="/ppt/theme/theme3.xml"/>
  <Override ContentType="application/vnd.openxmlformats-officedocument.presentationml.tags+xml" PartName="/ppt/tags/tag2.xml"/>
  <Override ContentType="application/vnd.openxmlformats-officedocument.theme+xml" PartName="/ppt/theme/theme4.xml"/>
  <Override ContentType="application/vnd.openxmlformats-officedocument.presentationml.tags+xml" PartName="/ppt/tags/tag3.xml"/>
  <Override ContentType="application/vnd.openxmlformats-officedocument.theme+xml" PartName="/ppt/theme/theme5.xml"/>
  <Override ContentType="application/vnd.openxmlformats-officedocument.presentationml.tags+xml" PartName="/ppt/tags/tag4.xml"/>
  <Override ContentType="application/vnd.openxmlformats-officedocument.theme+xml" PartName="/ppt/theme/theme6.xml"/>
  <Override ContentType="application/vnd.openxmlformats-officedocument.presentationml.tags+xml" PartName="/ppt/tags/tag5.xml"/>
  <Override ContentType="application/vnd.openxmlformats-officedocument.theme+xml" PartName="/ppt/theme/theme7.xml"/>
  <Override ContentType="application/vnd.openxmlformats-officedocument.presentationml.tags+xml" PartName="/ppt/tags/tag6.xml"/>
  <Override ContentType="application/vnd.openxmlformats-officedocument.theme+xml" PartName="/ppt/theme/theme8.xml"/>
  <Override ContentType="application/vnd.openxmlformats-officedocument.presentationml.tags+xml" PartName="/ppt/tags/tag7.xml"/>
  <Override ContentType="application/vnd.openxmlformats-officedocument.theme+xml" PartName="/ppt/theme/theme9.xml"/>
  <Override ContentType="application/vnd.openxmlformats-officedocument.presentationml.tags+xml" PartName="/ppt/tags/tag8.xml"/>
  <Override ContentType="application/vnd.openxmlformats-officedocument.theme+xml" PartName="/ppt/theme/theme10.xml"/>
  <Override ContentType="application/vnd.openxmlformats-officedocument.presentationml.tags+xml" PartName="/ppt/tags/tag9.xml"/>
  <Override ContentType="application/vnd.openxmlformats-officedocument.theme+xml" PartName="/ppt/theme/theme11.xml"/>
  <Override ContentType="application/vnd.openxmlformats-officedocument.presentationml.tags+xml" PartName="/ppt/tags/tag10.xml"/>
  <Override ContentType="application/vnd.openxmlformats-officedocument.theme+xml" PartName="/ppt/theme/theme12.xml"/>
  <Override ContentType="application/vnd.openxmlformats-officedocument.presentationml.tags+xml" PartName="/ppt/tags/tag11.xml"/>
  <Override ContentType="application/vnd.openxmlformats-officedocument.theme+xml" PartName="/ppt/theme/theme13.xml"/>
  <Override ContentType="application/vnd.openxmlformats-officedocument.presentationml.tags+xml" PartName="/ppt/tags/tag12.xml"/>
  <Override ContentType="application/vnd.openxmlformats-officedocument.theme+xml" PartName="/ppt/theme/theme14.xml"/>
  <Override ContentType="application/vnd.openxmlformats-officedocument.presentationml.tags+xml" PartName="/ppt/tags/tag13.xml"/>
  <Override ContentType="application/vnd.openxmlformats-officedocument.theme+xml" PartName="/ppt/theme/theme15.xml"/>
  <Override ContentType="application/vnd.openxmlformats-officedocument.presentationml.tags+xml" PartName="/ppt/tags/tag14.xml"/>
  <Override ContentType="application/vnd.openxmlformats-officedocument.theme+xml" PartName="/ppt/theme/theme16.xml"/>
  <Override ContentType="application/vnd.openxmlformats-officedocument.presentationml.tags+xml" PartName="/ppt/tags/tag15.xml"/>
  <Override ContentType="application/vnd.openxmlformats-officedocument.theme+xml" PartName="/ppt/theme/theme17.xml"/>
  <Override ContentType="application/vnd.openxmlformats-officedocument.presentationml.tags+xml" PartName="/ppt/tags/tag16.xml"/>
  <Override ContentType="application/vnd.openxmlformats-officedocument.theme+xml" PartName="/ppt/theme/theme18.xml"/>
  <Override ContentType="application/vnd.openxmlformats-officedocument.presentationml.tags+xml" PartName="/ppt/tags/tag17.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theme+xml" PartName="/ppt/theme/theme19.xml"/>
  <Override ContentType="application/vnd.openxmlformats-officedocument.theme+xml" PartName="/ppt/theme/theme20.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71" r:id="rId3"/>
    <p:sldMasterId id="2147483673" r:id="rId4"/>
    <p:sldMasterId id="2147483675" r:id="rId5"/>
    <p:sldMasterId id="2147483677" r:id="rId6"/>
    <p:sldMasterId id="2147483679" r:id="rId7"/>
    <p:sldMasterId id="2147483681" r:id="rId8"/>
    <p:sldMasterId id="2147483683" r:id="rId9"/>
    <p:sldMasterId id="2147483685" r:id="rId10"/>
    <p:sldMasterId id="2147483687" r:id="rId11"/>
    <p:sldMasterId id="2147483689" r:id="rId12"/>
    <p:sldMasterId id="2147483691" r:id="rId13"/>
    <p:sldMasterId id="2147483693" r:id="rId14"/>
    <p:sldMasterId id="2147483695" r:id="rId15"/>
    <p:sldMasterId id="2147483697" r:id="rId16"/>
    <p:sldMasterId id="2147483699" r:id="rId17"/>
    <p:sldMasterId id="2147483701" r:id="rId18"/>
    <p:sldMasterId id="2147483730" r:id="rId19"/>
  </p:sldMasterIdLst>
  <p:notesMasterIdLst>
    <p:notesMasterId r:id="rId90"/>
  </p:notesMasterIdLst>
  <p:sldIdLst>
    <p:sldId id="893" r:id="rId20"/>
    <p:sldId id="1136" r:id="rId21"/>
    <p:sldId id="1137" r:id="rId22"/>
    <p:sldId id="1224" r:id="rId23"/>
    <p:sldId id="1225" r:id="rId24"/>
    <p:sldId id="1025" r:id="rId25"/>
    <p:sldId id="888" r:id="rId26"/>
    <p:sldId id="1095" r:id="rId27"/>
    <p:sldId id="1096" r:id="rId28"/>
    <p:sldId id="1097" r:id="rId29"/>
    <p:sldId id="1123" r:id="rId30"/>
    <p:sldId id="1133" r:id="rId31"/>
    <p:sldId id="1229" r:id="rId32"/>
    <p:sldId id="1230" r:id="rId33"/>
    <p:sldId id="1094" r:id="rId34"/>
    <p:sldId id="1186" r:id="rId35"/>
    <p:sldId id="1177" r:id="rId36"/>
    <p:sldId id="1178" r:id="rId37"/>
    <p:sldId id="1179" r:id="rId38"/>
    <p:sldId id="1180" r:id="rId39"/>
    <p:sldId id="1181" r:id="rId40"/>
    <p:sldId id="1182" r:id="rId41"/>
    <p:sldId id="1183" r:id="rId42"/>
    <p:sldId id="1184" r:id="rId43"/>
    <p:sldId id="1185" r:id="rId44"/>
    <p:sldId id="1138" r:id="rId45"/>
    <p:sldId id="1187" r:id="rId46"/>
    <p:sldId id="1162" r:id="rId47"/>
    <p:sldId id="1188" r:id="rId48"/>
    <p:sldId id="1189" r:id="rId49"/>
    <p:sldId id="1190" r:id="rId50"/>
    <p:sldId id="1191" r:id="rId51"/>
    <p:sldId id="1196" r:id="rId52"/>
    <p:sldId id="1197" r:id="rId53"/>
    <p:sldId id="1198" r:id="rId54"/>
    <p:sldId id="1199" r:id="rId55"/>
    <p:sldId id="1200" r:id="rId56"/>
    <p:sldId id="1201" r:id="rId57"/>
    <p:sldId id="1202" r:id="rId58"/>
    <p:sldId id="1203" r:id="rId59"/>
    <p:sldId id="1204" r:id="rId60"/>
    <p:sldId id="1205" r:id="rId61"/>
    <p:sldId id="1098" r:id="rId62"/>
    <p:sldId id="1118" r:id="rId63"/>
    <p:sldId id="1209" r:id="rId64"/>
    <p:sldId id="1217" r:id="rId65"/>
    <p:sldId id="1218" r:id="rId66"/>
    <p:sldId id="1220" r:id="rId67"/>
    <p:sldId id="1221" r:id="rId68"/>
    <p:sldId id="1222" r:id="rId69"/>
    <p:sldId id="1223" r:id="rId70"/>
    <p:sldId id="1226" r:id="rId71"/>
    <p:sldId id="1227" r:id="rId72"/>
    <p:sldId id="1228" r:id="rId73"/>
    <p:sldId id="1117" r:id="rId74"/>
    <p:sldId id="810" r:id="rId75"/>
    <p:sldId id="1154" r:id="rId76"/>
    <p:sldId id="907" r:id="rId77"/>
    <p:sldId id="906" r:id="rId78"/>
    <p:sldId id="791" r:id="rId79"/>
    <p:sldId id="1206" r:id="rId80"/>
    <p:sldId id="1207" r:id="rId81"/>
    <p:sldId id="1208" r:id="rId82"/>
    <p:sldId id="1163" r:id="rId83"/>
    <p:sldId id="1194" r:id="rId84"/>
    <p:sldId id="1164" r:id="rId85"/>
    <p:sldId id="1192" r:id="rId86"/>
    <p:sldId id="1193" r:id="rId87"/>
    <p:sldId id="1195" r:id="rId88"/>
    <p:sldId id="908" r:id="rId89"/>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zsia, Nancy" initials="KN" lastIdx="1" clrIdx="0">
    <p:extLst>
      <p:ext uri="{19B8F6BF-5375-455C-9EA6-DF929625EA0E}">
        <p15:presenceInfo xmlns:p15="http://schemas.microsoft.com/office/powerpoint/2012/main" userId="S-1-5-21-1059944638-1554040581-271018150-22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492E6"/>
    <a:srgbClr val="777777"/>
    <a:srgbClr val="BF2C13"/>
    <a:srgbClr val="002060"/>
    <a:srgbClr val="896700"/>
    <a:srgbClr val="FF8A18"/>
    <a:srgbClr val="0000FF"/>
    <a:srgbClr val="CC0099"/>
    <a:srgbClr val="FDD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544" autoAdjust="0"/>
    <p:restoredTop sz="80790" autoAdjust="0"/>
  </p:normalViewPr>
  <p:slideViewPr>
    <p:cSldViewPr snapToGrid="0">
      <p:cViewPr varScale="1">
        <p:scale>
          <a:sx n="71" d="100"/>
          <a:sy n="71" d="100"/>
        </p:scale>
        <p:origin x="1140"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6" d="100"/>
          <a:sy n="66" d="100"/>
        </p:scale>
        <p:origin x="32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381ED-CC20-42EB-B375-2EA8BB4594F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683CC07-29F6-4614-B10F-0A7710C55136}">
      <dgm:prSet phldrT="[Text]" custT="1"/>
      <dgm:spPr>
        <a:solidFill>
          <a:srgbClr val="FFC000"/>
        </a:solidFill>
      </dgm:spPr>
      <dgm:t>
        <a:bodyPr/>
        <a:lstStyle/>
        <a:p>
          <a:r>
            <a:rPr lang="en-US" sz="1800" b="1" dirty="0" smtClean="0">
              <a:solidFill>
                <a:schemeClr val="bg1"/>
              </a:solidFill>
              <a:latin typeface="Segoe Print" panose="02000600000000000000" pitchFamily="2" charset="0"/>
            </a:rPr>
            <a:t>#1 </a:t>
          </a:r>
          <a:r>
            <a:rPr lang="en-US" sz="1800" dirty="0" smtClean="0">
              <a:solidFill>
                <a:schemeClr val="bg1"/>
              </a:solidFill>
            </a:rPr>
            <a:t>RFA Released </a:t>
          </a:r>
        </a:p>
        <a:p>
          <a:r>
            <a:rPr lang="en-US" sz="1800" b="1" dirty="0" smtClean="0">
              <a:solidFill>
                <a:schemeClr val="bg1"/>
              </a:solidFill>
            </a:rPr>
            <a:t>2.14.2020</a:t>
          </a:r>
          <a:endParaRPr lang="en-US" sz="1800" b="1" dirty="0">
            <a:solidFill>
              <a:schemeClr val="bg1"/>
            </a:solidFill>
          </a:endParaRPr>
        </a:p>
      </dgm:t>
    </dgm:pt>
    <dgm:pt modelId="{957E4F8C-A163-4B99-BACD-EA72B53D3E1B}" type="parTrans" cxnId="{34338FB1-DE0E-496B-9093-1093ACA03C95}">
      <dgm:prSet/>
      <dgm:spPr/>
      <dgm:t>
        <a:bodyPr/>
        <a:lstStyle/>
        <a:p>
          <a:endParaRPr lang="en-US"/>
        </a:p>
      </dgm:t>
    </dgm:pt>
    <dgm:pt modelId="{ACAECAD4-71A3-4B86-8AB5-C3587D1AF80E}" type="sibTrans" cxnId="{34338FB1-DE0E-496B-9093-1093ACA03C95}">
      <dgm:prSet/>
      <dgm:spPr/>
      <dgm:t>
        <a:bodyPr/>
        <a:lstStyle/>
        <a:p>
          <a:endParaRPr lang="en-US"/>
        </a:p>
      </dgm:t>
    </dgm:pt>
    <dgm:pt modelId="{994497E5-063E-4306-B9FD-25B681795667}">
      <dgm:prSet phldrT="[Text]" custT="1"/>
      <dgm:spPr>
        <a:solidFill>
          <a:srgbClr val="00B050"/>
        </a:solidFill>
      </dgm:spPr>
      <dgm:t>
        <a:bodyPr/>
        <a:lstStyle/>
        <a:p>
          <a:r>
            <a:rPr lang="en-US" sz="1800" b="1" dirty="0" smtClean="0">
              <a:solidFill>
                <a:schemeClr val="bg1"/>
              </a:solidFill>
              <a:latin typeface="Segoe Print" panose="02000600000000000000" pitchFamily="2" charset="0"/>
            </a:rPr>
            <a:t>#2 </a:t>
          </a:r>
          <a:r>
            <a:rPr lang="en-US" sz="1800" dirty="0" smtClean="0">
              <a:solidFill>
                <a:schemeClr val="bg1"/>
              </a:solidFill>
            </a:rPr>
            <a:t>RFA FAQ Questions </a:t>
          </a:r>
        </a:p>
        <a:p>
          <a:r>
            <a:rPr lang="en-US" sz="1800" b="1" dirty="0" smtClean="0">
              <a:solidFill>
                <a:schemeClr val="bg1"/>
              </a:solidFill>
            </a:rPr>
            <a:t>2.24.2020</a:t>
          </a:r>
          <a:endParaRPr lang="en-US" sz="1800" b="1" dirty="0">
            <a:solidFill>
              <a:schemeClr val="bg1"/>
            </a:solidFill>
          </a:endParaRPr>
        </a:p>
      </dgm:t>
    </dgm:pt>
    <dgm:pt modelId="{BF079B37-9AD9-4406-80D6-9907D859DC73}" type="parTrans" cxnId="{186AA872-C920-4BE9-A29A-484E0B0F9F53}">
      <dgm:prSet/>
      <dgm:spPr/>
      <dgm:t>
        <a:bodyPr/>
        <a:lstStyle/>
        <a:p>
          <a:endParaRPr lang="en-US"/>
        </a:p>
      </dgm:t>
    </dgm:pt>
    <dgm:pt modelId="{8EB4C07A-10AD-4365-8601-0B4D5D37DECC}" type="sibTrans" cxnId="{186AA872-C920-4BE9-A29A-484E0B0F9F53}">
      <dgm:prSet/>
      <dgm:spPr/>
      <dgm:t>
        <a:bodyPr/>
        <a:lstStyle/>
        <a:p>
          <a:endParaRPr lang="en-US"/>
        </a:p>
      </dgm:t>
    </dgm:pt>
    <dgm:pt modelId="{1EB7D71E-62C0-4A75-BEFF-AD351CDC246D}">
      <dgm:prSet phldrT="[Text]" custT="1"/>
      <dgm:spPr>
        <a:solidFill>
          <a:srgbClr val="FF6600"/>
        </a:solidFill>
      </dgm:spPr>
      <dgm:t>
        <a:bodyPr/>
        <a:lstStyle/>
        <a:p>
          <a:r>
            <a:rPr lang="en-US" sz="1800" b="1" dirty="0" smtClean="0">
              <a:solidFill>
                <a:schemeClr val="bg1"/>
              </a:solidFill>
              <a:latin typeface="Segoe Print" panose="02000600000000000000" pitchFamily="2" charset="0"/>
            </a:rPr>
            <a:t>#3 </a:t>
          </a:r>
          <a:r>
            <a:rPr lang="en-US" sz="1700" dirty="0" smtClean="0">
              <a:solidFill>
                <a:schemeClr val="bg1"/>
              </a:solidFill>
            </a:rPr>
            <a:t>RFA FAQ Released</a:t>
          </a:r>
        </a:p>
        <a:p>
          <a:r>
            <a:rPr lang="en-US" sz="1700" b="1" dirty="0" smtClean="0">
              <a:solidFill>
                <a:schemeClr val="bg1"/>
              </a:solidFill>
            </a:rPr>
            <a:t>3.2.2020</a:t>
          </a:r>
          <a:endParaRPr lang="en-US" sz="1700" b="1" dirty="0">
            <a:solidFill>
              <a:schemeClr val="bg1"/>
            </a:solidFill>
          </a:endParaRPr>
        </a:p>
      </dgm:t>
    </dgm:pt>
    <dgm:pt modelId="{2ED55A06-5E7B-48D3-9DCB-C26E299C66A9}" type="parTrans" cxnId="{347EB28B-4FD3-4D80-975B-0956CF8E0144}">
      <dgm:prSet/>
      <dgm:spPr/>
      <dgm:t>
        <a:bodyPr/>
        <a:lstStyle/>
        <a:p>
          <a:endParaRPr lang="en-US"/>
        </a:p>
      </dgm:t>
    </dgm:pt>
    <dgm:pt modelId="{88589E6E-9634-40DD-80A6-64CE0A18C65A}" type="sibTrans" cxnId="{347EB28B-4FD3-4D80-975B-0956CF8E0144}">
      <dgm:prSet/>
      <dgm:spPr/>
      <dgm:t>
        <a:bodyPr/>
        <a:lstStyle/>
        <a:p>
          <a:endParaRPr lang="en-US"/>
        </a:p>
      </dgm:t>
    </dgm:pt>
    <dgm:pt modelId="{B8B4FA2A-4B2A-4F57-A16A-A2C65C46EC6C}">
      <dgm:prSet phldrT="[Text]" custT="1"/>
      <dgm:spPr>
        <a:solidFill>
          <a:srgbClr val="0070C0"/>
        </a:solidFill>
      </dgm:spPr>
      <dgm:t>
        <a:bodyPr/>
        <a:lstStyle/>
        <a:p>
          <a:r>
            <a:rPr lang="en-US" sz="1600" b="1" dirty="0" smtClean="0">
              <a:solidFill>
                <a:schemeClr val="bg1"/>
              </a:solidFill>
              <a:latin typeface="Segoe Print" panose="02000600000000000000" pitchFamily="2" charset="0"/>
            </a:rPr>
            <a:t>#4 </a:t>
          </a:r>
          <a:r>
            <a:rPr lang="en-US" sz="1600" b="0" dirty="0" smtClean="0">
              <a:solidFill>
                <a:schemeClr val="bg1"/>
              </a:solidFill>
              <a:latin typeface="+mn-lt"/>
            </a:rPr>
            <a:t>RFA/Grant </a:t>
          </a:r>
          <a:r>
            <a:rPr lang="en-US" sz="1400" b="0" dirty="0" smtClean="0">
              <a:solidFill>
                <a:schemeClr val="bg1"/>
              </a:solidFill>
              <a:latin typeface="+mn-lt"/>
            </a:rPr>
            <a:t>Submissions Due </a:t>
          </a:r>
          <a:r>
            <a:rPr lang="en-US" sz="1800" b="1" dirty="0" smtClean="0">
              <a:solidFill>
                <a:schemeClr val="bg1"/>
              </a:solidFill>
            </a:rPr>
            <a:t>3.27.2020 </a:t>
          </a:r>
          <a:r>
            <a:rPr lang="en-US" sz="1600" b="1" dirty="0" smtClean="0">
              <a:solidFill>
                <a:schemeClr val="bg1"/>
              </a:solidFill>
            </a:rPr>
            <a:t>               </a:t>
          </a:r>
          <a:r>
            <a:rPr lang="en-US" sz="1200" b="0" dirty="0" smtClean="0">
              <a:solidFill>
                <a:schemeClr val="bg1"/>
              </a:solidFill>
            </a:rPr>
            <a:t>5 p.m. EST</a:t>
          </a:r>
          <a:endParaRPr lang="en-US" sz="1200" b="0" dirty="0">
            <a:solidFill>
              <a:schemeClr val="bg1"/>
            </a:solidFill>
          </a:endParaRPr>
        </a:p>
      </dgm:t>
    </dgm:pt>
    <dgm:pt modelId="{36760ACD-539C-45EF-BF5D-FBFCE319CCD5}" type="parTrans" cxnId="{0F49D12B-64A6-4D9D-B77B-7E86F5F5D151}">
      <dgm:prSet/>
      <dgm:spPr/>
      <dgm:t>
        <a:bodyPr/>
        <a:lstStyle/>
        <a:p>
          <a:endParaRPr lang="en-US"/>
        </a:p>
      </dgm:t>
    </dgm:pt>
    <dgm:pt modelId="{0B038462-3737-4CB7-8FB2-F66C10A215DA}" type="sibTrans" cxnId="{0F49D12B-64A6-4D9D-B77B-7E86F5F5D151}">
      <dgm:prSet/>
      <dgm:spPr/>
      <dgm:t>
        <a:bodyPr/>
        <a:lstStyle/>
        <a:p>
          <a:endParaRPr lang="en-US"/>
        </a:p>
      </dgm:t>
    </dgm:pt>
    <dgm:pt modelId="{09F12E4A-F554-4843-8F50-DB0B42CF1A76}">
      <dgm:prSet phldrT="[Text]" custT="1"/>
      <dgm:spPr>
        <a:solidFill>
          <a:srgbClr val="FF3300"/>
        </a:solidFill>
      </dgm:spPr>
      <dgm:t>
        <a:bodyPr/>
        <a:lstStyle/>
        <a:p>
          <a:r>
            <a:rPr lang="en-US" sz="1800" b="1" dirty="0" smtClean="0">
              <a:solidFill>
                <a:schemeClr val="bg1"/>
              </a:solidFill>
              <a:latin typeface="Segoe Print" panose="02000600000000000000" pitchFamily="2" charset="0"/>
            </a:rPr>
            <a:t>#5 </a:t>
          </a:r>
          <a:r>
            <a:rPr lang="en-US" sz="1800" dirty="0" smtClean="0">
              <a:solidFill>
                <a:schemeClr val="bg1"/>
              </a:solidFill>
            </a:rPr>
            <a:t>Award Decisions</a:t>
          </a:r>
        </a:p>
        <a:p>
          <a:r>
            <a:rPr lang="en-US" sz="1400" b="1" dirty="0" smtClean="0">
              <a:solidFill>
                <a:schemeClr val="bg1"/>
              </a:solidFill>
            </a:rPr>
            <a:t>Early May 2020</a:t>
          </a:r>
          <a:endParaRPr lang="en-US" sz="1400" b="1" dirty="0">
            <a:solidFill>
              <a:schemeClr val="bg1"/>
            </a:solidFill>
          </a:endParaRPr>
        </a:p>
      </dgm:t>
    </dgm:pt>
    <dgm:pt modelId="{987737D3-65D0-470B-B072-3494CFED7557}" type="parTrans" cxnId="{457E70A8-DC51-4653-8C23-CF5DB71425A7}">
      <dgm:prSet/>
      <dgm:spPr/>
      <dgm:t>
        <a:bodyPr/>
        <a:lstStyle/>
        <a:p>
          <a:endParaRPr lang="en-US"/>
        </a:p>
      </dgm:t>
    </dgm:pt>
    <dgm:pt modelId="{E01DF93B-AC2A-419C-82AB-8D4E34981A39}" type="sibTrans" cxnId="{457E70A8-DC51-4653-8C23-CF5DB71425A7}">
      <dgm:prSet/>
      <dgm:spPr/>
      <dgm:t>
        <a:bodyPr/>
        <a:lstStyle/>
        <a:p>
          <a:endParaRPr lang="en-US"/>
        </a:p>
      </dgm:t>
    </dgm:pt>
    <dgm:pt modelId="{B8BAA348-5803-4E80-B24B-F1DC111914F1}" type="pres">
      <dgm:prSet presAssocID="{32B381ED-CC20-42EB-B375-2EA8BB4594F9}" presName="Name0" presStyleCnt="0">
        <dgm:presLayoutVars>
          <dgm:dir/>
          <dgm:resizeHandles val="exact"/>
        </dgm:presLayoutVars>
      </dgm:prSet>
      <dgm:spPr/>
      <dgm:t>
        <a:bodyPr/>
        <a:lstStyle/>
        <a:p>
          <a:endParaRPr lang="en-US"/>
        </a:p>
      </dgm:t>
    </dgm:pt>
    <dgm:pt modelId="{9A133E82-6791-423C-BF40-D9023D9714CE}" type="pres">
      <dgm:prSet presAssocID="{1683CC07-29F6-4614-B10F-0A7710C55136}" presName="node" presStyleLbl="node1" presStyleIdx="0" presStyleCnt="5">
        <dgm:presLayoutVars>
          <dgm:bulletEnabled val="1"/>
        </dgm:presLayoutVars>
      </dgm:prSet>
      <dgm:spPr/>
      <dgm:t>
        <a:bodyPr/>
        <a:lstStyle/>
        <a:p>
          <a:endParaRPr lang="en-US"/>
        </a:p>
      </dgm:t>
    </dgm:pt>
    <dgm:pt modelId="{C101A66E-7D42-49D4-B94E-CBD6262DCF5A}" type="pres">
      <dgm:prSet presAssocID="{ACAECAD4-71A3-4B86-8AB5-C3587D1AF80E}" presName="sibTrans" presStyleLbl="sibTrans1D1" presStyleIdx="0" presStyleCnt="4"/>
      <dgm:spPr/>
      <dgm:t>
        <a:bodyPr/>
        <a:lstStyle/>
        <a:p>
          <a:endParaRPr lang="en-US"/>
        </a:p>
      </dgm:t>
    </dgm:pt>
    <dgm:pt modelId="{90022EAB-2C02-4423-86EF-7DCEAF4E12DF}" type="pres">
      <dgm:prSet presAssocID="{ACAECAD4-71A3-4B86-8AB5-C3587D1AF80E}" presName="connectorText" presStyleLbl="sibTrans1D1" presStyleIdx="0" presStyleCnt="4"/>
      <dgm:spPr/>
      <dgm:t>
        <a:bodyPr/>
        <a:lstStyle/>
        <a:p>
          <a:endParaRPr lang="en-US"/>
        </a:p>
      </dgm:t>
    </dgm:pt>
    <dgm:pt modelId="{854159FA-25C0-4222-B38C-D8A937667DB8}" type="pres">
      <dgm:prSet presAssocID="{994497E5-063E-4306-B9FD-25B681795667}" presName="node" presStyleLbl="node1" presStyleIdx="1" presStyleCnt="5">
        <dgm:presLayoutVars>
          <dgm:bulletEnabled val="1"/>
        </dgm:presLayoutVars>
      </dgm:prSet>
      <dgm:spPr/>
      <dgm:t>
        <a:bodyPr/>
        <a:lstStyle/>
        <a:p>
          <a:endParaRPr lang="en-US"/>
        </a:p>
      </dgm:t>
    </dgm:pt>
    <dgm:pt modelId="{5078A09D-17C7-464B-AD7C-581BC37B75C8}" type="pres">
      <dgm:prSet presAssocID="{8EB4C07A-10AD-4365-8601-0B4D5D37DECC}" presName="sibTrans" presStyleLbl="sibTrans1D1" presStyleIdx="1" presStyleCnt="4"/>
      <dgm:spPr/>
      <dgm:t>
        <a:bodyPr/>
        <a:lstStyle/>
        <a:p>
          <a:endParaRPr lang="en-US"/>
        </a:p>
      </dgm:t>
    </dgm:pt>
    <dgm:pt modelId="{68140F8E-C548-45C4-B293-763DC3EF2010}" type="pres">
      <dgm:prSet presAssocID="{8EB4C07A-10AD-4365-8601-0B4D5D37DECC}" presName="connectorText" presStyleLbl="sibTrans1D1" presStyleIdx="1" presStyleCnt="4"/>
      <dgm:spPr/>
      <dgm:t>
        <a:bodyPr/>
        <a:lstStyle/>
        <a:p>
          <a:endParaRPr lang="en-US"/>
        </a:p>
      </dgm:t>
    </dgm:pt>
    <dgm:pt modelId="{382071B7-E8B0-4D9D-8412-8A55B3F0D5B0}" type="pres">
      <dgm:prSet presAssocID="{1EB7D71E-62C0-4A75-BEFF-AD351CDC246D}" presName="node" presStyleLbl="node1" presStyleIdx="2" presStyleCnt="5">
        <dgm:presLayoutVars>
          <dgm:bulletEnabled val="1"/>
        </dgm:presLayoutVars>
      </dgm:prSet>
      <dgm:spPr/>
      <dgm:t>
        <a:bodyPr/>
        <a:lstStyle/>
        <a:p>
          <a:endParaRPr lang="en-US"/>
        </a:p>
      </dgm:t>
    </dgm:pt>
    <dgm:pt modelId="{560A9BDA-7037-47AB-A1FB-5E1C37B81D98}" type="pres">
      <dgm:prSet presAssocID="{88589E6E-9634-40DD-80A6-64CE0A18C65A}" presName="sibTrans" presStyleLbl="sibTrans1D1" presStyleIdx="2" presStyleCnt="4"/>
      <dgm:spPr/>
      <dgm:t>
        <a:bodyPr/>
        <a:lstStyle/>
        <a:p>
          <a:endParaRPr lang="en-US"/>
        </a:p>
      </dgm:t>
    </dgm:pt>
    <dgm:pt modelId="{F5285B2F-F80F-4687-93E2-A42433C9E6E6}" type="pres">
      <dgm:prSet presAssocID="{88589E6E-9634-40DD-80A6-64CE0A18C65A}" presName="connectorText" presStyleLbl="sibTrans1D1" presStyleIdx="2" presStyleCnt="4"/>
      <dgm:spPr/>
      <dgm:t>
        <a:bodyPr/>
        <a:lstStyle/>
        <a:p>
          <a:endParaRPr lang="en-US"/>
        </a:p>
      </dgm:t>
    </dgm:pt>
    <dgm:pt modelId="{CBDF6340-7477-4070-9217-094EDBF564D7}" type="pres">
      <dgm:prSet presAssocID="{B8B4FA2A-4B2A-4F57-A16A-A2C65C46EC6C}" presName="node" presStyleLbl="node1" presStyleIdx="3" presStyleCnt="5" custScaleY="98606">
        <dgm:presLayoutVars>
          <dgm:bulletEnabled val="1"/>
        </dgm:presLayoutVars>
      </dgm:prSet>
      <dgm:spPr/>
      <dgm:t>
        <a:bodyPr/>
        <a:lstStyle/>
        <a:p>
          <a:endParaRPr lang="en-US"/>
        </a:p>
      </dgm:t>
    </dgm:pt>
    <dgm:pt modelId="{191E633E-2244-419B-AA88-FAA09730BBFC}" type="pres">
      <dgm:prSet presAssocID="{0B038462-3737-4CB7-8FB2-F66C10A215DA}" presName="sibTrans" presStyleLbl="sibTrans1D1" presStyleIdx="3" presStyleCnt="4"/>
      <dgm:spPr/>
      <dgm:t>
        <a:bodyPr/>
        <a:lstStyle/>
        <a:p>
          <a:endParaRPr lang="en-US"/>
        </a:p>
      </dgm:t>
    </dgm:pt>
    <dgm:pt modelId="{56AA99E7-F797-456C-8FBC-AC94C0920FE3}" type="pres">
      <dgm:prSet presAssocID="{0B038462-3737-4CB7-8FB2-F66C10A215DA}" presName="connectorText" presStyleLbl="sibTrans1D1" presStyleIdx="3" presStyleCnt="4"/>
      <dgm:spPr/>
      <dgm:t>
        <a:bodyPr/>
        <a:lstStyle/>
        <a:p>
          <a:endParaRPr lang="en-US"/>
        </a:p>
      </dgm:t>
    </dgm:pt>
    <dgm:pt modelId="{E22D6CA3-EA52-414C-AC21-169367F1E5F3}" type="pres">
      <dgm:prSet presAssocID="{09F12E4A-F554-4843-8F50-DB0B42CF1A76}" presName="node" presStyleLbl="node1" presStyleIdx="4" presStyleCnt="5">
        <dgm:presLayoutVars>
          <dgm:bulletEnabled val="1"/>
        </dgm:presLayoutVars>
      </dgm:prSet>
      <dgm:spPr/>
      <dgm:t>
        <a:bodyPr/>
        <a:lstStyle/>
        <a:p>
          <a:endParaRPr lang="en-US"/>
        </a:p>
      </dgm:t>
    </dgm:pt>
  </dgm:ptLst>
  <dgm:cxnLst>
    <dgm:cxn modelId="{347EB28B-4FD3-4D80-975B-0956CF8E0144}" srcId="{32B381ED-CC20-42EB-B375-2EA8BB4594F9}" destId="{1EB7D71E-62C0-4A75-BEFF-AD351CDC246D}" srcOrd="2" destOrd="0" parTransId="{2ED55A06-5E7B-48D3-9DCB-C26E299C66A9}" sibTransId="{88589E6E-9634-40DD-80A6-64CE0A18C65A}"/>
    <dgm:cxn modelId="{2BA151FC-3DAD-4442-838D-066CECD54FDB}" type="presOf" srcId="{B8B4FA2A-4B2A-4F57-A16A-A2C65C46EC6C}" destId="{CBDF6340-7477-4070-9217-094EDBF564D7}" srcOrd="0" destOrd="0" presId="urn:microsoft.com/office/officeart/2005/8/layout/bProcess3"/>
    <dgm:cxn modelId="{1D2E3CAC-219E-4235-8662-9063BD5B2004}" type="presOf" srcId="{8EB4C07A-10AD-4365-8601-0B4D5D37DECC}" destId="{68140F8E-C548-45C4-B293-763DC3EF2010}" srcOrd="1" destOrd="0" presId="urn:microsoft.com/office/officeart/2005/8/layout/bProcess3"/>
    <dgm:cxn modelId="{70108E85-DBBE-4719-BB71-9696C230E405}" type="presOf" srcId="{1EB7D71E-62C0-4A75-BEFF-AD351CDC246D}" destId="{382071B7-E8B0-4D9D-8412-8A55B3F0D5B0}" srcOrd="0" destOrd="0" presId="urn:microsoft.com/office/officeart/2005/8/layout/bProcess3"/>
    <dgm:cxn modelId="{1405991A-E5EB-47B2-8F3A-A6DFD16FE1F3}" type="presOf" srcId="{88589E6E-9634-40DD-80A6-64CE0A18C65A}" destId="{F5285B2F-F80F-4687-93E2-A42433C9E6E6}" srcOrd="1" destOrd="0" presId="urn:microsoft.com/office/officeart/2005/8/layout/bProcess3"/>
    <dgm:cxn modelId="{186AA872-C920-4BE9-A29A-484E0B0F9F53}" srcId="{32B381ED-CC20-42EB-B375-2EA8BB4594F9}" destId="{994497E5-063E-4306-B9FD-25B681795667}" srcOrd="1" destOrd="0" parTransId="{BF079B37-9AD9-4406-80D6-9907D859DC73}" sibTransId="{8EB4C07A-10AD-4365-8601-0B4D5D37DECC}"/>
    <dgm:cxn modelId="{A5495ABA-DA22-48A2-A187-5D12B366A51A}" type="presOf" srcId="{0B038462-3737-4CB7-8FB2-F66C10A215DA}" destId="{191E633E-2244-419B-AA88-FAA09730BBFC}" srcOrd="0" destOrd="0" presId="urn:microsoft.com/office/officeart/2005/8/layout/bProcess3"/>
    <dgm:cxn modelId="{138AE5F1-68D7-49A9-8A0E-6F9FA91B2540}" type="presOf" srcId="{32B381ED-CC20-42EB-B375-2EA8BB4594F9}" destId="{B8BAA348-5803-4E80-B24B-F1DC111914F1}" srcOrd="0" destOrd="0" presId="urn:microsoft.com/office/officeart/2005/8/layout/bProcess3"/>
    <dgm:cxn modelId="{873B33E2-9CD7-450F-9039-3F9144BFB81C}" type="presOf" srcId="{0B038462-3737-4CB7-8FB2-F66C10A215DA}" destId="{56AA99E7-F797-456C-8FBC-AC94C0920FE3}" srcOrd="1" destOrd="0" presId="urn:microsoft.com/office/officeart/2005/8/layout/bProcess3"/>
    <dgm:cxn modelId="{0F49D12B-64A6-4D9D-B77B-7E86F5F5D151}" srcId="{32B381ED-CC20-42EB-B375-2EA8BB4594F9}" destId="{B8B4FA2A-4B2A-4F57-A16A-A2C65C46EC6C}" srcOrd="3" destOrd="0" parTransId="{36760ACD-539C-45EF-BF5D-FBFCE319CCD5}" sibTransId="{0B038462-3737-4CB7-8FB2-F66C10A215DA}"/>
    <dgm:cxn modelId="{6D36FF3E-2990-48AE-99C7-9B97343CA847}" type="presOf" srcId="{ACAECAD4-71A3-4B86-8AB5-C3587D1AF80E}" destId="{90022EAB-2C02-4423-86EF-7DCEAF4E12DF}" srcOrd="1" destOrd="0" presId="urn:microsoft.com/office/officeart/2005/8/layout/bProcess3"/>
    <dgm:cxn modelId="{80330373-89BC-4F79-9499-60F515399C98}" type="presOf" srcId="{1683CC07-29F6-4614-B10F-0A7710C55136}" destId="{9A133E82-6791-423C-BF40-D9023D9714CE}" srcOrd="0" destOrd="0" presId="urn:microsoft.com/office/officeart/2005/8/layout/bProcess3"/>
    <dgm:cxn modelId="{354F870C-E9B5-488F-92D5-80D9225CE2D4}" type="presOf" srcId="{88589E6E-9634-40DD-80A6-64CE0A18C65A}" destId="{560A9BDA-7037-47AB-A1FB-5E1C37B81D98}" srcOrd="0" destOrd="0" presId="urn:microsoft.com/office/officeart/2005/8/layout/bProcess3"/>
    <dgm:cxn modelId="{34338FB1-DE0E-496B-9093-1093ACA03C95}" srcId="{32B381ED-CC20-42EB-B375-2EA8BB4594F9}" destId="{1683CC07-29F6-4614-B10F-0A7710C55136}" srcOrd="0" destOrd="0" parTransId="{957E4F8C-A163-4B99-BACD-EA72B53D3E1B}" sibTransId="{ACAECAD4-71A3-4B86-8AB5-C3587D1AF80E}"/>
    <dgm:cxn modelId="{15999C40-9A4E-4B43-A132-B2B3996E7886}" type="presOf" srcId="{ACAECAD4-71A3-4B86-8AB5-C3587D1AF80E}" destId="{C101A66E-7D42-49D4-B94E-CBD6262DCF5A}" srcOrd="0" destOrd="0" presId="urn:microsoft.com/office/officeart/2005/8/layout/bProcess3"/>
    <dgm:cxn modelId="{457E70A8-DC51-4653-8C23-CF5DB71425A7}" srcId="{32B381ED-CC20-42EB-B375-2EA8BB4594F9}" destId="{09F12E4A-F554-4843-8F50-DB0B42CF1A76}" srcOrd="4" destOrd="0" parTransId="{987737D3-65D0-470B-B072-3494CFED7557}" sibTransId="{E01DF93B-AC2A-419C-82AB-8D4E34981A39}"/>
    <dgm:cxn modelId="{FFE3F7EF-8703-43C2-BBA6-8F006D7D0A2D}" type="presOf" srcId="{8EB4C07A-10AD-4365-8601-0B4D5D37DECC}" destId="{5078A09D-17C7-464B-AD7C-581BC37B75C8}" srcOrd="0" destOrd="0" presId="urn:microsoft.com/office/officeart/2005/8/layout/bProcess3"/>
    <dgm:cxn modelId="{9CFCDC9C-4015-4BD3-A16F-D8E69B6FF1D5}" type="presOf" srcId="{09F12E4A-F554-4843-8F50-DB0B42CF1A76}" destId="{E22D6CA3-EA52-414C-AC21-169367F1E5F3}" srcOrd="0" destOrd="0" presId="urn:microsoft.com/office/officeart/2005/8/layout/bProcess3"/>
    <dgm:cxn modelId="{AD093C5A-0661-46EE-9457-52DFFB31B365}" type="presOf" srcId="{994497E5-063E-4306-B9FD-25B681795667}" destId="{854159FA-25C0-4222-B38C-D8A937667DB8}" srcOrd="0" destOrd="0" presId="urn:microsoft.com/office/officeart/2005/8/layout/bProcess3"/>
    <dgm:cxn modelId="{5FA5CF7B-DFD9-482B-A2C5-D636D6E14CD4}" type="presParOf" srcId="{B8BAA348-5803-4E80-B24B-F1DC111914F1}" destId="{9A133E82-6791-423C-BF40-D9023D9714CE}" srcOrd="0" destOrd="0" presId="urn:microsoft.com/office/officeart/2005/8/layout/bProcess3"/>
    <dgm:cxn modelId="{4E0E14A0-0833-4292-8115-ED48C22201FD}" type="presParOf" srcId="{B8BAA348-5803-4E80-B24B-F1DC111914F1}" destId="{C101A66E-7D42-49D4-B94E-CBD6262DCF5A}" srcOrd="1" destOrd="0" presId="urn:microsoft.com/office/officeart/2005/8/layout/bProcess3"/>
    <dgm:cxn modelId="{DCEA43F9-EC45-4065-BA7C-5CE797B7E1D4}" type="presParOf" srcId="{C101A66E-7D42-49D4-B94E-CBD6262DCF5A}" destId="{90022EAB-2C02-4423-86EF-7DCEAF4E12DF}" srcOrd="0" destOrd="0" presId="urn:microsoft.com/office/officeart/2005/8/layout/bProcess3"/>
    <dgm:cxn modelId="{92312BC3-4528-4783-A134-54F48099AB1A}" type="presParOf" srcId="{B8BAA348-5803-4E80-B24B-F1DC111914F1}" destId="{854159FA-25C0-4222-B38C-D8A937667DB8}" srcOrd="2" destOrd="0" presId="urn:microsoft.com/office/officeart/2005/8/layout/bProcess3"/>
    <dgm:cxn modelId="{A83CCB07-B7D8-4854-B3E2-4DF7D8CD054A}" type="presParOf" srcId="{B8BAA348-5803-4E80-B24B-F1DC111914F1}" destId="{5078A09D-17C7-464B-AD7C-581BC37B75C8}" srcOrd="3" destOrd="0" presId="urn:microsoft.com/office/officeart/2005/8/layout/bProcess3"/>
    <dgm:cxn modelId="{ADEF4C95-DDAE-4460-AFAB-94F8BBA54535}" type="presParOf" srcId="{5078A09D-17C7-464B-AD7C-581BC37B75C8}" destId="{68140F8E-C548-45C4-B293-763DC3EF2010}" srcOrd="0" destOrd="0" presId="urn:microsoft.com/office/officeart/2005/8/layout/bProcess3"/>
    <dgm:cxn modelId="{8599F74E-FD2D-4363-B814-0E9D761E64BC}" type="presParOf" srcId="{B8BAA348-5803-4E80-B24B-F1DC111914F1}" destId="{382071B7-E8B0-4D9D-8412-8A55B3F0D5B0}" srcOrd="4" destOrd="0" presId="urn:microsoft.com/office/officeart/2005/8/layout/bProcess3"/>
    <dgm:cxn modelId="{1E73C5DA-A9B6-4B6B-804A-2C814C7E8353}" type="presParOf" srcId="{B8BAA348-5803-4E80-B24B-F1DC111914F1}" destId="{560A9BDA-7037-47AB-A1FB-5E1C37B81D98}" srcOrd="5" destOrd="0" presId="urn:microsoft.com/office/officeart/2005/8/layout/bProcess3"/>
    <dgm:cxn modelId="{09D1B77C-2E1B-4C29-8A7E-C69DAFA1976A}" type="presParOf" srcId="{560A9BDA-7037-47AB-A1FB-5E1C37B81D98}" destId="{F5285B2F-F80F-4687-93E2-A42433C9E6E6}" srcOrd="0" destOrd="0" presId="urn:microsoft.com/office/officeart/2005/8/layout/bProcess3"/>
    <dgm:cxn modelId="{2FCDB8C1-C782-44D2-A5A1-D600B8F5BC7E}" type="presParOf" srcId="{B8BAA348-5803-4E80-B24B-F1DC111914F1}" destId="{CBDF6340-7477-4070-9217-094EDBF564D7}" srcOrd="6" destOrd="0" presId="urn:microsoft.com/office/officeart/2005/8/layout/bProcess3"/>
    <dgm:cxn modelId="{1FEB8E21-7D08-4A44-8ECB-71DB0975733D}" type="presParOf" srcId="{B8BAA348-5803-4E80-B24B-F1DC111914F1}" destId="{191E633E-2244-419B-AA88-FAA09730BBFC}" srcOrd="7" destOrd="0" presId="urn:microsoft.com/office/officeart/2005/8/layout/bProcess3"/>
    <dgm:cxn modelId="{221D2CD1-1698-4CB9-82C4-3549C278B73D}" type="presParOf" srcId="{191E633E-2244-419B-AA88-FAA09730BBFC}" destId="{56AA99E7-F797-456C-8FBC-AC94C0920FE3}" srcOrd="0" destOrd="0" presId="urn:microsoft.com/office/officeart/2005/8/layout/bProcess3"/>
    <dgm:cxn modelId="{015D3F0A-E9DF-4E67-956F-E2219ADCC3EC}" type="presParOf" srcId="{B8BAA348-5803-4E80-B24B-F1DC111914F1}" destId="{E22D6CA3-EA52-414C-AC21-169367F1E5F3}" srcOrd="8"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1A66E-7D42-49D4-B94E-CBD6262DCF5A}">
      <dsp:nvSpPr>
        <dsp:cNvPr id="0" name=""/>
        <dsp:cNvSpPr/>
      </dsp:nvSpPr>
      <dsp:spPr>
        <a:xfrm>
          <a:off x="2626838" y="457359"/>
          <a:ext cx="352239" cy="91440"/>
        </a:xfrm>
        <a:custGeom>
          <a:avLst/>
          <a:gdLst/>
          <a:ahLst/>
          <a:cxnLst/>
          <a:rect l="0" t="0" r="0" b="0"/>
          <a:pathLst>
            <a:path>
              <a:moveTo>
                <a:pt x="0" y="45720"/>
              </a:moveTo>
              <a:lnTo>
                <a:pt x="3522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93387" y="501162"/>
        <a:ext cx="19141" cy="3832"/>
      </dsp:txXfrm>
    </dsp:sp>
    <dsp:sp modelId="{9A133E82-6791-423C-BF40-D9023D9714CE}">
      <dsp:nvSpPr>
        <dsp:cNvPr id="0" name=""/>
        <dsp:cNvSpPr/>
      </dsp:nvSpPr>
      <dsp:spPr>
        <a:xfrm>
          <a:off x="964117" y="3722"/>
          <a:ext cx="1664520" cy="998712"/>
        </a:xfrm>
        <a:prstGeom prst="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Segoe Print" panose="02000600000000000000" pitchFamily="2" charset="0"/>
            </a:rPr>
            <a:t>#1 </a:t>
          </a:r>
          <a:r>
            <a:rPr lang="en-US" sz="1800" kern="1200" dirty="0" smtClean="0">
              <a:solidFill>
                <a:schemeClr val="bg1"/>
              </a:solidFill>
            </a:rPr>
            <a:t>RFA Released </a:t>
          </a:r>
        </a:p>
        <a:p>
          <a:pPr lvl="0" algn="ctr" defTabSz="800100">
            <a:lnSpc>
              <a:spcPct val="90000"/>
            </a:lnSpc>
            <a:spcBef>
              <a:spcPct val="0"/>
            </a:spcBef>
            <a:spcAft>
              <a:spcPct val="35000"/>
            </a:spcAft>
          </a:pPr>
          <a:r>
            <a:rPr lang="en-US" sz="1800" b="1" kern="1200" dirty="0" smtClean="0">
              <a:solidFill>
                <a:schemeClr val="bg1"/>
              </a:solidFill>
            </a:rPr>
            <a:t>2.14.2020</a:t>
          </a:r>
          <a:endParaRPr lang="en-US" sz="1800" b="1" kern="1200" dirty="0">
            <a:solidFill>
              <a:schemeClr val="bg1"/>
            </a:solidFill>
          </a:endParaRPr>
        </a:p>
      </dsp:txBody>
      <dsp:txXfrm>
        <a:off x="964117" y="3722"/>
        <a:ext cx="1664520" cy="998712"/>
      </dsp:txXfrm>
    </dsp:sp>
    <dsp:sp modelId="{5078A09D-17C7-464B-AD7C-581BC37B75C8}">
      <dsp:nvSpPr>
        <dsp:cNvPr id="0" name=""/>
        <dsp:cNvSpPr/>
      </dsp:nvSpPr>
      <dsp:spPr>
        <a:xfrm>
          <a:off x="1796377" y="1000635"/>
          <a:ext cx="2047360" cy="352239"/>
        </a:xfrm>
        <a:custGeom>
          <a:avLst/>
          <a:gdLst/>
          <a:ahLst/>
          <a:cxnLst/>
          <a:rect l="0" t="0" r="0" b="0"/>
          <a:pathLst>
            <a:path>
              <a:moveTo>
                <a:pt x="2047360" y="0"/>
              </a:moveTo>
              <a:lnTo>
                <a:pt x="2047360" y="193219"/>
              </a:lnTo>
              <a:lnTo>
                <a:pt x="0" y="193219"/>
              </a:lnTo>
              <a:lnTo>
                <a:pt x="0" y="35223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7986" y="1174838"/>
        <a:ext cx="104142" cy="3832"/>
      </dsp:txXfrm>
    </dsp:sp>
    <dsp:sp modelId="{854159FA-25C0-4222-B38C-D8A937667DB8}">
      <dsp:nvSpPr>
        <dsp:cNvPr id="0" name=""/>
        <dsp:cNvSpPr/>
      </dsp:nvSpPr>
      <dsp:spPr>
        <a:xfrm>
          <a:off x="3011477" y="3722"/>
          <a:ext cx="1664520" cy="998712"/>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Segoe Print" panose="02000600000000000000" pitchFamily="2" charset="0"/>
            </a:rPr>
            <a:t>#2 </a:t>
          </a:r>
          <a:r>
            <a:rPr lang="en-US" sz="1800" kern="1200" dirty="0" smtClean="0">
              <a:solidFill>
                <a:schemeClr val="bg1"/>
              </a:solidFill>
            </a:rPr>
            <a:t>RFA FAQ Questions </a:t>
          </a:r>
        </a:p>
        <a:p>
          <a:pPr lvl="0" algn="ctr" defTabSz="800100">
            <a:lnSpc>
              <a:spcPct val="90000"/>
            </a:lnSpc>
            <a:spcBef>
              <a:spcPct val="0"/>
            </a:spcBef>
            <a:spcAft>
              <a:spcPct val="35000"/>
            </a:spcAft>
          </a:pPr>
          <a:r>
            <a:rPr lang="en-US" sz="1800" b="1" kern="1200" dirty="0" smtClean="0">
              <a:solidFill>
                <a:schemeClr val="bg1"/>
              </a:solidFill>
            </a:rPr>
            <a:t>2.24.2020</a:t>
          </a:r>
          <a:endParaRPr lang="en-US" sz="1800" b="1" kern="1200" dirty="0">
            <a:solidFill>
              <a:schemeClr val="bg1"/>
            </a:solidFill>
          </a:endParaRPr>
        </a:p>
      </dsp:txBody>
      <dsp:txXfrm>
        <a:off x="3011477" y="3722"/>
        <a:ext cx="1664520" cy="998712"/>
      </dsp:txXfrm>
    </dsp:sp>
    <dsp:sp modelId="{560A9BDA-7037-47AB-A1FB-5E1C37B81D98}">
      <dsp:nvSpPr>
        <dsp:cNvPr id="0" name=""/>
        <dsp:cNvSpPr/>
      </dsp:nvSpPr>
      <dsp:spPr>
        <a:xfrm>
          <a:off x="2626838" y="1838910"/>
          <a:ext cx="352239" cy="91440"/>
        </a:xfrm>
        <a:custGeom>
          <a:avLst/>
          <a:gdLst/>
          <a:ahLst/>
          <a:cxnLst/>
          <a:rect l="0" t="0" r="0" b="0"/>
          <a:pathLst>
            <a:path>
              <a:moveTo>
                <a:pt x="0" y="45720"/>
              </a:moveTo>
              <a:lnTo>
                <a:pt x="3522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93387" y="1882714"/>
        <a:ext cx="19141" cy="3832"/>
      </dsp:txXfrm>
    </dsp:sp>
    <dsp:sp modelId="{382071B7-E8B0-4D9D-8412-8A55B3F0D5B0}">
      <dsp:nvSpPr>
        <dsp:cNvPr id="0" name=""/>
        <dsp:cNvSpPr/>
      </dsp:nvSpPr>
      <dsp:spPr>
        <a:xfrm>
          <a:off x="964117" y="1385274"/>
          <a:ext cx="1664520" cy="998712"/>
        </a:xfrm>
        <a:prstGeom prst="rect">
          <a:avLst/>
        </a:prstGeom>
        <a:solidFill>
          <a:srgbClr val="FF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Segoe Print" panose="02000600000000000000" pitchFamily="2" charset="0"/>
            </a:rPr>
            <a:t>#3 </a:t>
          </a:r>
          <a:r>
            <a:rPr lang="en-US" sz="1700" kern="1200" dirty="0" smtClean="0">
              <a:solidFill>
                <a:schemeClr val="bg1"/>
              </a:solidFill>
            </a:rPr>
            <a:t>RFA FAQ Released</a:t>
          </a:r>
        </a:p>
        <a:p>
          <a:pPr lvl="0" algn="ctr" defTabSz="800100">
            <a:lnSpc>
              <a:spcPct val="90000"/>
            </a:lnSpc>
            <a:spcBef>
              <a:spcPct val="0"/>
            </a:spcBef>
            <a:spcAft>
              <a:spcPct val="35000"/>
            </a:spcAft>
          </a:pPr>
          <a:r>
            <a:rPr lang="en-US" sz="1700" b="1" kern="1200" dirty="0" smtClean="0">
              <a:solidFill>
                <a:schemeClr val="bg1"/>
              </a:solidFill>
            </a:rPr>
            <a:t>3.2.2020</a:t>
          </a:r>
          <a:endParaRPr lang="en-US" sz="1700" b="1" kern="1200" dirty="0">
            <a:solidFill>
              <a:schemeClr val="bg1"/>
            </a:solidFill>
          </a:endParaRPr>
        </a:p>
      </dsp:txBody>
      <dsp:txXfrm>
        <a:off x="964117" y="1385274"/>
        <a:ext cx="1664520" cy="998712"/>
      </dsp:txXfrm>
    </dsp:sp>
    <dsp:sp modelId="{191E633E-2244-419B-AA88-FAA09730BBFC}">
      <dsp:nvSpPr>
        <dsp:cNvPr id="0" name=""/>
        <dsp:cNvSpPr/>
      </dsp:nvSpPr>
      <dsp:spPr>
        <a:xfrm>
          <a:off x="1796377" y="2375226"/>
          <a:ext cx="2047360" cy="359200"/>
        </a:xfrm>
        <a:custGeom>
          <a:avLst/>
          <a:gdLst/>
          <a:ahLst/>
          <a:cxnLst/>
          <a:rect l="0" t="0" r="0" b="0"/>
          <a:pathLst>
            <a:path>
              <a:moveTo>
                <a:pt x="2047360" y="0"/>
              </a:moveTo>
              <a:lnTo>
                <a:pt x="2047360" y="196700"/>
              </a:lnTo>
              <a:lnTo>
                <a:pt x="0" y="196700"/>
              </a:lnTo>
              <a:lnTo>
                <a:pt x="0" y="35920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67954" y="2552910"/>
        <a:ext cx="104206" cy="3832"/>
      </dsp:txXfrm>
    </dsp:sp>
    <dsp:sp modelId="{CBDF6340-7477-4070-9217-094EDBF564D7}">
      <dsp:nvSpPr>
        <dsp:cNvPr id="0" name=""/>
        <dsp:cNvSpPr/>
      </dsp:nvSpPr>
      <dsp:spPr>
        <a:xfrm>
          <a:off x="3011477" y="1392235"/>
          <a:ext cx="1664520" cy="984790"/>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egoe Print" panose="02000600000000000000" pitchFamily="2" charset="0"/>
            </a:rPr>
            <a:t>#4 </a:t>
          </a:r>
          <a:r>
            <a:rPr lang="en-US" sz="1600" b="0" kern="1200" dirty="0" smtClean="0">
              <a:solidFill>
                <a:schemeClr val="bg1"/>
              </a:solidFill>
              <a:latin typeface="+mn-lt"/>
            </a:rPr>
            <a:t>RFA/Grant </a:t>
          </a:r>
          <a:r>
            <a:rPr lang="en-US" sz="1400" b="0" kern="1200" dirty="0" smtClean="0">
              <a:solidFill>
                <a:schemeClr val="bg1"/>
              </a:solidFill>
              <a:latin typeface="+mn-lt"/>
            </a:rPr>
            <a:t>Submissions Due </a:t>
          </a:r>
          <a:r>
            <a:rPr lang="en-US" sz="1800" b="1" kern="1200" dirty="0" smtClean="0">
              <a:solidFill>
                <a:schemeClr val="bg1"/>
              </a:solidFill>
            </a:rPr>
            <a:t>3.27.2020 </a:t>
          </a:r>
          <a:r>
            <a:rPr lang="en-US" sz="1600" b="1" kern="1200" dirty="0" smtClean="0">
              <a:solidFill>
                <a:schemeClr val="bg1"/>
              </a:solidFill>
            </a:rPr>
            <a:t>               </a:t>
          </a:r>
          <a:r>
            <a:rPr lang="en-US" sz="1200" b="0" kern="1200" dirty="0" smtClean="0">
              <a:solidFill>
                <a:schemeClr val="bg1"/>
              </a:solidFill>
            </a:rPr>
            <a:t>5 p.m. EST</a:t>
          </a:r>
          <a:endParaRPr lang="en-US" sz="1200" b="0" kern="1200" dirty="0">
            <a:solidFill>
              <a:schemeClr val="bg1"/>
            </a:solidFill>
          </a:endParaRPr>
        </a:p>
      </dsp:txBody>
      <dsp:txXfrm>
        <a:off x="3011477" y="1392235"/>
        <a:ext cx="1664520" cy="984790"/>
      </dsp:txXfrm>
    </dsp:sp>
    <dsp:sp modelId="{E22D6CA3-EA52-414C-AC21-169367F1E5F3}">
      <dsp:nvSpPr>
        <dsp:cNvPr id="0" name=""/>
        <dsp:cNvSpPr/>
      </dsp:nvSpPr>
      <dsp:spPr>
        <a:xfrm>
          <a:off x="964117" y="2766826"/>
          <a:ext cx="1664520" cy="998712"/>
        </a:xfrm>
        <a:prstGeom prst="rect">
          <a:avLst/>
        </a:prstGeom>
        <a:solidFill>
          <a:srgbClr val="FF33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Segoe Print" panose="02000600000000000000" pitchFamily="2" charset="0"/>
            </a:rPr>
            <a:t>#5 </a:t>
          </a:r>
          <a:r>
            <a:rPr lang="en-US" sz="1800" kern="1200" dirty="0" smtClean="0">
              <a:solidFill>
                <a:schemeClr val="bg1"/>
              </a:solidFill>
            </a:rPr>
            <a:t>Award Decisions</a:t>
          </a:r>
        </a:p>
        <a:p>
          <a:pPr lvl="0" algn="ctr" defTabSz="800100">
            <a:lnSpc>
              <a:spcPct val="90000"/>
            </a:lnSpc>
            <a:spcBef>
              <a:spcPct val="0"/>
            </a:spcBef>
            <a:spcAft>
              <a:spcPct val="35000"/>
            </a:spcAft>
          </a:pPr>
          <a:r>
            <a:rPr lang="en-US" sz="1400" b="1" kern="1200" dirty="0" smtClean="0">
              <a:solidFill>
                <a:schemeClr val="bg1"/>
              </a:solidFill>
            </a:rPr>
            <a:t>Early May 2020</a:t>
          </a:r>
          <a:endParaRPr lang="en-US" sz="1400" b="1" kern="1200" dirty="0">
            <a:solidFill>
              <a:schemeClr val="bg1"/>
            </a:solidFill>
          </a:endParaRPr>
        </a:p>
      </dsp:txBody>
      <dsp:txXfrm>
        <a:off x="964117" y="2766826"/>
        <a:ext cx="1664520" cy="99871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19ADDF3A-81EC-43C0-BB7E-A936FE8A4DF9}" type="datetimeFigureOut">
              <a:rPr lang="en-US" smtClean="0"/>
              <a:t>4/16/2020</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5"/>
            <a:ext cx="548640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49B59CAB-624C-40FA-9C12-FC7C33968AFF}" type="slidenum">
              <a:rPr lang="en-US" smtClean="0"/>
              <a:t>‹#›</a:t>
            </a:fld>
            <a:endParaRPr lang="en-US" dirty="0"/>
          </a:p>
        </p:txBody>
      </p:sp>
    </p:spTree>
    <p:extLst>
      <p:ext uri="{BB962C8B-B14F-4D97-AF65-F5344CB8AC3E}">
        <p14:creationId xmlns:p14="http://schemas.microsoft.com/office/powerpoint/2010/main" val="82889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4" name="Slide Number Placeholder 3"/>
          <p:cNvSpPr>
            <a:spLocks noGrp="1"/>
          </p:cNvSpPr>
          <p:nvPr>
            <p:ph type="sldNum" sz="quarter" idx="10"/>
          </p:nvPr>
        </p:nvSpPr>
        <p:spPr/>
        <p:txBody>
          <a:bodyPr/>
          <a:lstStyle/>
          <a:p>
            <a:fld id="{49B59CAB-624C-40FA-9C12-FC7C33968AFF}" type="slidenum">
              <a:rPr lang="en-US" smtClean="0"/>
              <a:t>1</a:t>
            </a:fld>
            <a:endParaRPr lang="en-US" dirty="0"/>
          </a:p>
        </p:txBody>
      </p:sp>
    </p:spTree>
    <p:extLst>
      <p:ext uri="{BB962C8B-B14F-4D97-AF65-F5344CB8AC3E}">
        <p14:creationId xmlns:p14="http://schemas.microsoft.com/office/powerpoint/2010/main" val="41746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10</a:t>
            </a:fld>
            <a:endParaRPr lang="en-US" dirty="0"/>
          </a:p>
        </p:txBody>
      </p:sp>
    </p:spTree>
    <p:extLst>
      <p:ext uri="{BB962C8B-B14F-4D97-AF65-F5344CB8AC3E}">
        <p14:creationId xmlns:p14="http://schemas.microsoft.com/office/powerpoint/2010/main" val="337368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11</a:t>
            </a:fld>
            <a:endParaRPr lang="en-US" dirty="0"/>
          </a:p>
        </p:txBody>
      </p:sp>
    </p:spTree>
    <p:extLst>
      <p:ext uri="{BB962C8B-B14F-4D97-AF65-F5344CB8AC3E}">
        <p14:creationId xmlns:p14="http://schemas.microsoft.com/office/powerpoint/2010/main" val="36522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12</a:t>
            </a:fld>
            <a:endParaRPr lang="en-US" dirty="0"/>
          </a:p>
        </p:txBody>
      </p:sp>
    </p:spTree>
    <p:extLst>
      <p:ext uri="{BB962C8B-B14F-4D97-AF65-F5344CB8AC3E}">
        <p14:creationId xmlns:p14="http://schemas.microsoft.com/office/powerpoint/2010/main" val="54922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13</a:t>
            </a:fld>
            <a:endParaRPr lang="en-US" dirty="0"/>
          </a:p>
        </p:txBody>
      </p:sp>
    </p:spTree>
    <p:extLst>
      <p:ext uri="{BB962C8B-B14F-4D97-AF65-F5344CB8AC3E}">
        <p14:creationId xmlns:p14="http://schemas.microsoft.com/office/powerpoint/2010/main" val="68711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14</a:t>
            </a:fld>
            <a:endParaRPr lang="en-US" dirty="0"/>
          </a:p>
        </p:txBody>
      </p:sp>
    </p:spTree>
    <p:extLst>
      <p:ext uri="{BB962C8B-B14F-4D97-AF65-F5344CB8AC3E}">
        <p14:creationId xmlns:p14="http://schemas.microsoft.com/office/powerpoint/2010/main" val="283918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15</a:t>
            </a:fld>
            <a:endParaRPr lang="en-US" dirty="0"/>
          </a:p>
        </p:txBody>
      </p:sp>
    </p:spTree>
    <p:extLst>
      <p:ext uri="{BB962C8B-B14F-4D97-AF65-F5344CB8AC3E}">
        <p14:creationId xmlns:p14="http://schemas.microsoft.com/office/powerpoint/2010/main" val="105446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173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78144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6374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77264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12090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5568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55307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5705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21977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48672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1433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63208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7225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0758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3634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54989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52898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96066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115972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18368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881999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50174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564247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932945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50957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29363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83446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202089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52891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89309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43</a:t>
            </a:fld>
            <a:endParaRPr lang="en-US" dirty="0"/>
          </a:p>
        </p:txBody>
      </p:sp>
    </p:spTree>
    <p:extLst>
      <p:ext uri="{BB962C8B-B14F-4D97-AF65-F5344CB8AC3E}">
        <p14:creationId xmlns:p14="http://schemas.microsoft.com/office/powerpoint/2010/main" val="280318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44</a:t>
            </a:fld>
            <a:endParaRPr lang="en-US" dirty="0"/>
          </a:p>
        </p:txBody>
      </p:sp>
    </p:spTree>
    <p:extLst>
      <p:ext uri="{BB962C8B-B14F-4D97-AF65-F5344CB8AC3E}">
        <p14:creationId xmlns:p14="http://schemas.microsoft.com/office/powerpoint/2010/main" val="4046927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45</a:t>
            </a:fld>
            <a:endParaRPr lang="en-US"/>
          </a:p>
        </p:txBody>
      </p:sp>
    </p:spTree>
    <p:extLst>
      <p:ext uri="{BB962C8B-B14F-4D97-AF65-F5344CB8AC3E}">
        <p14:creationId xmlns:p14="http://schemas.microsoft.com/office/powerpoint/2010/main" val="832866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46</a:t>
            </a:fld>
            <a:endParaRPr lang="en-US"/>
          </a:p>
        </p:txBody>
      </p:sp>
    </p:spTree>
    <p:extLst>
      <p:ext uri="{BB962C8B-B14F-4D97-AF65-F5344CB8AC3E}">
        <p14:creationId xmlns:p14="http://schemas.microsoft.com/office/powerpoint/2010/main" val="3192762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47</a:t>
            </a:fld>
            <a:endParaRPr lang="en-US"/>
          </a:p>
        </p:txBody>
      </p:sp>
    </p:spTree>
    <p:extLst>
      <p:ext uri="{BB962C8B-B14F-4D97-AF65-F5344CB8AC3E}">
        <p14:creationId xmlns:p14="http://schemas.microsoft.com/office/powerpoint/2010/main" val="3268634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48</a:t>
            </a:fld>
            <a:endParaRPr lang="en-US"/>
          </a:p>
        </p:txBody>
      </p:sp>
    </p:spTree>
    <p:extLst>
      <p:ext uri="{BB962C8B-B14F-4D97-AF65-F5344CB8AC3E}">
        <p14:creationId xmlns:p14="http://schemas.microsoft.com/office/powerpoint/2010/main" val="1996131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49</a:t>
            </a:fld>
            <a:endParaRPr lang="en-US"/>
          </a:p>
        </p:txBody>
      </p:sp>
    </p:spTree>
    <p:extLst>
      <p:ext uri="{BB962C8B-B14F-4D97-AF65-F5344CB8AC3E}">
        <p14:creationId xmlns:p14="http://schemas.microsoft.com/office/powerpoint/2010/main" val="53686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67266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50</a:t>
            </a:fld>
            <a:endParaRPr lang="en-US"/>
          </a:p>
        </p:txBody>
      </p:sp>
    </p:spTree>
    <p:extLst>
      <p:ext uri="{BB962C8B-B14F-4D97-AF65-F5344CB8AC3E}">
        <p14:creationId xmlns:p14="http://schemas.microsoft.com/office/powerpoint/2010/main" val="3375057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51</a:t>
            </a:fld>
            <a:endParaRPr lang="en-US"/>
          </a:p>
        </p:txBody>
      </p:sp>
    </p:spTree>
    <p:extLst>
      <p:ext uri="{BB962C8B-B14F-4D97-AF65-F5344CB8AC3E}">
        <p14:creationId xmlns:p14="http://schemas.microsoft.com/office/powerpoint/2010/main" val="1073674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52</a:t>
            </a:fld>
            <a:endParaRPr lang="en-US" dirty="0"/>
          </a:p>
        </p:txBody>
      </p:sp>
    </p:spTree>
    <p:extLst>
      <p:ext uri="{BB962C8B-B14F-4D97-AF65-F5344CB8AC3E}">
        <p14:creationId xmlns:p14="http://schemas.microsoft.com/office/powerpoint/2010/main" val="2450900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53</a:t>
            </a:fld>
            <a:endParaRPr lang="en-US" dirty="0"/>
          </a:p>
        </p:txBody>
      </p:sp>
    </p:spTree>
    <p:extLst>
      <p:ext uri="{BB962C8B-B14F-4D97-AF65-F5344CB8AC3E}">
        <p14:creationId xmlns:p14="http://schemas.microsoft.com/office/powerpoint/2010/main" val="2614881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54</a:t>
            </a:fld>
            <a:endParaRPr lang="en-US" dirty="0"/>
          </a:p>
        </p:txBody>
      </p:sp>
    </p:spTree>
    <p:extLst>
      <p:ext uri="{BB962C8B-B14F-4D97-AF65-F5344CB8AC3E}">
        <p14:creationId xmlns:p14="http://schemas.microsoft.com/office/powerpoint/2010/main" val="4121098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4" name="Slide Number Placeholder 3"/>
          <p:cNvSpPr>
            <a:spLocks noGrp="1"/>
          </p:cNvSpPr>
          <p:nvPr>
            <p:ph type="sldNum" sz="quarter" idx="10"/>
          </p:nvPr>
        </p:nvSpPr>
        <p:spPr/>
        <p:txBody>
          <a:bodyPr/>
          <a:lstStyle/>
          <a:p>
            <a:fld id="{49B59CAB-624C-40FA-9C12-FC7C33968AFF}" type="slidenum">
              <a:rPr lang="en-US" smtClean="0"/>
              <a:t>55</a:t>
            </a:fld>
            <a:endParaRPr lang="en-US" dirty="0"/>
          </a:p>
        </p:txBody>
      </p:sp>
    </p:spTree>
    <p:extLst>
      <p:ext uri="{BB962C8B-B14F-4D97-AF65-F5344CB8AC3E}">
        <p14:creationId xmlns:p14="http://schemas.microsoft.com/office/powerpoint/2010/main" val="412529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56</a:t>
            </a:fld>
            <a:endParaRPr lang="en-US" dirty="0"/>
          </a:p>
        </p:txBody>
      </p:sp>
    </p:spTree>
    <p:extLst>
      <p:ext uri="{BB962C8B-B14F-4D97-AF65-F5344CB8AC3E}">
        <p14:creationId xmlns:p14="http://schemas.microsoft.com/office/powerpoint/2010/main" val="3804305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54113"/>
            <a:ext cx="5540375" cy="3116262"/>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57</a:t>
            </a:fld>
            <a:endParaRPr lang="en-US" dirty="0"/>
          </a:p>
        </p:txBody>
      </p:sp>
    </p:spTree>
    <p:extLst>
      <p:ext uri="{BB962C8B-B14F-4D97-AF65-F5344CB8AC3E}">
        <p14:creationId xmlns:p14="http://schemas.microsoft.com/office/powerpoint/2010/main" val="42532503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9B59CAB-624C-40FA-9C12-FC7C33968AFF}" type="slidenum">
              <a:rPr lang="en-US" smtClean="0"/>
              <a:t>58</a:t>
            </a:fld>
            <a:endParaRPr lang="en-US" dirty="0"/>
          </a:p>
        </p:txBody>
      </p:sp>
    </p:spTree>
    <p:extLst>
      <p:ext uri="{BB962C8B-B14F-4D97-AF65-F5344CB8AC3E}">
        <p14:creationId xmlns:p14="http://schemas.microsoft.com/office/powerpoint/2010/main" val="1038557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59</a:t>
            </a:fld>
            <a:endParaRPr lang="en-US" dirty="0"/>
          </a:p>
        </p:txBody>
      </p:sp>
    </p:spTree>
    <p:extLst>
      <p:ext uri="{BB962C8B-B14F-4D97-AF65-F5344CB8AC3E}">
        <p14:creationId xmlns:p14="http://schemas.microsoft.com/office/powerpoint/2010/main" val="127225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058589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60</a:t>
            </a:fld>
            <a:endParaRPr lang="en-US" dirty="0"/>
          </a:p>
        </p:txBody>
      </p:sp>
    </p:spTree>
    <p:extLst>
      <p:ext uri="{BB962C8B-B14F-4D97-AF65-F5344CB8AC3E}">
        <p14:creationId xmlns:p14="http://schemas.microsoft.com/office/powerpoint/2010/main" val="186704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793464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838456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605467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1045494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154605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5579636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973227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36274547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54938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7</a:t>
            </a:fld>
            <a:endParaRPr lang="en-US" dirty="0"/>
          </a:p>
        </p:txBody>
      </p:sp>
    </p:spTree>
    <p:extLst>
      <p:ext uri="{BB962C8B-B14F-4D97-AF65-F5344CB8AC3E}">
        <p14:creationId xmlns:p14="http://schemas.microsoft.com/office/powerpoint/2010/main" val="3164228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9B59CAB-624C-40FA-9C12-FC7C33968AFF}" type="slidenum">
              <a:rPr lang="en-US" smtClean="0"/>
              <a:t>70</a:t>
            </a:fld>
            <a:endParaRPr lang="en-US" dirty="0"/>
          </a:p>
        </p:txBody>
      </p:sp>
    </p:spTree>
    <p:extLst>
      <p:ext uri="{BB962C8B-B14F-4D97-AF65-F5344CB8AC3E}">
        <p14:creationId xmlns:p14="http://schemas.microsoft.com/office/powerpoint/2010/main" val="384657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8</a:t>
            </a:fld>
            <a:endParaRPr lang="en-US" dirty="0"/>
          </a:p>
        </p:txBody>
      </p:sp>
    </p:spTree>
    <p:extLst>
      <p:ext uri="{BB962C8B-B14F-4D97-AF65-F5344CB8AC3E}">
        <p14:creationId xmlns:p14="http://schemas.microsoft.com/office/powerpoint/2010/main" val="111933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49B59CAB-624C-40FA-9C12-FC7C33968AFF}" type="slidenum">
              <a:rPr lang="en-US" smtClean="0"/>
              <a:t>9</a:t>
            </a:fld>
            <a:endParaRPr lang="en-US" dirty="0"/>
          </a:p>
        </p:txBody>
      </p:sp>
    </p:spTree>
    <p:extLst>
      <p:ext uri="{BB962C8B-B14F-4D97-AF65-F5344CB8AC3E}">
        <p14:creationId xmlns:p14="http://schemas.microsoft.com/office/powerpoint/2010/main" val="2337481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4/16/2020</a:t>
            </a:fld>
            <a:endParaRPr lang="en-US" dirty="0"/>
          </a:p>
        </p:txBody>
      </p:sp>
      <p:sp>
        <p:nvSpPr>
          <p:cNvPr id="5" name="Footer Placeholder 4"/>
          <p:cNvSpPr>
            <a:spLocks noGrp="1"/>
          </p:cNvSpPr>
          <p:nvPr>
            <p:ph type="ftr" sz="quarter" idx="11"/>
          </p:nvPr>
        </p:nvSpPr>
        <p:spPr>
          <a:xfrm>
            <a:off x="1371600" y="4323849"/>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70"/>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4/16/2020</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4/16/2020</a:t>
            </a:fld>
            <a:endParaRPr lang="en-US" dirty="0"/>
          </a:p>
        </p:txBody>
      </p:sp>
      <p:sp>
        <p:nvSpPr>
          <p:cNvPr id="6" name="Footer Placeholder 5"/>
          <p:cNvSpPr>
            <a:spLocks noGrp="1"/>
          </p:cNvSpPr>
          <p:nvPr>
            <p:ph type="ftr" sz="quarter" idx="11"/>
          </p:nvPr>
        </p:nvSpPr>
        <p:spPr>
          <a:xfrm>
            <a:off x="685802" y="379945"/>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48A87A34-81AB-432B-8DAE-1953F412C126}" type="datetimeFigureOut">
              <a:rPr lang="en-US" dirty="0"/>
              <a:pPr/>
              <a:t>4/16/2020</a:t>
            </a:fld>
            <a:endParaRPr lang="en-US" dirty="0"/>
          </a:p>
        </p:txBody>
      </p:sp>
      <p:sp>
        <p:nvSpPr>
          <p:cNvPr id="6" name="Footer Placeholder 5"/>
          <p:cNvSpPr>
            <a:spLocks noGrp="1"/>
          </p:cNvSpPr>
          <p:nvPr>
            <p:ph type="ftr" sz="quarter" idx="11"/>
          </p:nvPr>
        </p:nvSpPr>
        <p:spPr>
          <a:xfrm>
            <a:off x="685802" y="378887"/>
            <a:ext cx="6991492" cy="365125"/>
          </a:xfrm>
        </p:spPr>
        <p:txBody>
          <a:bodyPr/>
          <a:lstStyle/>
          <a:p>
            <a:endParaRPr lang="en-US" dirty="0"/>
          </a:p>
        </p:txBody>
      </p:sp>
      <p:sp>
        <p:nvSpPr>
          <p:cNvPr id="7" name="Slide Number Placeholder 6"/>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48A87A34-81AB-432B-8DAE-1953F412C126}" type="datetimeFigureOut">
              <a:rPr lang="en-US" dirty="0"/>
              <a:pPr/>
              <a:t>4/16/2020</a:t>
            </a:fld>
            <a:endParaRPr lang="en-US" dirty="0"/>
          </a:p>
        </p:txBody>
      </p:sp>
      <p:sp>
        <p:nvSpPr>
          <p:cNvPr id="5" name="Footer Placeholder 4"/>
          <p:cNvSpPr>
            <a:spLocks noGrp="1"/>
          </p:cNvSpPr>
          <p:nvPr>
            <p:ph type="ftr" sz="quarter" idx="11"/>
          </p:nvPr>
        </p:nvSpPr>
        <p:spPr>
          <a:xfrm>
            <a:off x="685802" y="381004"/>
            <a:ext cx="6991492" cy="36512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370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042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461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48A87A34-81AB-432B-8DAE-1953F412C126}" type="datetimeFigureOut">
              <a:rPr lang="en-US" dirty="0"/>
              <a:pPr/>
              <a:t>4/16/2020</a:t>
            </a:fld>
            <a:endParaRPr lang="en-US" dirty="0"/>
          </a:p>
        </p:txBody>
      </p:sp>
      <p:sp>
        <p:nvSpPr>
          <p:cNvPr id="5" name="Footer Placeholder 4"/>
          <p:cNvSpPr>
            <a:spLocks noGrp="1"/>
          </p:cNvSpPr>
          <p:nvPr>
            <p:ph type="ftr" sz="quarter" idx="11"/>
          </p:nvPr>
        </p:nvSpPr>
        <p:spPr>
          <a:xfrm>
            <a:off x="685802" y="381005"/>
            <a:ext cx="6991492" cy="364065"/>
          </a:xfrm>
        </p:spPr>
        <p:txBody>
          <a:bodyPr/>
          <a:lstStyle/>
          <a:p>
            <a:endParaRPr lang="en-US" dirty="0"/>
          </a:p>
        </p:txBody>
      </p:sp>
      <p:sp>
        <p:nvSpPr>
          <p:cNvPr id="6" name="Slide Number Placeholder 5"/>
          <p:cNvSpPr>
            <a:spLocks noGrp="1"/>
          </p:cNvSpPr>
          <p:nvPr>
            <p:ph type="sldNum" sz="quarter" idx="12"/>
          </p:nvPr>
        </p:nvSpPr>
        <p:spPr>
          <a:xfrm>
            <a:off x="10862454" y="381004"/>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xml"/><Relationship Id="rId7" Type="http://schemas.microsoft.com/office/2007/relationships/hdphoto" Target="../media/hdphoto1.wdp"/><Relationship Id="rId2" Type="http://schemas.openxmlformats.org/officeDocument/2006/relationships/vmlDrawing" Target="../drawings/vmlDrawing9.vml"/><Relationship Id="rId1" Type="http://schemas.openxmlformats.org/officeDocument/2006/relationships/theme" Target="../theme/theme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9.bin"/></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0.xml"/><Relationship Id="rId7" Type="http://schemas.microsoft.com/office/2007/relationships/hdphoto" Target="../media/hdphoto1.wdp"/><Relationship Id="rId2" Type="http://schemas.openxmlformats.org/officeDocument/2006/relationships/vmlDrawing" Target="../drawings/vmlDrawing10.vml"/><Relationship Id="rId1" Type="http://schemas.openxmlformats.org/officeDocument/2006/relationships/theme" Target="../theme/theme1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bin"/></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1.xml"/><Relationship Id="rId7" Type="http://schemas.microsoft.com/office/2007/relationships/hdphoto" Target="../media/hdphoto1.wdp"/><Relationship Id="rId2" Type="http://schemas.openxmlformats.org/officeDocument/2006/relationships/vmlDrawing" Target="../drawings/vmlDrawing11.vml"/><Relationship Id="rId1" Type="http://schemas.openxmlformats.org/officeDocument/2006/relationships/theme" Target="../theme/theme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1.bin"/></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2.xml"/><Relationship Id="rId7" Type="http://schemas.microsoft.com/office/2007/relationships/hdphoto" Target="../media/hdphoto1.wdp"/><Relationship Id="rId2" Type="http://schemas.openxmlformats.org/officeDocument/2006/relationships/vmlDrawing" Target="../drawings/vmlDrawing12.vml"/><Relationship Id="rId1" Type="http://schemas.openxmlformats.org/officeDocument/2006/relationships/theme" Target="../theme/theme1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2.bin"/></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xml"/><Relationship Id="rId7" Type="http://schemas.microsoft.com/office/2007/relationships/hdphoto" Target="../media/hdphoto1.wdp"/><Relationship Id="rId2" Type="http://schemas.openxmlformats.org/officeDocument/2006/relationships/vmlDrawing" Target="../drawings/vmlDrawing13.vml"/><Relationship Id="rId1" Type="http://schemas.openxmlformats.org/officeDocument/2006/relationships/theme" Target="../theme/theme1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3.bin"/></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vmlDrawing" Target="../drawings/vmlDrawing14.vml"/><Relationship Id="rId1" Type="http://schemas.openxmlformats.org/officeDocument/2006/relationships/theme" Target="../theme/theme1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4.bin"/></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microsoft.com/office/2007/relationships/hdphoto" Target="../media/hdphoto1.wdp"/><Relationship Id="rId2" Type="http://schemas.openxmlformats.org/officeDocument/2006/relationships/vmlDrawing" Target="../drawings/vmlDrawing15.vml"/><Relationship Id="rId1" Type="http://schemas.openxmlformats.org/officeDocument/2006/relationships/theme" Target="../theme/theme1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6.xml"/><Relationship Id="rId7" Type="http://schemas.microsoft.com/office/2007/relationships/hdphoto" Target="../media/hdphoto1.wdp"/><Relationship Id="rId2" Type="http://schemas.openxmlformats.org/officeDocument/2006/relationships/vmlDrawing" Target="../drawings/vmlDrawing16.vml"/><Relationship Id="rId1" Type="http://schemas.openxmlformats.org/officeDocument/2006/relationships/theme" Target="../theme/theme1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6.bin"/></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7.xml"/><Relationship Id="rId7" Type="http://schemas.microsoft.com/office/2007/relationships/hdphoto" Target="../media/hdphoto1.wdp"/><Relationship Id="rId2" Type="http://schemas.openxmlformats.org/officeDocument/2006/relationships/vmlDrawing" Target="../drawings/vmlDrawing17.vml"/><Relationship Id="rId1" Type="http://schemas.openxmlformats.org/officeDocument/2006/relationships/theme" Target="../theme/theme1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7.bin"/></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jpeg"/><Relationship Id="rId2" Type="http://schemas.openxmlformats.org/officeDocument/2006/relationships/vmlDrawing" Target="../drawings/vmlDrawing1.vml"/><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xml"/><Relationship Id="rId7" Type="http://schemas.microsoft.com/office/2007/relationships/hdphoto" Target="../media/hdphoto1.wdp"/><Relationship Id="rId2" Type="http://schemas.openxmlformats.org/officeDocument/2006/relationships/vmlDrawing" Target="../drawings/vmlDrawing2.vml"/><Relationship Id="rId1" Type="http://schemas.openxmlformats.org/officeDocument/2006/relationships/theme" Target="../theme/theme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vmlDrawing" Target="../drawings/vmlDrawing3.vml"/><Relationship Id="rId1" Type="http://schemas.openxmlformats.org/officeDocument/2006/relationships/theme" Target="../theme/theme4.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vmlDrawing" Target="../drawings/vmlDrawing4.vml"/><Relationship Id="rId1" Type="http://schemas.openxmlformats.org/officeDocument/2006/relationships/theme" Target="../theme/theme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vmlDrawing" Target="../drawings/vmlDrawing5.vml"/><Relationship Id="rId1" Type="http://schemas.openxmlformats.org/officeDocument/2006/relationships/theme" Target="../theme/theme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xml"/><Relationship Id="rId7" Type="http://schemas.microsoft.com/office/2007/relationships/hdphoto" Target="../media/hdphoto1.wdp"/><Relationship Id="rId2" Type="http://schemas.openxmlformats.org/officeDocument/2006/relationships/vmlDrawing" Target="../drawings/vmlDrawing6.vml"/><Relationship Id="rId1" Type="http://schemas.openxmlformats.org/officeDocument/2006/relationships/theme" Target="../theme/theme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bin"/></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vmlDrawing" Target="../drawings/vmlDrawing7.vml"/><Relationship Id="rId1" Type="http://schemas.openxmlformats.org/officeDocument/2006/relationships/theme" Target="../theme/theme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vmlDrawing" Target="../drawings/vmlDrawing8.vml"/><Relationship Id="rId1" Type="http://schemas.openxmlformats.org/officeDocument/2006/relationships/theme" Target="../theme/theme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4/16/2020</a:t>
            </a:fld>
            <a:endParaRPr lang="en-US" dirty="0"/>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734"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430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6359499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532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737728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635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40635016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737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542536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840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01934597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942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10196592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044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29494913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147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557193104"/>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5249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16692683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Tree>
    <p:extLst>
      <p:ext uri="{BB962C8B-B14F-4D97-AF65-F5344CB8AC3E}">
        <p14:creationId xmlns:p14="http://schemas.microsoft.com/office/powerpoint/2010/main" val="1830611645"/>
      </p:ext>
    </p:extLst>
  </p:cSld>
  <p:clrMap bg1="dk1" tx1="lt1" bg2="dk2" tx2="lt2" accent1="accent1" accent2="accent2" accent3="accent3" accent4="accent4" accent5="accent5" accent6="accent6" hlink="hlink" folHlink="folHlink"/>
  <p:sldLayoutIdLst>
    <p:sldLayoutId id="2147483732" r:id="rId1"/>
    <p:sldLayoutId id="2147483733" r:id="rId2"/>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611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a:p>
            <a:pPr lvl="1"/>
            <a:r>
              <a:rPr lang="en-US" dirty="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pPr>
              <a:defRPr/>
            </a:pPr>
            <a:fld id="{9A8B9F3E-4AE0-45D6-A2AD-B52DB012BEA5}" type="slidenum">
              <a:rPr lang="en-US" smtClean="0">
                <a:solidFill>
                  <a:srgbClr val="FFFFFF"/>
                </a:solidFill>
              </a:rPr>
              <a:pPr>
                <a:defRPr/>
              </a:pPr>
              <a:t>‹#›</a:t>
            </a:fld>
            <a:endParaRPr lang="en-US" dirty="0">
              <a:solidFill>
                <a:srgbClr val="FFFFFF"/>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55372" y="64759"/>
            <a:ext cx="1627401" cy="1178231"/>
          </a:xfrm>
          <a:prstGeom prst="rect">
            <a:avLst/>
          </a:prstGeom>
        </p:spPr>
      </p:pic>
    </p:spTree>
    <p:extLst>
      <p:ext uri="{BB962C8B-B14F-4D97-AF65-F5344CB8AC3E}">
        <p14:creationId xmlns:p14="http://schemas.microsoft.com/office/powerpoint/2010/main" val="135644960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713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1509070307"/>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816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915436573"/>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39185"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701021629"/>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0209"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297711311"/>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123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649678755"/>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225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3796020310"/>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4328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2501950" y="377179"/>
            <a:ext cx="7284461" cy="1089529"/>
          </a:xfrm>
          <a:prstGeom prst="rect">
            <a:avLst/>
          </a:prstGeom>
          <a:noFill/>
          <a:ln>
            <a:noFill/>
          </a:ln>
        </p:spPr>
        <p:txBody>
          <a:bodyPr wrap="square">
            <a:spAutoFit/>
          </a:bodyPr>
          <a:lstStyle/>
          <a:p>
            <a:pPr marL="0" lvl="0" algn="l" defTabSz="914303">
              <a:lnSpc>
                <a:spcPct val="90000"/>
              </a:lnSpc>
            </a:pPr>
            <a:r>
              <a:rPr lang="en-US" dirty="0"/>
              <a:t>CLICK TO EDIT MASTER TITLE STYLE</a:t>
            </a:r>
          </a:p>
        </p:txBody>
      </p:sp>
      <p:sp>
        <p:nvSpPr>
          <p:cNvPr id="3" name="Text Placeholder 2"/>
          <p:cNvSpPr>
            <a:spLocks noGrp="1"/>
          </p:cNvSpPr>
          <p:nvPr>
            <p:ph type="body" idx="1"/>
          </p:nvPr>
        </p:nvSpPr>
        <p:spPr>
          <a:xfrm>
            <a:off x="1118351" y="1644112"/>
            <a:ext cx="1036373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Effect>
                      <a14:brightnessContrast bright="-3000"/>
                    </a14:imgEffect>
                  </a14:imgLayer>
                </a14:imgProps>
              </a:ext>
              <a:ext uri="{28A0092B-C50C-407E-A947-70E740481C1C}">
                <a14:useLocalDpi xmlns:a14="http://schemas.microsoft.com/office/drawing/2010/main" val="0"/>
              </a:ext>
            </a:extLst>
          </a:blip>
          <a:srcRect l="27627" t="1" r="18170" b="8645"/>
          <a:stretch/>
        </p:blipFill>
        <p:spPr>
          <a:xfrm>
            <a:off x="3" y="6626868"/>
            <a:ext cx="12191997" cy="231132"/>
          </a:xfrm>
          <a:prstGeom prst="rect">
            <a:avLst/>
          </a:prstGeom>
        </p:spPr>
      </p:pic>
      <p:sp>
        <p:nvSpPr>
          <p:cNvPr id="6" name="Slide Number Placeholder 5"/>
          <p:cNvSpPr>
            <a:spLocks noGrp="1"/>
          </p:cNvSpPr>
          <p:nvPr>
            <p:ph type="sldNum" sz="quarter" idx="4"/>
          </p:nvPr>
        </p:nvSpPr>
        <p:spPr>
          <a:xfrm flipH="1">
            <a:off x="11543819" y="6573416"/>
            <a:ext cx="648181" cy="338037"/>
          </a:xfrm>
          <a:prstGeom prst="rect">
            <a:avLst/>
          </a:prstGeom>
        </p:spPr>
        <p:txBody>
          <a:bodyPr vert="horz" lIns="91440" tIns="45720" rIns="91440" bIns="45720" rtlCol="0" anchor="ctr"/>
          <a:lstStyle>
            <a:lvl1pPr algn="r">
              <a:defRPr sz="1400" b="0">
                <a:solidFill>
                  <a:schemeClr val="bg1"/>
                </a:solidFill>
              </a:defRPr>
            </a:lvl1pPr>
          </a:lstStyle>
          <a:p>
            <a:fld id="{9A8B9F3E-4AE0-45D6-A2AD-B52DB012BEA5}"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794124" y="97898"/>
            <a:ext cx="1213480" cy="878545"/>
          </a:xfrm>
          <a:prstGeom prst="rect">
            <a:avLst/>
          </a:prstGeom>
        </p:spPr>
      </p:pic>
    </p:spTree>
    <p:extLst>
      <p:ext uri="{BB962C8B-B14F-4D97-AF65-F5344CB8AC3E}">
        <p14:creationId xmlns:p14="http://schemas.microsoft.com/office/powerpoint/2010/main" val="2167419342"/>
      </p:ext>
    </p:extLst>
  </p:cSld>
  <p:clrMap bg1="lt1" tx1="dk1" bg2="lt2" tx2="dk2" accent1="accent1" accent2="accent2" accent3="accent3" accent4="accent4" accent5="accent5" accent6="accent6" hlink="hlink" folHlink="folHlink"/>
  <p:hf hdr="0" ftr="0" dt="0"/>
  <p:txStyles>
    <p:titleStyle>
      <a:lvl1pPr algn="ctr" defTabSz="457152" rtl="0" eaLnBrk="1" latinLnBrk="0" hangingPunct="1">
        <a:spcBef>
          <a:spcPct val="0"/>
        </a:spcBef>
        <a:buNone/>
        <a:defRPr lang="en-US" sz="3600" b="1" kern="1200">
          <a:solidFill>
            <a:srgbClr val="258672"/>
          </a:solidFill>
          <a:latin typeface="+mj-lt"/>
          <a:ea typeface="ＭＳ Ｐゴシック" charset="0"/>
          <a:cs typeface="Arial" panose="020B0604020202020204" pitchFamily="34" charset="0"/>
        </a:defRPr>
      </a:lvl1pPr>
    </p:titleStyle>
    <p:bodyStyle>
      <a:lvl1pPr marL="342864" indent="-342864" algn="l" defTabSz="457152"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1pPr>
      <a:lvl2pPr marL="742871" indent="-285720" algn="l" defTabSz="457152" rtl="0" eaLnBrk="1" latinLnBrk="0" hangingPunct="1">
        <a:spcBef>
          <a:spcPct val="20000"/>
        </a:spcBef>
        <a:buFont typeface="Arial"/>
        <a:buChar char="–"/>
        <a:defRPr sz="2000"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1800" kern="1200">
          <a:solidFill>
            <a:schemeClr val="tx1"/>
          </a:solidFill>
          <a:latin typeface="+mn-lt"/>
          <a:ea typeface="+mn-ea"/>
          <a:cs typeface="Arial" panose="020B0604020202020204" pitchFamily="34" charset="0"/>
        </a:defRPr>
      </a:lvl3pPr>
      <a:lvl4pPr marL="1600030"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4pPr>
      <a:lvl5pPr marL="2057182" indent="-228576" algn="l" defTabSz="457152" rtl="0" eaLnBrk="1" latinLnBrk="0" hangingPunct="1">
        <a:spcBef>
          <a:spcPct val="20000"/>
        </a:spcBef>
        <a:buFont typeface="Arial"/>
        <a:buChar char="»"/>
        <a:defRPr sz="1600" kern="1200">
          <a:solidFill>
            <a:schemeClr val="tx1"/>
          </a:solidFill>
          <a:latin typeface="+mn-lt"/>
          <a:ea typeface="+mn-ea"/>
          <a:cs typeface="Arial" panose="020B0604020202020204" pitchFamily="34" charset="0"/>
        </a:defRPr>
      </a:lvl5pPr>
      <a:lvl6pPr marL="2514333" indent="-228576" algn="l" defTabSz="457152" rtl="0" eaLnBrk="1" latinLnBrk="0" hangingPunct="1">
        <a:spcBef>
          <a:spcPct val="20000"/>
        </a:spcBef>
        <a:buFont typeface="Arial"/>
        <a:buChar char="•"/>
        <a:defRPr sz="2000"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00"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00"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3" algn="l" defTabSz="457152" rtl="0" eaLnBrk="1" latinLnBrk="0" hangingPunct="1">
        <a:defRPr sz="1800" kern="1200">
          <a:solidFill>
            <a:schemeClr val="tx1"/>
          </a:solidFill>
          <a:latin typeface="+mn-lt"/>
          <a:ea typeface="+mn-ea"/>
          <a:cs typeface="+mn-cs"/>
        </a:defRPr>
      </a:lvl3pPr>
      <a:lvl4pPr marL="1371455" algn="l" defTabSz="457152" rtl="0" eaLnBrk="1" latinLnBrk="0" hangingPunct="1">
        <a:defRPr sz="1800" kern="1200">
          <a:solidFill>
            <a:schemeClr val="tx1"/>
          </a:solidFill>
          <a:latin typeface="+mn-lt"/>
          <a:ea typeface="+mn-ea"/>
          <a:cs typeface="+mn-cs"/>
        </a:defRPr>
      </a:lvl4pPr>
      <a:lvl5pPr marL="1828606" algn="l" defTabSz="457152" rtl="0" eaLnBrk="1" latinLnBrk="0" hangingPunct="1">
        <a:defRPr sz="1800" kern="1200">
          <a:solidFill>
            <a:schemeClr val="tx1"/>
          </a:solidFill>
          <a:latin typeface="+mn-lt"/>
          <a:ea typeface="+mn-ea"/>
          <a:cs typeface="+mn-cs"/>
        </a:defRPr>
      </a:lvl5pPr>
      <a:lvl6pPr marL="2285758" algn="l" defTabSz="457152" rtl="0" eaLnBrk="1" latinLnBrk="0" hangingPunct="1">
        <a:defRPr sz="1800" kern="1200">
          <a:solidFill>
            <a:schemeClr val="tx1"/>
          </a:solidFill>
          <a:latin typeface="+mn-lt"/>
          <a:ea typeface="+mn-ea"/>
          <a:cs typeface="+mn-cs"/>
        </a:defRPr>
      </a:lvl6pPr>
      <a:lvl7pPr marL="2742909" algn="l" defTabSz="457152" rtl="0" eaLnBrk="1" latinLnBrk="0" hangingPunct="1">
        <a:defRPr sz="1800" kern="1200">
          <a:solidFill>
            <a:schemeClr val="tx1"/>
          </a:solidFill>
          <a:latin typeface="+mn-lt"/>
          <a:ea typeface="+mn-ea"/>
          <a:cs typeface="+mn-cs"/>
        </a:defRPr>
      </a:lvl7pPr>
      <a:lvl8pPr marL="3200061" algn="l" defTabSz="457152" rtl="0" eaLnBrk="1" latinLnBrk="0" hangingPunct="1">
        <a:defRPr sz="1800" kern="1200">
          <a:solidFill>
            <a:schemeClr val="tx1"/>
          </a:solidFill>
          <a:latin typeface="+mn-lt"/>
          <a:ea typeface="+mn-ea"/>
          <a:cs typeface="+mn-cs"/>
        </a:defRPr>
      </a:lvl8pPr>
      <a:lvl9pPr marL="3657212" algn="l" defTabSz="4571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Ed@dwd.in.gov"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mmahurin@dwd.in.gov"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arget="../media/image7.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4" Target="../media/image10.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gov/dwd/2423.htm"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hyperlink" Target="https://www.doleta.gov/tradeac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mailto:mhollman@dwd.in.gov" TargetMode="External"/><Relationship Id="rId3" Type="http://schemas.openxmlformats.org/officeDocument/2006/relationships/hyperlink" Target="mailto:janderson@dwd.in.gov" TargetMode="External"/><Relationship Id="rId7" Type="http://schemas.openxmlformats.org/officeDocument/2006/relationships/hyperlink" Target="mailto:rhutcheson@dwd.in.gov"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mailto:sbutram@dwd.in.gov" TargetMode="External"/><Relationship Id="rId5" Type="http://schemas.openxmlformats.org/officeDocument/2006/relationships/hyperlink" Target="mailto:dshrieves@dwd.in.gov" TargetMode="External"/><Relationship Id="rId10" Type="http://schemas.openxmlformats.org/officeDocument/2006/relationships/image" Target="../media/image15.png"/><Relationship Id="rId4" Type="http://schemas.openxmlformats.org/officeDocument/2006/relationships/hyperlink" Target="mailto:dpenn@dwd.in.gov" TargetMode="External"/><Relationship Id="rId9" Type="http://schemas.openxmlformats.org/officeDocument/2006/relationships/hyperlink" Target="mailto:mmahurin@dwd.in.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Jeremiah.Craft@muncieschools.org"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in.gov/dwd/2884.htm" TargetMode="Externa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arget="../media/image7.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arget="../media/image7.pn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mailto:smills1@dwd.in.gov" TargetMode="External"/><Relationship Id="rId4" Type="http://schemas.openxmlformats.org/officeDocument/2006/relationships/hyperlink" Target="mailto:dlovelady@dwd.in.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arget="../media/image22.jpeg" Type="http://schemas.openxmlformats.org/officeDocument/2006/relationships/image"/><Relationship Id="rId2" Target="../notesSlides/notesSlide46.xml" Type="http://schemas.openxmlformats.org/officeDocument/2006/relationships/notesSlide"/><Relationship Id="rId1" Target="../slideLayouts/slideLayout18.xml" Type="http://schemas.openxmlformats.org/officeDocument/2006/relationships/slideLayout"/></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rmelton@dwd.in.gov" TargetMode="External"/><Relationship Id="rId4" Type="http://schemas.openxmlformats.org/officeDocument/2006/relationships/image" Target="../media/image28.jp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mailto:rmelton@dwd.in.gov" TargetMode="Externa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mailto:BSisco@dwd.in.gov" TargetMode="Externa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bsisco@dwd.in.gov"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mcrites@dwd.in.gov" TargetMode="External"/><Relationship Id="rId5" Type="http://schemas.openxmlformats.org/officeDocument/2006/relationships/image" Target="../media/image34.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arget="../media/image35.jpeg" Type="http://schemas.openxmlformats.org/officeDocument/2006/relationships/image"/><Relationship Id="rId2" Target="../notesSlides/notesSlide61.xml" Type="http://schemas.openxmlformats.org/officeDocument/2006/relationships/notesSlide"/><Relationship Id="rId1" Target="../slideLayouts/slideLayout2.xml" Type="http://schemas.openxmlformats.org/officeDocument/2006/relationships/slideLayout"/><Relationship Id="rId5" Target="mailto:mcoleman3@dwd.in.gov" TargetMode="External" Type="http://schemas.openxmlformats.org/officeDocument/2006/relationships/hyperlink"/><Relationship Id="rId4" Target="../media/image36.png" Type="http://schemas.openxmlformats.org/officeDocument/2006/relationships/image"/></Relationships>
</file>

<file path=ppt/slides/_rels/slide62.xml.rels><?xml version="1.0" encoding="UTF-8" standalone="yes" ?><Relationships xmlns="http://schemas.openxmlformats.org/package/2006/relationships"><Relationship Id="rId3" Target="../media/image37.jpeg" Type="http://schemas.openxmlformats.org/officeDocument/2006/relationships/image"/><Relationship Id="rId2" Target="../notesSlides/notesSlide62.xml" Type="http://schemas.openxmlformats.org/officeDocument/2006/relationships/notesSlide"/><Relationship Id="rId1" Target="../slideLayouts/slideLayout2.xml" Type="http://schemas.openxmlformats.org/officeDocument/2006/relationships/slideLayout"/><Relationship Id="rId4" Target="../media/image38.jpeg" Type="http://schemas.openxmlformats.org/officeDocument/2006/relationships/image"/></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arget="../media/image41.jpeg" Type="http://schemas.openxmlformats.org/officeDocument/2006/relationships/image"/><Relationship Id="rId2" Target="../notesSlides/notesSlide65.xml" Type="http://schemas.openxmlformats.org/officeDocument/2006/relationships/notesSlid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125741" y="2813829"/>
            <a:ext cx="6066263" cy="404417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869" y="78377"/>
            <a:ext cx="1309241" cy="1085579"/>
          </a:xfrm>
          <a:prstGeom prst="rect">
            <a:avLst/>
          </a:prstGeom>
        </p:spPr>
      </p:pic>
      <p:sp>
        <p:nvSpPr>
          <p:cNvPr id="4" name="Rectangle 3"/>
          <p:cNvSpPr/>
          <p:nvPr/>
        </p:nvSpPr>
        <p:spPr>
          <a:xfrm>
            <a:off x="5834552" y="427940"/>
            <a:ext cx="5905164" cy="830997"/>
          </a:xfrm>
          <a:prstGeom prst="rect">
            <a:avLst/>
          </a:prstGeom>
        </p:spPr>
        <p:txBody>
          <a:bodyPr wrap="square">
            <a:spAutoFit/>
          </a:bodyPr>
          <a:lstStyle/>
          <a:p>
            <a:pPr algn="r"/>
            <a:r>
              <a:rPr lang="en-US" sz="2400" dirty="0" smtClean="0">
                <a:solidFill>
                  <a:srgbClr val="FFC000"/>
                </a:solidFill>
              </a:rPr>
              <a:t>Connecting &amp; Engaging. </a:t>
            </a:r>
          </a:p>
          <a:p>
            <a:pPr algn="r"/>
            <a:r>
              <a:rPr lang="en-US" sz="2400" dirty="0" smtClean="0"/>
              <a:t>It’s What We Do!</a:t>
            </a:r>
            <a:endParaRPr lang="en-US" sz="2400" dirty="0"/>
          </a:p>
        </p:txBody>
      </p:sp>
      <p:sp>
        <p:nvSpPr>
          <p:cNvPr id="5" name="Rectangle 4"/>
          <p:cNvSpPr/>
          <p:nvPr/>
        </p:nvSpPr>
        <p:spPr>
          <a:xfrm>
            <a:off x="1087581" y="1286010"/>
            <a:ext cx="10217728" cy="1569660"/>
          </a:xfrm>
          <a:prstGeom prst="rect">
            <a:avLst/>
          </a:prstGeom>
        </p:spPr>
        <p:txBody>
          <a:bodyPr wrap="square">
            <a:spAutoFit/>
          </a:bodyPr>
          <a:lstStyle/>
          <a:p>
            <a:r>
              <a:rPr lang="en-US" sz="4800" dirty="0"/>
              <a:t>Adult Education and Workforce Development Statewide Webinar</a:t>
            </a:r>
          </a:p>
        </p:txBody>
      </p:sp>
      <p:sp>
        <p:nvSpPr>
          <p:cNvPr id="6" name="Rectangle 5"/>
          <p:cNvSpPr/>
          <p:nvPr/>
        </p:nvSpPr>
        <p:spPr>
          <a:xfrm>
            <a:off x="1138104" y="3010177"/>
            <a:ext cx="9975273" cy="1846659"/>
          </a:xfrm>
          <a:prstGeom prst="rect">
            <a:avLst/>
          </a:prstGeom>
        </p:spPr>
        <p:txBody>
          <a:bodyPr wrap="square">
            <a:spAutoFit/>
          </a:bodyPr>
          <a:lstStyle/>
          <a:p>
            <a:pPr>
              <a:defRPr/>
            </a:pPr>
            <a:r>
              <a:rPr lang="en-US" sz="2800" dirty="0" smtClean="0">
                <a:solidFill>
                  <a:schemeClr val="tx1">
                    <a:lumMod val="75000"/>
                  </a:schemeClr>
                </a:solidFill>
              </a:rPr>
              <a:t>March 11, 2020</a:t>
            </a:r>
            <a:endParaRPr lang="en-US" sz="2800" dirty="0">
              <a:solidFill>
                <a:schemeClr val="tx1">
                  <a:lumMod val="75000"/>
                </a:schemeClr>
              </a:solidFill>
            </a:endParaRPr>
          </a:p>
          <a:p>
            <a:pPr>
              <a:defRPr/>
            </a:pPr>
            <a:r>
              <a:rPr lang="en-US" sz="3200" dirty="0">
                <a:solidFill>
                  <a:schemeClr val="tx1">
                    <a:lumMod val="75000"/>
                  </a:schemeClr>
                </a:solidFill>
              </a:rPr>
              <a:t>Marilyn Pitzulo | Adult Education Staff </a:t>
            </a:r>
          </a:p>
          <a:p>
            <a:r>
              <a:rPr lang="en-US" dirty="0"/>
              <a:t>Department of Workforce Development | Indiana ADULT EDUCATION </a:t>
            </a:r>
          </a:p>
          <a:p>
            <a:r>
              <a:rPr lang="en-US" dirty="0"/>
              <a:t>10 N. Senate Avenue, IGCS SE </a:t>
            </a:r>
            <a:r>
              <a:rPr lang="en-US" dirty="0" smtClean="0"/>
              <a:t>203 | </a:t>
            </a:r>
            <a:r>
              <a:rPr lang="en-US" dirty="0"/>
              <a:t>Indianapolis, IN 46204 </a:t>
            </a:r>
          </a:p>
          <a:p>
            <a:r>
              <a:rPr lang="en-US" dirty="0">
                <a:hlinkClick r:id="rId5"/>
              </a:rPr>
              <a:t>AdultEd@dwd.in.gov</a:t>
            </a:r>
            <a:endParaRPr lang="en-US" dirty="0"/>
          </a:p>
        </p:txBody>
      </p:sp>
    </p:spTree>
    <p:extLst>
      <p:ext uri="{BB962C8B-B14F-4D97-AF65-F5344CB8AC3E}">
        <p14:creationId xmlns:p14="http://schemas.microsoft.com/office/powerpoint/2010/main" val="4246074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917666738"/>
              </p:ext>
            </p:extLst>
          </p:nvPr>
        </p:nvGraphicFramePr>
        <p:xfrm>
          <a:off x="3906159" y="2958693"/>
          <a:ext cx="7934864" cy="2942309"/>
        </p:xfrm>
        <a:graphic>
          <a:graphicData uri="http://schemas.openxmlformats.org/drawingml/2006/table">
            <a:tbl>
              <a:tblPr firstRow="1" bandRow="1">
                <a:tableStyleId>{BDBED569-4797-4DF1-A0F4-6AAB3CD982D8}</a:tableStyleId>
              </a:tblPr>
              <a:tblGrid>
                <a:gridCol w="2181087"/>
                <a:gridCol w="1675714"/>
                <a:gridCol w="2150250"/>
                <a:gridCol w="1927813"/>
              </a:tblGrid>
              <a:tr h="493094">
                <a:tc>
                  <a:txBody>
                    <a:bodyPr/>
                    <a:lstStyle/>
                    <a:p>
                      <a:r>
                        <a:rPr lang="en-US" sz="2400" b="0" i="0" dirty="0" smtClean="0">
                          <a:solidFill>
                            <a:srgbClr val="FFC000"/>
                          </a:solidFill>
                        </a:rPr>
                        <a:t>1. Region</a:t>
                      </a:r>
                      <a:r>
                        <a:rPr lang="en-US" sz="2400" b="0" i="0" baseline="0" dirty="0" smtClean="0">
                          <a:solidFill>
                            <a:srgbClr val="FFC000"/>
                          </a:solidFill>
                        </a:rPr>
                        <a:t> 5</a:t>
                      </a:r>
                      <a:endParaRPr lang="en-US" sz="2400" b="0" i="0" dirty="0">
                        <a:solidFill>
                          <a:srgbClr val="FFC000"/>
                        </a:solidFill>
                      </a:endParaRPr>
                    </a:p>
                  </a:txBody>
                  <a:tcPr/>
                </a:tc>
                <a:tc>
                  <a:txBody>
                    <a:bodyPr/>
                    <a:lstStyle/>
                    <a:p>
                      <a:r>
                        <a:rPr lang="en-US" sz="2400" b="0" i="0" dirty="0" smtClean="0">
                          <a:solidFill>
                            <a:srgbClr val="FFC000"/>
                          </a:solidFill>
                        </a:rPr>
                        <a:t>663</a:t>
                      </a:r>
                      <a:endParaRPr lang="en-US" sz="2400" b="0" i="0" dirty="0">
                        <a:solidFill>
                          <a:srgbClr val="FFC000"/>
                        </a:solidFill>
                      </a:endParaRPr>
                    </a:p>
                  </a:txBody>
                  <a:tcPr/>
                </a:tc>
                <a:tc>
                  <a:txBody>
                    <a:bodyPr/>
                    <a:lstStyle/>
                    <a:p>
                      <a:r>
                        <a:rPr lang="en-US" sz="2400" b="0" i="0" dirty="0" smtClean="0">
                          <a:solidFill>
                            <a:schemeClr val="tx1"/>
                          </a:solidFill>
                        </a:rPr>
                        <a:t>7. Region 11</a:t>
                      </a:r>
                      <a:endParaRPr lang="en-US" sz="2400" b="0" i="0" dirty="0">
                        <a:solidFill>
                          <a:schemeClr val="tx1"/>
                        </a:solidFill>
                      </a:endParaRPr>
                    </a:p>
                  </a:txBody>
                  <a:tcPr/>
                </a:tc>
                <a:tc>
                  <a:txBody>
                    <a:bodyPr/>
                    <a:lstStyle/>
                    <a:p>
                      <a:r>
                        <a:rPr lang="en-US" sz="2400" b="0" i="0" dirty="0" smtClean="0">
                          <a:solidFill>
                            <a:schemeClr val="tx1"/>
                          </a:solidFill>
                        </a:rPr>
                        <a:t>187</a:t>
                      </a:r>
                      <a:endParaRPr lang="en-US" sz="2400" b="0" i="0" dirty="0">
                        <a:solidFill>
                          <a:schemeClr val="tx1"/>
                        </a:solidFill>
                      </a:endParaRPr>
                    </a:p>
                  </a:txBody>
                  <a:tcPr/>
                </a:tc>
              </a:tr>
              <a:tr h="489843">
                <a:tc>
                  <a:txBody>
                    <a:bodyPr/>
                    <a:lstStyle/>
                    <a:p>
                      <a:r>
                        <a:rPr lang="en-US" sz="2400" i="0" dirty="0" smtClean="0">
                          <a:solidFill>
                            <a:schemeClr val="tx1"/>
                          </a:solidFill>
                        </a:rPr>
                        <a:t>2. DOC</a:t>
                      </a:r>
                      <a:endParaRPr lang="en-US" sz="2400" i="0" dirty="0">
                        <a:solidFill>
                          <a:schemeClr val="tx1"/>
                        </a:solidFill>
                      </a:endParaRPr>
                    </a:p>
                  </a:txBody>
                  <a:tcPr/>
                </a:tc>
                <a:tc>
                  <a:txBody>
                    <a:bodyPr/>
                    <a:lstStyle/>
                    <a:p>
                      <a:r>
                        <a:rPr lang="en-US" sz="2400" i="0" u="none" dirty="0" smtClean="0">
                          <a:solidFill>
                            <a:schemeClr val="tx1"/>
                          </a:solidFill>
                        </a:rPr>
                        <a:t>600</a:t>
                      </a:r>
                      <a:endParaRPr lang="en-US" sz="2400" i="0" u="none" dirty="0">
                        <a:solidFill>
                          <a:schemeClr val="tx1"/>
                        </a:solidFill>
                      </a:endParaRPr>
                    </a:p>
                  </a:txBody>
                  <a:tcPr/>
                </a:tc>
                <a:tc>
                  <a:txBody>
                    <a:bodyPr/>
                    <a:lstStyle/>
                    <a:p>
                      <a:r>
                        <a:rPr lang="en-US" sz="2400" i="0" u="none" dirty="0" smtClean="0">
                          <a:solidFill>
                            <a:srgbClr val="FFC000"/>
                          </a:solidFill>
                        </a:rPr>
                        <a:t>8. Region 2</a:t>
                      </a:r>
                      <a:endParaRPr lang="en-US" sz="2400" i="0" u="none" dirty="0">
                        <a:solidFill>
                          <a:srgbClr val="FFC000"/>
                        </a:solidFill>
                      </a:endParaRPr>
                    </a:p>
                  </a:txBody>
                  <a:tcPr/>
                </a:tc>
                <a:tc>
                  <a:txBody>
                    <a:bodyPr/>
                    <a:lstStyle/>
                    <a:p>
                      <a:r>
                        <a:rPr lang="en-US" sz="2400" i="0" u="none" dirty="0" smtClean="0">
                          <a:solidFill>
                            <a:srgbClr val="FFC000"/>
                          </a:solidFill>
                        </a:rPr>
                        <a:t>187</a:t>
                      </a:r>
                      <a:endParaRPr lang="en-US" sz="2400" i="0" u="none" dirty="0">
                        <a:solidFill>
                          <a:srgbClr val="FFC000"/>
                        </a:solidFill>
                      </a:endParaRPr>
                    </a:p>
                  </a:txBody>
                  <a:tcPr/>
                </a:tc>
              </a:tr>
              <a:tr h="489843">
                <a:tc>
                  <a:txBody>
                    <a:bodyPr/>
                    <a:lstStyle/>
                    <a:p>
                      <a:r>
                        <a:rPr lang="en-US" sz="2400" i="0" dirty="0" smtClean="0">
                          <a:solidFill>
                            <a:srgbClr val="FFC000"/>
                          </a:solidFill>
                        </a:rPr>
                        <a:t>3. Region</a:t>
                      </a:r>
                      <a:r>
                        <a:rPr lang="en-US" sz="2400" i="0" baseline="0" dirty="0" smtClean="0">
                          <a:solidFill>
                            <a:srgbClr val="FFC000"/>
                          </a:solidFill>
                        </a:rPr>
                        <a:t> 3</a:t>
                      </a:r>
                      <a:endParaRPr lang="en-US" sz="2400" i="0" dirty="0">
                        <a:solidFill>
                          <a:srgbClr val="FFC000"/>
                        </a:solidFill>
                      </a:endParaRPr>
                    </a:p>
                  </a:txBody>
                  <a:tcPr/>
                </a:tc>
                <a:tc>
                  <a:txBody>
                    <a:bodyPr/>
                    <a:lstStyle/>
                    <a:p>
                      <a:r>
                        <a:rPr lang="en-US" sz="2400" i="0" dirty="0" smtClean="0">
                          <a:solidFill>
                            <a:srgbClr val="FFC000"/>
                          </a:solidFill>
                        </a:rPr>
                        <a:t>305</a:t>
                      </a:r>
                      <a:endParaRPr lang="en-US" sz="2400" i="0" dirty="0">
                        <a:solidFill>
                          <a:srgbClr val="FFC000"/>
                        </a:solidFill>
                      </a:endParaRPr>
                    </a:p>
                  </a:txBody>
                  <a:tcPr/>
                </a:tc>
                <a:tc>
                  <a:txBody>
                    <a:bodyPr/>
                    <a:lstStyle/>
                    <a:p>
                      <a:r>
                        <a:rPr lang="en-US" sz="2400" i="0" dirty="0" smtClean="0">
                          <a:solidFill>
                            <a:schemeClr val="tx1"/>
                          </a:solidFill>
                        </a:rPr>
                        <a:t>9. Region 4</a:t>
                      </a:r>
                      <a:endParaRPr lang="en-US" sz="2400" i="0" dirty="0">
                        <a:solidFill>
                          <a:schemeClr val="tx1"/>
                        </a:solidFill>
                      </a:endParaRPr>
                    </a:p>
                  </a:txBody>
                  <a:tcPr/>
                </a:tc>
                <a:tc>
                  <a:txBody>
                    <a:bodyPr/>
                    <a:lstStyle/>
                    <a:p>
                      <a:r>
                        <a:rPr lang="en-US" sz="2400" i="0" dirty="0" smtClean="0">
                          <a:solidFill>
                            <a:schemeClr val="tx1"/>
                          </a:solidFill>
                        </a:rPr>
                        <a:t>179</a:t>
                      </a:r>
                      <a:endParaRPr lang="en-US" sz="2400" i="0" dirty="0">
                        <a:solidFill>
                          <a:schemeClr val="tx1"/>
                        </a:solidFill>
                      </a:endParaRPr>
                    </a:p>
                  </a:txBody>
                  <a:tcPr/>
                </a:tc>
              </a:tr>
              <a:tr h="489843">
                <a:tc>
                  <a:txBody>
                    <a:bodyPr/>
                    <a:lstStyle/>
                    <a:p>
                      <a:r>
                        <a:rPr lang="en-US" sz="2400" i="0" dirty="0" smtClean="0">
                          <a:solidFill>
                            <a:schemeClr val="tx1"/>
                          </a:solidFill>
                        </a:rPr>
                        <a:t>4. Region 8</a:t>
                      </a:r>
                      <a:endParaRPr lang="en-US" sz="2400" i="0" dirty="0">
                        <a:solidFill>
                          <a:schemeClr val="tx1"/>
                        </a:solidFill>
                      </a:endParaRPr>
                    </a:p>
                  </a:txBody>
                  <a:tcPr/>
                </a:tc>
                <a:tc>
                  <a:txBody>
                    <a:bodyPr/>
                    <a:lstStyle/>
                    <a:p>
                      <a:r>
                        <a:rPr lang="en-US" sz="2400" i="0" dirty="0" smtClean="0">
                          <a:solidFill>
                            <a:schemeClr val="tx1"/>
                          </a:solidFill>
                        </a:rPr>
                        <a:t>249</a:t>
                      </a:r>
                      <a:endParaRPr lang="en-US" sz="2400" i="0" dirty="0">
                        <a:solidFill>
                          <a:schemeClr val="tx1"/>
                        </a:solidFill>
                      </a:endParaRPr>
                    </a:p>
                  </a:txBody>
                  <a:tcPr/>
                </a:tc>
                <a:tc>
                  <a:txBody>
                    <a:bodyPr/>
                    <a:lstStyle/>
                    <a:p>
                      <a:r>
                        <a:rPr lang="en-US" sz="2400" i="0" dirty="0" smtClean="0">
                          <a:solidFill>
                            <a:srgbClr val="FFC000"/>
                          </a:solidFill>
                        </a:rPr>
                        <a:t>10.</a:t>
                      </a:r>
                      <a:r>
                        <a:rPr lang="en-US" sz="2400" i="0" baseline="0" dirty="0" smtClean="0">
                          <a:solidFill>
                            <a:srgbClr val="FFC000"/>
                          </a:solidFill>
                        </a:rPr>
                        <a:t> Region 9 </a:t>
                      </a:r>
                      <a:endParaRPr lang="en-US" sz="2400" i="0" dirty="0">
                        <a:solidFill>
                          <a:srgbClr val="FFC000"/>
                        </a:solidFill>
                      </a:endParaRPr>
                    </a:p>
                  </a:txBody>
                  <a:tcPr/>
                </a:tc>
                <a:tc>
                  <a:txBody>
                    <a:bodyPr/>
                    <a:lstStyle/>
                    <a:p>
                      <a:r>
                        <a:rPr lang="en-US" sz="2400" i="0" dirty="0" smtClean="0">
                          <a:solidFill>
                            <a:srgbClr val="FFC000"/>
                          </a:solidFill>
                        </a:rPr>
                        <a:t>146</a:t>
                      </a:r>
                      <a:endParaRPr lang="en-US" sz="2400" i="0" dirty="0">
                        <a:solidFill>
                          <a:srgbClr val="FFC000"/>
                        </a:solidFill>
                      </a:endParaRPr>
                    </a:p>
                  </a:txBody>
                  <a:tcPr/>
                </a:tc>
              </a:tr>
              <a:tr h="489843">
                <a:tc>
                  <a:txBody>
                    <a:bodyPr/>
                    <a:lstStyle/>
                    <a:p>
                      <a:r>
                        <a:rPr lang="en-US" sz="2400" i="0" dirty="0" smtClean="0">
                          <a:solidFill>
                            <a:srgbClr val="FFC000"/>
                          </a:solidFill>
                        </a:rPr>
                        <a:t>5. Region 6</a:t>
                      </a:r>
                      <a:endParaRPr lang="en-US" sz="2400" i="0" dirty="0">
                        <a:solidFill>
                          <a:srgbClr val="FFC000"/>
                        </a:solidFill>
                      </a:endParaRPr>
                    </a:p>
                  </a:txBody>
                  <a:tcPr/>
                </a:tc>
                <a:tc>
                  <a:txBody>
                    <a:bodyPr/>
                    <a:lstStyle/>
                    <a:p>
                      <a:r>
                        <a:rPr lang="en-US" sz="2400" i="0" dirty="0" smtClean="0">
                          <a:solidFill>
                            <a:schemeClr val="tx1"/>
                          </a:solidFill>
                        </a:rPr>
                        <a:t>210</a:t>
                      </a:r>
                      <a:endParaRPr lang="en-US" sz="2400" i="0" dirty="0">
                        <a:solidFill>
                          <a:schemeClr val="tx1"/>
                        </a:solidFill>
                      </a:endParaRPr>
                    </a:p>
                  </a:txBody>
                  <a:tcPr/>
                </a:tc>
                <a:tc>
                  <a:txBody>
                    <a:bodyPr/>
                    <a:lstStyle/>
                    <a:p>
                      <a:r>
                        <a:rPr lang="en-US" sz="2400" i="0" dirty="0" smtClean="0">
                          <a:solidFill>
                            <a:schemeClr val="tx1"/>
                          </a:solidFill>
                        </a:rPr>
                        <a:t>11. Region 7</a:t>
                      </a:r>
                      <a:endParaRPr lang="en-US" sz="2400" i="0" dirty="0">
                        <a:solidFill>
                          <a:schemeClr val="tx1"/>
                        </a:solidFill>
                      </a:endParaRPr>
                    </a:p>
                  </a:txBody>
                  <a:tcPr/>
                </a:tc>
                <a:tc>
                  <a:txBody>
                    <a:bodyPr/>
                    <a:lstStyle/>
                    <a:p>
                      <a:r>
                        <a:rPr lang="en-US" sz="2400" i="0" dirty="0" smtClean="0">
                          <a:solidFill>
                            <a:schemeClr val="tx1"/>
                          </a:solidFill>
                        </a:rPr>
                        <a:t>110</a:t>
                      </a:r>
                      <a:endParaRPr lang="en-US" sz="2400" i="0" dirty="0">
                        <a:solidFill>
                          <a:schemeClr val="tx1"/>
                        </a:solidFill>
                      </a:endParaRPr>
                    </a:p>
                  </a:txBody>
                  <a:tcPr/>
                </a:tc>
              </a:tr>
              <a:tr h="489843">
                <a:tc>
                  <a:txBody>
                    <a:bodyPr/>
                    <a:lstStyle/>
                    <a:p>
                      <a:r>
                        <a:rPr lang="en-US" sz="2400" dirty="0" smtClean="0">
                          <a:solidFill>
                            <a:schemeClr val="tx1"/>
                          </a:solidFill>
                        </a:rPr>
                        <a:t>6. Region 1</a:t>
                      </a:r>
                      <a:endParaRPr lang="en-US" sz="2400" dirty="0">
                        <a:solidFill>
                          <a:schemeClr val="tx1"/>
                        </a:solidFill>
                      </a:endParaRPr>
                    </a:p>
                  </a:txBody>
                  <a:tcPr/>
                </a:tc>
                <a:tc>
                  <a:txBody>
                    <a:bodyPr/>
                    <a:lstStyle/>
                    <a:p>
                      <a:r>
                        <a:rPr lang="en-US" sz="2400" dirty="0" smtClean="0">
                          <a:solidFill>
                            <a:schemeClr val="tx1"/>
                          </a:solidFill>
                        </a:rPr>
                        <a:t>213</a:t>
                      </a:r>
                      <a:endParaRPr lang="en-US" sz="2400" dirty="0">
                        <a:solidFill>
                          <a:schemeClr val="tx1"/>
                        </a:solidFill>
                      </a:endParaRPr>
                    </a:p>
                  </a:txBody>
                  <a:tcPr/>
                </a:tc>
                <a:tc>
                  <a:txBody>
                    <a:bodyPr/>
                    <a:lstStyle/>
                    <a:p>
                      <a:r>
                        <a:rPr lang="en-US" sz="2400" dirty="0" smtClean="0">
                          <a:solidFill>
                            <a:srgbClr val="FFC000"/>
                          </a:solidFill>
                        </a:rPr>
                        <a:t>12. Region 10</a:t>
                      </a:r>
                      <a:endParaRPr lang="en-US" sz="2400" dirty="0">
                        <a:solidFill>
                          <a:srgbClr val="FFC000"/>
                        </a:solidFill>
                      </a:endParaRPr>
                    </a:p>
                  </a:txBody>
                  <a:tcPr/>
                </a:tc>
                <a:tc>
                  <a:txBody>
                    <a:bodyPr/>
                    <a:lstStyle/>
                    <a:p>
                      <a:r>
                        <a:rPr lang="en-US" sz="2400" smtClean="0">
                          <a:solidFill>
                            <a:srgbClr val="FFC000"/>
                          </a:solidFill>
                        </a:rPr>
                        <a:t>67</a:t>
                      </a:r>
                      <a:endParaRPr lang="en-US" sz="2400" dirty="0">
                        <a:solidFill>
                          <a:srgbClr val="FFC000"/>
                        </a:solidFill>
                      </a:endParaRPr>
                    </a:p>
                  </a:txBody>
                  <a:tcPr/>
                </a:tc>
              </a:tr>
            </a:tbl>
          </a:graphicData>
        </a:graphic>
      </p:graphicFrame>
      <p:sp>
        <p:nvSpPr>
          <p:cNvPr id="10" name="TextBox 9"/>
          <p:cNvSpPr txBox="1"/>
          <p:nvPr/>
        </p:nvSpPr>
        <p:spPr>
          <a:xfrm>
            <a:off x="556409" y="2244633"/>
            <a:ext cx="3162962" cy="4339650"/>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a:t>
            </a:r>
            <a:r>
              <a:rPr lang="en-US" sz="2400" dirty="0">
                <a:latin typeface="Segoe Print" panose="02000600000000000000" pitchFamily="2" charset="0"/>
              </a:rPr>
              <a:t>Report</a:t>
            </a: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Regional Data</a:t>
            </a:r>
          </a:p>
          <a:p>
            <a:r>
              <a:rPr lang="en-US" sz="1600" dirty="0" smtClean="0"/>
              <a:t>HSEs | NRS Table 4</a:t>
            </a:r>
          </a:p>
          <a:p>
            <a:r>
              <a:rPr lang="en-US" sz="1600" dirty="0" smtClean="0"/>
              <a:t>3.6.-2020</a:t>
            </a:r>
            <a:endParaRPr lang="en-US" sz="1600" dirty="0"/>
          </a:p>
        </p:txBody>
      </p:sp>
      <p:sp>
        <p:nvSpPr>
          <p:cNvPr id="2" name="TextBox 1"/>
          <p:cNvSpPr txBox="1"/>
          <p:nvPr/>
        </p:nvSpPr>
        <p:spPr>
          <a:xfrm>
            <a:off x="3802498" y="6061063"/>
            <a:ext cx="7155788" cy="523220"/>
          </a:xfrm>
          <a:prstGeom prst="rect">
            <a:avLst/>
          </a:prstGeom>
          <a:noFill/>
        </p:spPr>
        <p:txBody>
          <a:bodyPr wrap="square" rtlCol="0">
            <a:spAutoFit/>
          </a:bodyPr>
          <a:lstStyle/>
          <a:p>
            <a:r>
              <a:rPr lang="en-US" sz="2800" dirty="0" smtClean="0">
                <a:solidFill>
                  <a:srgbClr val="FFC000"/>
                </a:solidFill>
              </a:rPr>
              <a:t>High School Diplomas | Equivalencies </a:t>
            </a:r>
            <a:endParaRPr lang="en-US" sz="2800" dirty="0">
              <a:solidFill>
                <a:srgbClr val="FFC000"/>
              </a:solidFill>
            </a:endParaRPr>
          </a:p>
        </p:txBody>
      </p:sp>
    </p:spTree>
    <p:extLst>
      <p:ext uri="{BB962C8B-B14F-4D97-AF65-F5344CB8AC3E}">
        <p14:creationId xmlns:p14="http://schemas.microsoft.com/office/powerpoint/2010/main" val="3290205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361862187"/>
              </p:ext>
            </p:extLst>
          </p:nvPr>
        </p:nvGraphicFramePr>
        <p:xfrm>
          <a:off x="3906159" y="3675307"/>
          <a:ext cx="4080554" cy="1926729"/>
        </p:xfrm>
        <a:graphic>
          <a:graphicData uri="http://schemas.openxmlformats.org/drawingml/2006/table">
            <a:tbl>
              <a:tblPr firstRow="1" bandRow="1">
                <a:tableStyleId>{BDBED569-4797-4DF1-A0F4-6AAB3CD982D8}</a:tableStyleId>
              </a:tblPr>
              <a:tblGrid>
                <a:gridCol w="2380341"/>
                <a:gridCol w="1700213"/>
              </a:tblGrid>
              <a:tr h="0">
                <a:tc>
                  <a:txBody>
                    <a:bodyPr/>
                    <a:lstStyle/>
                    <a:p>
                      <a:r>
                        <a:rPr lang="en-US" sz="2400" b="0" i="0" dirty="0" smtClean="0">
                          <a:solidFill>
                            <a:srgbClr val="FFC000"/>
                          </a:solidFill>
                        </a:rPr>
                        <a:t>7.1.19</a:t>
                      </a:r>
                      <a:r>
                        <a:rPr lang="en-US" sz="2400" b="0" i="0" baseline="0" dirty="0" smtClean="0">
                          <a:solidFill>
                            <a:srgbClr val="FFC000"/>
                          </a:solidFill>
                        </a:rPr>
                        <a:t> - 1.10.20</a:t>
                      </a:r>
                      <a:endParaRPr lang="en-US" sz="2400" b="0" i="0" dirty="0">
                        <a:solidFill>
                          <a:srgbClr val="FFC000"/>
                        </a:solidFill>
                      </a:endParaRPr>
                    </a:p>
                  </a:txBody>
                  <a:tcPr/>
                </a:tc>
                <a:tc>
                  <a:txBody>
                    <a:bodyPr/>
                    <a:lstStyle/>
                    <a:p>
                      <a:r>
                        <a:rPr lang="en-US" sz="2400" b="0" i="0" dirty="0" smtClean="0">
                          <a:solidFill>
                            <a:srgbClr val="FFC000"/>
                          </a:solidFill>
                        </a:rPr>
                        <a:t>Pass Rate</a:t>
                      </a:r>
                      <a:endParaRPr lang="en-US" sz="2400" b="0" i="0" dirty="0">
                        <a:solidFill>
                          <a:srgbClr val="FFC000"/>
                        </a:solidFill>
                      </a:endParaRPr>
                    </a:p>
                  </a:txBody>
                  <a:tcPr/>
                </a:tc>
              </a:tr>
              <a:tr h="489843">
                <a:tc>
                  <a:txBody>
                    <a:bodyPr/>
                    <a:lstStyle/>
                    <a:p>
                      <a:r>
                        <a:rPr lang="en-US" sz="2400" i="0" dirty="0" smtClean="0">
                          <a:solidFill>
                            <a:schemeClr val="tx1"/>
                          </a:solidFill>
                        </a:rPr>
                        <a:t>3,104</a:t>
                      </a:r>
                      <a:endParaRPr lang="en-US" sz="2400" i="0" dirty="0">
                        <a:solidFill>
                          <a:schemeClr val="tx1"/>
                        </a:solidFill>
                      </a:endParaRPr>
                    </a:p>
                  </a:txBody>
                  <a:tcPr/>
                </a:tc>
                <a:tc>
                  <a:txBody>
                    <a:bodyPr/>
                    <a:lstStyle/>
                    <a:p>
                      <a:r>
                        <a:rPr lang="en-US" sz="2400" i="0" u="none" dirty="0" smtClean="0">
                          <a:solidFill>
                            <a:schemeClr val="tx1"/>
                          </a:solidFill>
                        </a:rPr>
                        <a:t>78.96%</a:t>
                      </a:r>
                      <a:endParaRPr lang="en-US" sz="2400" i="0" u="none" dirty="0">
                        <a:solidFill>
                          <a:schemeClr val="tx1"/>
                        </a:solidFill>
                      </a:endParaRPr>
                    </a:p>
                  </a:txBody>
                  <a:tcPr/>
                </a:tc>
              </a:tr>
              <a:tr h="489843">
                <a:tc>
                  <a:txBody>
                    <a:bodyPr/>
                    <a:lstStyle/>
                    <a:p>
                      <a:r>
                        <a:rPr lang="en-US" sz="2400" i="0" dirty="0" smtClean="0">
                          <a:solidFill>
                            <a:srgbClr val="FFC000"/>
                          </a:solidFill>
                        </a:rPr>
                        <a:t>7.1.18 -</a:t>
                      </a:r>
                      <a:r>
                        <a:rPr lang="en-US" sz="2400" i="0" baseline="0" dirty="0" smtClean="0">
                          <a:solidFill>
                            <a:srgbClr val="FFC000"/>
                          </a:solidFill>
                        </a:rPr>
                        <a:t> 2</a:t>
                      </a:r>
                      <a:r>
                        <a:rPr lang="en-US" sz="2400" i="0" dirty="0" smtClean="0">
                          <a:solidFill>
                            <a:srgbClr val="FFC000"/>
                          </a:solidFill>
                        </a:rPr>
                        <a:t>.10.19</a:t>
                      </a:r>
                      <a:endParaRPr lang="en-US" sz="2400" i="0" dirty="0">
                        <a:solidFill>
                          <a:srgbClr val="FFC000"/>
                        </a:solidFill>
                      </a:endParaRPr>
                    </a:p>
                  </a:txBody>
                  <a:tcPr/>
                </a:tc>
                <a:tc>
                  <a:txBody>
                    <a:bodyPr/>
                    <a:lstStyle/>
                    <a:p>
                      <a:r>
                        <a:rPr lang="en-US" sz="2400" i="0" dirty="0" smtClean="0">
                          <a:solidFill>
                            <a:srgbClr val="FFC000"/>
                          </a:solidFill>
                        </a:rPr>
                        <a:t>Pass Rate</a:t>
                      </a:r>
                      <a:endParaRPr lang="en-US" sz="2400" i="0" dirty="0">
                        <a:solidFill>
                          <a:srgbClr val="FFC000"/>
                        </a:solidFill>
                      </a:endParaRPr>
                    </a:p>
                  </a:txBody>
                  <a:tcPr/>
                </a:tc>
              </a:tr>
              <a:tr h="489843">
                <a:tc>
                  <a:txBody>
                    <a:bodyPr/>
                    <a:lstStyle/>
                    <a:p>
                      <a:r>
                        <a:rPr lang="en-US" sz="2400" i="0" dirty="0" smtClean="0">
                          <a:solidFill>
                            <a:schemeClr val="tx1"/>
                          </a:solidFill>
                        </a:rPr>
                        <a:t>2,393</a:t>
                      </a:r>
                      <a:endParaRPr lang="en-US" sz="2400" i="0" dirty="0">
                        <a:solidFill>
                          <a:schemeClr val="tx1"/>
                        </a:solidFill>
                      </a:endParaRPr>
                    </a:p>
                  </a:txBody>
                  <a:tcPr/>
                </a:tc>
                <a:tc>
                  <a:txBody>
                    <a:bodyPr/>
                    <a:lstStyle/>
                    <a:p>
                      <a:r>
                        <a:rPr lang="en-US" sz="2400" i="0" dirty="0" smtClean="0">
                          <a:solidFill>
                            <a:schemeClr val="tx1"/>
                          </a:solidFill>
                        </a:rPr>
                        <a:t>75.87</a:t>
                      </a:r>
                      <a:endParaRPr lang="en-US" sz="2400" i="0" dirty="0">
                        <a:solidFill>
                          <a:schemeClr val="tx1"/>
                        </a:solidFill>
                      </a:endParaRPr>
                    </a:p>
                  </a:txBody>
                  <a:tcPr/>
                </a:tc>
              </a:tr>
            </a:tbl>
          </a:graphicData>
        </a:graphic>
      </p:graphicFrame>
      <p:sp>
        <p:nvSpPr>
          <p:cNvPr id="10" name="TextBox 9"/>
          <p:cNvSpPr txBox="1"/>
          <p:nvPr/>
        </p:nvSpPr>
        <p:spPr>
          <a:xfrm>
            <a:off x="471736" y="2439788"/>
            <a:ext cx="3162962" cy="3847207"/>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Report</a:t>
            </a:r>
            <a:endParaRPr lang="en-US" sz="2400" dirty="0">
              <a:latin typeface="Segoe Print" panose="02000600000000000000" pitchFamily="2" charset="0"/>
            </a:endParaRP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Statewide Data</a:t>
            </a:r>
          </a:p>
        </p:txBody>
      </p:sp>
      <p:sp>
        <p:nvSpPr>
          <p:cNvPr id="2" name="TextBox 1"/>
          <p:cNvSpPr txBox="1"/>
          <p:nvPr/>
        </p:nvSpPr>
        <p:spPr>
          <a:xfrm>
            <a:off x="3802498" y="5913555"/>
            <a:ext cx="7155788" cy="523220"/>
          </a:xfrm>
          <a:prstGeom prst="rect">
            <a:avLst/>
          </a:prstGeom>
          <a:noFill/>
        </p:spPr>
        <p:txBody>
          <a:bodyPr wrap="square" rtlCol="0">
            <a:spAutoFit/>
          </a:bodyPr>
          <a:lstStyle/>
          <a:p>
            <a:r>
              <a:rPr lang="en-US" sz="2800" dirty="0" smtClean="0">
                <a:solidFill>
                  <a:srgbClr val="FFC000"/>
                </a:solidFill>
              </a:rPr>
              <a:t>High School Diplomas | Equivalencies </a:t>
            </a:r>
            <a:endParaRPr lang="en-US" sz="2800" dirty="0">
              <a:solidFill>
                <a:srgbClr val="FFC000"/>
              </a:solidFill>
            </a:endParaRPr>
          </a:p>
        </p:txBody>
      </p:sp>
      <p:sp>
        <p:nvSpPr>
          <p:cNvPr id="9" name="TextBox 8"/>
          <p:cNvSpPr txBox="1"/>
          <p:nvPr/>
        </p:nvSpPr>
        <p:spPr>
          <a:xfrm>
            <a:off x="8529636" y="2927794"/>
            <a:ext cx="3071379" cy="2800767"/>
          </a:xfrm>
          <a:prstGeom prst="rect">
            <a:avLst/>
          </a:prstGeom>
          <a:noFill/>
        </p:spPr>
        <p:txBody>
          <a:bodyPr wrap="square" rtlCol="0">
            <a:spAutoFit/>
          </a:bodyPr>
          <a:lstStyle/>
          <a:p>
            <a:r>
              <a:rPr lang="en-US" sz="2200" dirty="0" smtClean="0"/>
              <a:t>Up </a:t>
            </a:r>
            <a:r>
              <a:rPr lang="en-US" sz="2200" dirty="0" smtClean="0">
                <a:solidFill>
                  <a:srgbClr val="FFC000"/>
                </a:solidFill>
              </a:rPr>
              <a:t>711</a:t>
            </a:r>
            <a:r>
              <a:rPr lang="en-US" sz="2200" dirty="0" smtClean="0"/>
              <a:t> from previous program year</a:t>
            </a:r>
          </a:p>
          <a:p>
            <a:endParaRPr lang="en-US" sz="1200" dirty="0"/>
          </a:p>
          <a:p>
            <a:r>
              <a:rPr lang="en-US" sz="2200" dirty="0" smtClean="0"/>
              <a:t>Pass rate up </a:t>
            </a:r>
            <a:r>
              <a:rPr lang="en-US" sz="2200" dirty="0" smtClean="0">
                <a:solidFill>
                  <a:srgbClr val="FFC000"/>
                </a:solidFill>
              </a:rPr>
              <a:t>3.09 </a:t>
            </a:r>
            <a:r>
              <a:rPr lang="en-US" sz="2200" dirty="0" smtClean="0"/>
              <a:t>percentage points from previous program year</a:t>
            </a:r>
          </a:p>
          <a:p>
            <a:r>
              <a:rPr lang="en-US" sz="1600" dirty="0" smtClean="0">
                <a:solidFill>
                  <a:srgbClr val="FFC000"/>
                </a:solidFill>
              </a:rPr>
              <a:t>Biggest jump Math – </a:t>
            </a:r>
            <a:r>
              <a:rPr lang="en-US" sz="1600" dirty="0" smtClean="0"/>
              <a:t>3.51 percentage points</a:t>
            </a:r>
            <a:endParaRPr lang="en-US" sz="1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2498" y="2488796"/>
            <a:ext cx="2012775" cy="910758"/>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1059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10" name="TextBox 9"/>
          <p:cNvSpPr txBox="1"/>
          <p:nvPr/>
        </p:nvSpPr>
        <p:spPr>
          <a:xfrm>
            <a:off x="471736" y="2439788"/>
            <a:ext cx="3162962" cy="3847207"/>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Report</a:t>
            </a:r>
            <a:endParaRPr lang="en-US" sz="2400" dirty="0">
              <a:latin typeface="Segoe Print" panose="02000600000000000000" pitchFamily="2" charset="0"/>
            </a:endParaRP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Statewide Data</a:t>
            </a:r>
          </a:p>
        </p:txBody>
      </p:sp>
      <p:sp>
        <p:nvSpPr>
          <p:cNvPr id="3" name="TextBox 2"/>
          <p:cNvSpPr txBox="1"/>
          <p:nvPr/>
        </p:nvSpPr>
        <p:spPr>
          <a:xfrm>
            <a:off x="4269650" y="4324869"/>
            <a:ext cx="3626069" cy="2246769"/>
          </a:xfrm>
          <a:prstGeom prst="rect">
            <a:avLst/>
          </a:prstGeom>
          <a:noFill/>
        </p:spPr>
        <p:txBody>
          <a:bodyPr wrap="square" rtlCol="0">
            <a:spAutoFit/>
          </a:bodyPr>
          <a:lstStyle/>
          <a:p>
            <a:r>
              <a:rPr lang="en-US" sz="2400" dirty="0" smtClean="0"/>
              <a:t>3.6.20</a:t>
            </a:r>
          </a:p>
          <a:p>
            <a:r>
              <a:rPr lang="en-US" sz="8000" dirty="0" smtClean="0">
                <a:solidFill>
                  <a:srgbClr val="FFC000"/>
                </a:solidFill>
              </a:rPr>
              <a:t>16.19%</a:t>
            </a:r>
          </a:p>
          <a:p>
            <a:endParaRPr lang="en-US" dirty="0"/>
          </a:p>
          <a:p>
            <a:endParaRPr lang="en-US" dirty="0"/>
          </a:p>
        </p:txBody>
      </p:sp>
      <p:sp>
        <p:nvSpPr>
          <p:cNvPr id="7" name="Rectangle 6"/>
          <p:cNvSpPr/>
          <p:nvPr/>
        </p:nvSpPr>
        <p:spPr>
          <a:xfrm>
            <a:off x="8140262" y="4324869"/>
            <a:ext cx="4051738" cy="1692771"/>
          </a:xfrm>
          <a:prstGeom prst="rect">
            <a:avLst/>
          </a:prstGeom>
        </p:spPr>
        <p:txBody>
          <a:bodyPr wrap="square">
            <a:spAutoFit/>
          </a:bodyPr>
          <a:lstStyle/>
          <a:p>
            <a:r>
              <a:rPr lang="en-US" sz="2400" dirty="0" smtClean="0"/>
              <a:t>3.8.19</a:t>
            </a:r>
            <a:endParaRPr lang="en-US" sz="2400" dirty="0"/>
          </a:p>
          <a:p>
            <a:r>
              <a:rPr lang="en-US" sz="8000" dirty="0" smtClean="0">
                <a:solidFill>
                  <a:srgbClr val="FFC000"/>
                </a:solidFill>
              </a:rPr>
              <a:t>18.24%</a:t>
            </a:r>
            <a:endParaRPr lang="en-US" sz="8000" dirty="0">
              <a:solidFill>
                <a:srgbClr val="FFC000"/>
              </a:solidFill>
            </a:endParaRPr>
          </a:p>
        </p:txBody>
      </p:sp>
      <p:sp>
        <p:nvSpPr>
          <p:cNvPr id="11" name="TextBox 10"/>
          <p:cNvSpPr txBox="1"/>
          <p:nvPr/>
        </p:nvSpPr>
        <p:spPr>
          <a:xfrm>
            <a:off x="4269650" y="3017446"/>
            <a:ext cx="8907517" cy="1200329"/>
          </a:xfrm>
          <a:prstGeom prst="rect">
            <a:avLst/>
          </a:prstGeom>
          <a:noFill/>
        </p:spPr>
        <p:txBody>
          <a:bodyPr wrap="square" rtlCol="0">
            <a:spAutoFit/>
          </a:bodyPr>
          <a:lstStyle/>
          <a:p>
            <a:r>
              <a:rPr lang="en-US" sz="7200" dirty="0" smtClean="0"/>
              <a:t>Separation Rate</a:t>
            </a:r>
            <a:endParaRPr lang="en-US" sz="7200" dirty="0"/>
          </a:p>
        </p:txBody>
      </p:sp>
      <p:cxnSp>
        <p:nvCxnSpPr>
          <p:cNvPr id="14" name="Straight Connector 13"/>
          <p:cNvCxnSpPr/>
          <p:nvPr/>
        </p:nvCxnSpPr>
        <p:spPr>
          <a:xfrm>
            <a:off x="8021843" y="4554570"/>
            <a:ext cx="0" cy="123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23147" y="2745009"/>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10" name="TextBox 9"/>
          <p:cNvSpPr txBox="1"/>
          <p:nvPr/>
        </p:nvSpPr>
        <p:spPr>
          <a:xfrm>
            <a:off x="471736" y="2439788"/>
            <a:ext cx="3162962" cy="3847207"/>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Report</a:t>
            </a:r>
            <a:endParaRPr lang="en-US" sz="2400" dirty="0">
              <a:latin typeface="Segoe Print" panose="02000600000000000000" pitchFamily="2" charset="0"/>
            </a:endParaRP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Statewide Data</a:t>
            </a:r>
          </a:p>
        </p:txBody>
      </p:sp>
      <p:sp>
        <p:nvSpPr>
          <p:cNvPr id="3" name="TextBox 2"/>
          <p:cNvSpPr txBox="1"/>
          <p:nvPr/>
        </p:nvSpPr>
        <p:spPr>
          <a:xfrm>
            <a:off x="4269650" y="4324869"/>
            <a:ext cx="3626069" cy="2492990"/>
          </a:xfrm>
          <a:prstGeom prst="rect">
            <a:avLst/>
          </a:prstGeom>
          <a:noFill/>
        </p:spPr>
        <p:txBody>
          <a:bodyPr wrap="square" rtlCol="0">
            <a:spAutoFit/>
          </a:bodyPr>
          <a:lstStyle/>
          <a:p>
            <a:r>
              <a:rPr lang="en-US" sz="2400" dirty="0" smtClean="0"/>
              <a:t>3.6.20</a:t>
            </a:r>
          </a:p>
          <a:p>
            <a:r>
              <a:rPr lang="en-US" sz="9600" dirty="0" smtClean="0">
                <a:solidFill>
                  <a:srgbClr val="FFC000"/>
                </a:solidFill>
              </a:rPr>
              <a:t>5,111</a:t>
            </a:r>
          </a:p>
          <a:p>
            <a:endParaRPr lang="en-US" dirty="0"/>
          </a:p>
          <a:p>
            <a:endParaRPr lang="en-US" dirty="0"/>
          </a:p>
        </p:txBody>
      </p:sp>
      <p:sp>
        <p:nvSpPr>
          <p:cNvPr id="7" name="Rectangle 6"/>
          <p:cNvSpPr/>
          <p:nvPr/>
        </p:nvSpPr>
        <p:spPr>
          <a:xfrm>
            <a:off x="8140262" y="4324869"/>
            <a:ext cx="4051738" cy="1446550"/>
          </a:xfrm>
          <a:prstGeom prst="rect">
            <a:avLst/>
          </a:prstGeom>
        </p:spPr>
        <p:txBody>
          <a:bodyPr wrap="square">
            <a:spAutoFit/>
          </a:bodyPr>
          <a:lstStyle/>
          <a:p>
            <a:r>
              <a:rPr lang="en-US" sz="4400" dirty="0" smtClean="0">
                <a:solidFill>
                  <a:srgbClr val="FFC000"/>
                </a:solidFill>
              </a:rPr>
              <a:t>Students with &lt; 12 hours</a:t>
            </a:r>
            <a:endParaRPr lang="en-US" sz="4400" dirty="0">
              <a:solidFill>
                <a:srgbClr val="FFC000"/>
              </a:solidFill>
            </a:endParaRPr>
          </a:p>
        </p:txBody>
      </p:sp>
      <p:sp>
        <p:nvSpPr>
          <p:cNvPr id="11" name="TextBox 10"/>
          <p:cNvSpPr txBox="1"/>
          <p:nvPr/>
        </p:nvSpPr>
        <p:spPr>
          <a:xfrm>
            <a:off x="4269650" y="3017446"/>
            <a:ext cx="8907517" cy="923330"/>
          </a:xfrm>
          <a:prstGeom prst="rect">
            <a:avLst/>
          </a:prstGeom>
          <a:noFill/>
        </p:spPr>
        <p:txBody>
          <a:bodyPr wrap="square" rtlCol="0">
            <a:spAutoFit/>
          </a:bodyPr>
          <a:lstStyle/>
          <a:p>
            <a:r>
              <a:rPr lang="en-US" sz="5400" dirty="0" smtClean="0"/>
              <a:t>Reportable Individuals </a:t>
            </a:r>
            <a:endParaRPr lang="en-US" sz="5400" dirty="0"/>
          </a:p>
        </p:txBody>
      </p:sp>
      <p:cxnSp>
        <p:nvCxnSpPr>
          <p:cNvPr id="14" name="Straight Connector 13"/>
          <p:cNvCxnSpPr/>
          <p:nvPr/>
        </p:nvCxnSpPr>
        <p:spPr>
          <a:xfrm>
            <a:off x="8021843" y="4554570"/>
            <a:ext cx="0" cy="1233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23147" y="2745009"/>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723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10" name="TextBox 9"/>
          <p:cNvSpPr txBox="1"/>
          <p:nvPr/>
        </p:nvSpPr>
        <p:spPr>
          <a:xfrm>
            <a:off x="471736" y="2439788"/>
            <a:ext cx="3162962" cy="3847207"/>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Report</a:t>
            </a:r>
            <a:endParaRPr lang="en-US" sz="2400" dirty="0">
              <a:latin typeface="Segoe Print" panose="02000600000000000000" pitchFamily="2" charset="0"/>
            </a:endParaRP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Statewide Data</a:t>
            </a:r>
          </a:p>
        </p:txBody>
      </p:sp>
      <p:sp>
        <p:nvSpPr>
          <p:cNvPr id="3" name="TextBox 2"/>
          <p:cNvSpPr txBox="1"/>
          <p:nvPr/>
        </p:nvSpPr>
        <p:spPr>
          <a:xfrm>
            <a:off x="4211597" y="4164364"/>
            <a:ext cx="6815445" cy="1384995"/>
          </a:xfrm>
          <a:prstGeom prst="rect">
            <a:avLst/>
          </a:prstGeom>
          <a:noFill/>
        </p:spPr>
        <p:txBody>
          <a:bodyPr wrap="square" rtlCol="0">
            <a:spAutoFit/>
          </a:bodyPr>
          <a:lstStyle/>
          <a:p>
            <a:r>
              <a:rPr lang="en-US" sz="2800" dirty="0" smtClean="0">
                <a:solidFill>
                  <a:srgbClr val="FFC000"/>
                </a:solidFill>
                <a:latin typeface="Segoe Print" panose="02000600000000000000" pitchFamily="2" charset="0"/>
              </a:rPr>
              <a:t>37%</a:t>
            </a:r>
            <a:r>
              <a:rPr lang="en-US" sz="2800" dirty="0" smtClean="0"/>
              <a:t>	Employed						7,370</a:t>
            </a:r>
          </a:p>
          <a:p>
            <a:r>
              <a:rPr lang="en-US" sz="2800" dirty="0" smtClean="0">
                <a:solidFill>
                  <a:srgbClr val="FFC000"/>
                </a:solidFill>
                <a:latin typeface="Segoe Print" panose="02000600000000000000" pitchFamily="2" charset="0"/>
              </a:rPr>
              <a:t>39%</a:t>
            </a:r>
            <a:r>
              <a:rPr lang="en-US" sz="2800" dirty="0" smtClean="0"/>
              <a:t>	Unemployed					7,749</a:t>
            </a:r>
          </a:p>
          <a:p>
            <a:r>
              <a:rPr lang="en-US" sz="2800" dirty="0" smtClean="0">
                <a:solidFill>
                  <a:srgbClr val="FFC000"/>
                </a:solidFill>
                <a:latin typeface="Segoe Print" panose="02000600000000000000" pitchFamily="2" charset="0"/>
              </a:rPr>
              <a:t>23%</a:t>
            </a:r>
            <a:r>
              <a:rPr lang="en-US" sz="2800" dirty="0" smtClean="0">
                <a:latin typeface="Segoe Print" panose="02000600000000000000" pitchFamily="2" charset="0"/>
              </a:rPr>
              <a:t>	</a:t>
            </a:r>
            <a:r>
              <a:rPr lang="en-US" sz="2800" dirty="0" smtClean="0"/>
              <a:t>Not in the Labor Force	4,591</a:t>
            </a:r>
            <a:endParaRPr lang="en-US" sz="2800" dirty="0"/>
          </a:p>
        </p:txBody>
      </p:sp>
      <p:sp>
        <p:nvSpPr>
          <p:cNvPr id="11" name="TextBox 10"/>
          <p:cNvSpPr txBox="1"/>
          <p:nvPr/>
        </p:nvSpPr>
        <p:spPr>
          <a:xfrm>
            <a:off x="4211597" y="2646440"/>
            <a:ext cx="8907517" cy="1354217"/>
          </a:xfrm>
          <a:prstGeom prst="rect">
            <a:avLst/>
          </a:prstGeom>
          <a:noFill/>
        </p:spPr>
        <p:txBody>
          <a:bodyPr wrap="square" rtlCol="0">
            <a:spAutoFit/>
          </a:bodyPr>
          <a:lstStyle/>
          <a:p>
            <a:r>
              <a:rPr lang="en-US" sz="5400" dirty="0" smtClean="0"/>
              <a:t>Employment </a:t>
            </a:r>
          </a:p>
          <a:p>
            <a:r>
              <a:rPr lang="en-US" sz="2800" dirty="0" smtClean="0"/>
              <a:t>Status at Entry</a:t>
            </a:r>
            <a:endParaRPr lang="en-US" sz="2800" dirty="0"/>
          </a:p>
        </p:txBody>
      </p:sp>
      <p:cxnSp>
        <p:nvCxnSpPr>
          <p:cNvPr id="18" name="Straight Connector 17"/>
          <p:cNvCxnSpPr/>
          <p:nvPr/>
        </p:nvCxnSpPr>
        <p:spPr>
          <a:xfrm>
            <a:off x="3923147" y="2745009"/>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597" y="5701011"/>
            <a:ext cx="7787898" cy="584775"/>
          </a:xfrm>
          <a:prstGeom prst="rect">
            <a:avLst/>
          </a:prstGeom>
          <a:noFill/>
        </p:spPr>
        <p:txBody>
          <a:bodyPr wrap="square" rtlCol="0">
            <a:spAutoFit/>
          </a:bodyPr>
          <a:lstStyle/>
          <a:p>
            <a:r>
              <a:rPr lang="en-US" sz="3200" dirty="0" smtClean="0">
                <a:solidFill>
                  <a:srgbClr val="FFC000"/>
                </a:solidFill>
                <a:latin typeface="Segoe Print" panose="02000600000000000000" pitchFamily="2" charset="0"/>
              </a:rPr>
              <a:t>36% </a:t>
            </a:r>
            <a:r>
              <a:rPr lang="en-US" sz="3200" dirty="0" smtClean="0"/>
              <a:t>High School Credential </a:t>
            </a:r>
            <a:r>
              <a:rPr lang="en-US" sz="3200" u="sng" dirty="0" smtClean="0"/>
              <a:t>or</a:t>
            </a:r>
            <a:r>
              <a:rPr lang="en-US" sz="3200" dirty="0" smtClean="0"/>
              <a:t> Higher</a:t>
            </a:r>
            <a:endParaRPr lang="en-US" sz="3200" dirty="0"/>
          </a:p>
        </p:txBody>
      </p:sp>
    </p:spTree>
    <p:extLst>
      <p:ext uri="{BB962C8B-B14F-4D97-AF65-F5344CB8AC3E}">
        <p14:creationId xmlns:p14="http://schemas.microsoft.com/office/powerpoint/2010/main" val="2203676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8" name="TextBox 7"/>
          <p:cNvSpPr txBox="1"/>
          <p:nvPr/>
        </p:nvSpPr>
        <p:spPr>
          <a:xfrm>
            <a:off x="458251" y="2912333"/>
            <a:ext cx="4555282" cy="3046988"/>
          </a:xfrm>
          <a:prstGeom prst="rect">
            <a:avLst/>
          </a:prstGeom>
          <a:noFill/>
        </p:spPr>
        <p:txBody>
          <a:bodyPr wrap="square" rtlCol="0">
            <a:spAutoFit/>
          </a:bodyPr>
          <a:lstStyle/>
          <a:p>
            <a:r>
              <a:rPr lang="en-US" sz="5400" dirty="0" smtClean="0"/>
              <a:t>INDIANA</a:t>
            </a:r>
          </a:p>
          <a:p>
            <a:r>
              <a:rPr lang="en-US" sz="4800" dirty="0" smtClean="0">
                <a:solidFill>
                  <a:srgbClr val="FFC000"/>
                </a:solidFill>
                <a:latin typeface="Segoe Print" panose="02000600000000000000" pitchFamily="2" charset="0"/>
              </a:rPr>
              <a:t>Distance Education</a:t>
            </a:r>
          </a:p>
          <a:p>
            <a:r>
              <a:rPr lang="en-US" sz="2400" dirty="0" smtClean="0"/>
              <a:t>NRS Table 4C</a:t>
            </a:r>
          </a:p>
          <a:p>
            <a:r>
              <a:rPr lang="en-US" dirty="0" smtClean="0"/>
              <a:t>3.6.2020</a:t>
            </a:r>
            <a:endParaRPr lang="en-US" dirty="0"/>
          </a:p>
        </p:txBody>
      </p:sp>
      <p:sp>
        <p:nvSpPr>
          <p:cNvPr id="9" name="TextBox 8"/>
          <p:cNvSpPr txBox="1"/>
          <p:nvPr/>
        </p:nvSpPr>
        <p:spPr>
          <a:xfrm>
            <a:off x="4340250" y="3112923"/>
            <a:ext cx="2757714" cy="2677656"/>
          </a:xfrm>
          <a:prstGeom prst="rect">
            <a:avLst/>
          </a:prstGeom>
          <a:noFill/>
        </p:spPr>
        <p:txBody>
          <a:bodyPr wrap="square" rtlCol="0">
            <a:spAutoFit/>
          </a:bodyPr>
          <a:lstStyle/>
          <a:p>
            <a:r>
              <a:rPr lang="en-US" sz="3200" dirty="0" smtClean="0"/>
              <a:t>Number of Participants</a:t>
            </a:r>
          </a:p>
          <a:p>
            <a:r>
              <a:rPr lang="en-US" sz="7200" dirty="0" smtClean="0">
                <a:solidFill>
                  <a:srgbClr val="FFC000"/>
                </a:solidFill>
              </a:rPr>
              <a:t>6,642</a:t>
            </a:r>
          </a:p>
          <a:p>
            <a:r>
              <a:rPr lang="en-US" sz="3200" dirty="0" smtClean="0"/>
              <a:t>33.67%</a:t>
            </a:r>
            <a:endParaRPr lang="en-US" sz="3200" dirty="0"/>
          </a:p>
        </p:txBody>
      </p:sp>
      <p:cxnSp>
        <p:nvCxnSpPr>
          <p:cNvPr id="11" name="Straight Connector 10"/>
          <p:cNvCxnSpPr/>
          <p:nvPr/>
        </p:nvCxnSpPr>
        <p:spPr>
          <a:xfrm>
            <a:off x="4065036" y="2927794"/>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97964" y="2927794"/>
            <a:ext cx="0" cy="315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73177" y="2764747"/>
            <a:ext cx="4614255" cy="3693319"/>
          </a:xfrm>
          <a:prstGeom prst="rect">
            <a:avLst/>
          </a:prstGeom>
          <a:noFill/>
        </p:spPr>
        <p:txBody>
          <a:bodyPr wrap="square" rtlCol="0">
            <a:spAutoFit/>
          </a:bodyPr>
          <a:lstStyle/>
          <a:p>
            <a:r>
              <a:rPr lang="en-US" sz="3200" dirty="0" smtClean="0"/>
              <a:t>Measurable Skill Gains</a:t>
            </a:r>
          </a:p>
          <a:p>
            <a:r>
              <a:rPr lang="en-US" sz="7200" dirty="0" smtClean="0">
                <a:solidFill>
                  <a:srgbClr val="FFC000"/>
                </a:solidFill>
              </a:rPr>
              <a:t>63.81%</a:t>
            </a:r>
          </a:p>
          <a:p>
            <a:r>
              <a:rPr lang="en-US" sz="2400" dirty="0" smtClean="0"/>
              <a:t>+ 6.46%</a:t>
            </a:r>
          </a:p>
          <a:p>
            <a:endParaRPr lang="en-US" dirty="0"/>
          </a:p>
          <a:p>
            <a:r>
              <a:rPr lang="en-US" sz="2600" dirty="0" smtClean="0"/>
              <a:t>High School Equivalencies</a:t>
            </a:r>
          </a:p>
          <a:p>
            <a:r>
              <a:rPr lang="en-US" sz="4400" dirty="0" smtClean="0">
                <a:solidFill>
                  <a:srgbClr val="FFC000"/>
                </a:solidFill>
              </a:rPr>
              <a:t>956</a:t>
            </a:r>
          </a:p>
          <a:p>
            <a:r>
              <a:rPr lang="en-US" dirty="0" smtClean="0"/>
              <a:t>14.39%</a:t>
            </a:r>
            <a:endParaRPr lang="en-US" dirty="0"/>
          </a:p>
        </p:txBody>
      </p:sp>
      <p:sp>
        <p:nvSpPr>
          <p:cNvPr id="2" name="Rectangle 1"/>
          <p:cNvSpPr/>
          <p:nvPr/>
        </p:nvSpPr>
        <p:spPr>
          <a:xfrm>
            <a:off x="455417" y="2456423"/>
            <a:ext cx="3910045" cy="492443"/>
          </a:xfrm>
          <a:prstGeom prst="rect">
            <a:avLst/>
          </a:prstGeom>
        </p:spPr>
        <p:txBody>
          <a:bodyPr wrap="none">
            <a:spAutoFit/>
          </a:bodyPr>
          <a:lstStyle/>
          <a:p>
            <a:r>
              <a:rPr lang="en-US" sz="2600" dirty="0">
                <a:latin typeface="Segoe Print" panose="02000600000000000000" pitchFamily="2" charset="0"/>
              </a:rPr>
              <a:t>8</a:t>
            </a:r>
            <a:r>
              <a:rPr lang="en-US" sz="2600" dirty="0" smtClean="0">
                <a:latin typeface="Segoe Print" panose="02000600000000000000" pitchFamily="2" charset="0"/>
              </a:rPr>
              <a:t>-Month Year </a:t>
            </a:r>
            <a:r>
              <a:rPr lang="en-US" sz="2600" dirty="0">
                <a:latin typeface="Segoe Print" panose="02000600000000000000" pitchFamily="2" charset="0"/>
              </a:rPr>
              <a:t>Report</a:t>
            </a:r>
          </a:p>
        </p:txBody>
      </p:sp>
    </p:spTree>
    <p:extLst>
      <p:ext uri="{BB962C8B-B14F-4D97-AF65-F5344CB8AC3E}">
        <p14:creationId xmlns:p14="http://schemas.microsoft.com/office/powerpoint/2010/main" val="250411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1589" y="2765100"/>
            <a:ext cx="3543053" cy="1107996"/>
          </a:xfrm>
          <a:prstGeom prst="rect">
            <a:avLst/>
          </a:prstGeom>
        </p:spPr>
        <p:txBody>
          <a:bodyPr wrap="square">
            <a:spAutoFit/>
          </a:bodyPr>
          <a:lstStyle/>
          <a:p>
            <a:r>
              <a:rPr lang="en-US" sz="3000" dirty="0">
                <a:ea typeface="PMingLiU-ExtB" panose="02020500000000000000" pitchFamily="18" charset="-120"/>
              </a:rPr>
              <a:t> </a:t>
            </a:r>
          </a:p>
          <a:p>
            <a:endParaRPr lang="en-US" sz="3600" dirty="0"/>
          </a:p>
        </p:txBody>
      </p:sp>
      <p:sp>
        <p:nvSpPr>
          <p:cNvPr id="3" name="Rectangle 2"/>
          <p:cNvSpPr/>
          <p:nvPr/>
        </p:nvSpPr>
        <p:spPr>
          <a:xfrm>
            <a:off x="465943" y="1980270"/>
            <a:ext cx="6127362" cy="2677656"/>
          </a:xfrm>
          <a:prstGeom prst="rect">
            <a:avLst/>
          </a:prstGeom>
        </p:spPr>
        <p:txBody>
          <a:bodyPr wrap="square">
            <a:spAutoFit/>
          </a:bodyPr>
          <a:lstStyle/>
          <a:p>
            <a:r>
              <a:rPr lang="en-US" sz="5400" dirty="0"/>
              <a:t>Trade Adjustment </a:t>
            </a:r>
            <a:endParaRPr lang="en-US" sz="5400" dirty="0" smtClean="0"/>
          </a:p>
          <a:p>
            <a:r>
              <a:rPr lang="en-US" sz="5400" dirty="0" smtClean="0"/>
              <a:t>Assistance </a:t>
            </a:r>
            <a:r>
              <a:rPr lang="en-US" sz="5400" dirty="0"/>
              <a:t>(TAA)</a:t>
            </a:r>
            <a:br>
              <a:rPr lang="en-US" sz="5400" dirty="0"/>
            </a:br>
            <a:r>
              <a:rPr lang="en-US" sz="5400" dirty="0">
                <a:solidFill>
                  <a:srgbClr val="FFC000"/>
                </a:solidFill>
              </a:rPr>
              <a:t>Overview</a:t>
            </a:r>
            <a:endParaRPr lang="en-US" sz="54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312" y="842686"/>
            <a:ext cx="3818436" cy="2476412"/>
          </a:xfrm>
          <a:prstGeom prst="rect">
            <a:avLst/>
          </a:prstGeom>
        </p:spPr>
      </p:pic>
      <p:sp>
        <p:nvSpPr>
          <p:cNvPr id="9" name="Rectangle 8"/>
          <p:cNvSpPr/>
          <p:nvPr/>
        </p:nvSpPr>
        <p:spPr>
          <a:xfrm>
            <a:off x="7269312" y="3546847"/>
            <a:ext cx="4746617" cy="2492990"/>
          </a:xfrm>
          <a:prstGeom prst="rect">
            <a:avLst/>
          </a:prstGeom>
        </p:spPr>
        <p:txBody>
          <a:bodyPr wrap="square">
            <a:spAutoFit/>
          </a:bodyPr>
          <a:lstStyle/>
          <a:p>
            <a:r>
              <a:rPr lang="en-US" sz="4000" dirty="0">
                <a:solidFill>
                  <a:srgbClr val="FFC000"/>
                </a:solidFill>
                <a:ea typeface="Calibri" panose="020F0502020204030204" pitchFamily="34" charset="0"/>
                <a:cs typeface="Times New Roman" panose="02020603050405020304" pitchFamily="18" charset="0"/>
              </a:rPr>
              <a:t>Mandy Mahurin</a:t>
            </a:r>
          </a:p>
          <a:p>
            <a:r>
              <a:rPr lang="en-US" dirty="0">
                <a:ea typeface="Calibri" panose="020F0502020204030204" pitchFamily="34" charset="0"/>
                <a:cs typeface="Times New Roman" panose="02020603050405020304" pitchFamily="18" charset="0"/>
              </a:rPr>
              <a:t>TAA </a:t>
            </a:r>
            <a:r>
              <a:rPr lang="en-US" dirty="0" smtClean="0">
                <a:ea typeface="Calibri" panose="020F0502020204030204" pitchFamily="34" charset="0"/>
                <a:cs typeface="Times New Roman" panose="02020603050405020304" pitchFamily="18" charset="0"/>
              </a:rPr>
              <a:t>Unit - </a:t>
            </a:r>
            <a:r>
              <a:rPr lang="en-US" dirty="0">
                <a:ea typeface="Calibri" panose="020F0502020204030204" pitchFamily="34" charset="0"/>
                <a:cs typeface="Times New Roman" panose="02020603050405020304" pitchFamily="18" charset="0"/>
              </a:rPr>
              <a:t>Operations </a:t>
            </a:r>
            <a:r>
              <a:rPr lang="en-US" dirty="0" smtClean="0">
                <a:ea typeface="Calibri" panose="020F0502020204030204" pitchFamily="34" charset="0"/>
                <a:cs typeface="Times New Roman" panose="02020603050405020304" pitchFamily="18" charset="0"/>
              </a:rPr>
              <a:t>Manager</a:t>
            </a:r>
          </a:p>
          <a:p>
            <a:r>
              <a:rPr lang="en-US" sz="1750" dirty="0" smtClean="0">
                <a:ea typeface="Calibri" panose="020F0502020204030204" pitchFamily="34" charset="0"/>
                <a:cs typeface="Times New Roman" panose="02020603050405020304" pitchFamily="18" charset="0"/>
              </a:rPr>
              <a:t>Department </a:t>
            </a:r>
            <a:r>
              <a:rPr lang="en-US" sz="1750" dirty="0">
                <a:ea typeface="Calibri" panose="020F0502020204030204" pitchFamily="34" charset="0"/>
                <a:cs typeface="Times New Roman" panose="02020603050405020304" pitchFamily="18" charset="0"/>
              </a:rPr>
              <a:t>of Workforce Development</a:t>
            </a:r>
          </a:p>
          <a:p>
            <a:r>
              <a:rPr lang="en-US" sz="1750" dirty="0">
                <a:ea typeface="Calibri" panose="020F0502020204030204" pitchFamily="34" charset="0"/>
                <a:cs typeface="Times New Roman" panose="02020603050405020304" pitchFamily="18" charset="0"/>
              </a:rPr>
              <a:t>8 NE 21</a:t>
            </a:r>
            <a:r>
              <a:rPr lang="en-US" sz="1750" baseline="30000" dirty="0">
                <a:ea typeface="Calibri" panose="020F0502020204030204" pitchFamily="34" charset="0"/>
                <a:cs typeface="Times New Roman" panose="02020603050405020304" pitchFamily="18" charset="0"/>
              </a:rPr>
              <a:t>st</a:t>
            </a:r>
            <a:r>
              <a:rPr lang="en-US" sz="1750" dirty="0">
                <a:ea typeface="Calibri" panose="020F0502020204030204" pitchFamily="34" charset="0"/>
                <a:cs typeface="Times New Roman" panose="02020603050405020304" pitchFamily="18" charset="0"/>
              </a:rPr>
              <a:t> Street</a:t>
            </a:r>
          </a:p>
          <a:p>
            <a:r>
              <a:rPr lang="en-US" sz="1750" dirty="0">
                <a:ea typeface="Calibri" panose="020F0502020204030204" pitchFamily="34" charset="0"/>
                <a:cs typeface="Times New Roman" panose="02020603050405020304" pitchFamily="18" charset="0"/>
              </a:rPr>
              <a:t>Washington, IN 47501</a:t>
            </a:r>
          </a:p>
          <a:p>
            <a:r>
              <a:rPr lang="en-US" sz="1750" dirty="0" smtClean="0">
                <a:ea typeface="Calibri" panose="020F0502020204030204" pitchFamily="34" charset="0"/>
                <a:cs typeface="Times New Roman" panose="02020603050405020304" pitchFamily="18" charset="0"/>
              </a:rPr>
              <a:t>812.881.9514</a:t>
            </a:r>
            <a:endParaRPr lang="en-US" sz="1750" dirty="0">
              <a:ea typeface="Calibri" panose="020F0502020204030204" pitchFamily="34" charset="0"/>
              <a:cs typeface="Times New Roman" panose="02020603050405020304" pitchFamily="18" charset="0"/>
            </a:endParaRPr>
          </a:p>
          <a:p>
            <a:r>
              <a:rPr lang="en-US" sz="2800" u="sng" dirty="0" smtClean="0">
                <a:solidFill>
                  <a:srgbClr val="2F5496"/>
                </a:solidFill>
                <a:ea typeface="Calibri" panose="020F0502020204030204" pitchFamily="34" charset="0"/>
                <a:cs typeface="Times New Roman" panose="02020603050405020304" pitchFamily="18" charset="0"/>
                <a:hlinkClick r:id="rId5"/>
              </a:rPr>
              <a:t>mmahurin@dwd.in.gov</a:t>
            </a:r>
            <a:endParaRPr lang="en-US" sz="2800" dirty="0">
              <a:ea typeface="Calibri" panose="020F0502020204030204" pitchFamily="34" charset="0"/>
              <a:cs typeface="Times New Roman" panose="02020603050405020304" pitchFamily="18" charset="0"/>
            </a:endParaRPr>
          </a:p>
        </p:txBody>
      </p:sp>
      <p:cxnSp>
        <p:nvCxnSpPr>
          <p:cNvPr id="17" name="Straight Connector 16"/>
          <p:cNvCxnSpPr/>
          <p:nvPr/>
        </p:nvCxnSpPr>
        <p:spPr>
          <a:xfrm flipH="1">
            <a:off x="6923287" y="1515483"/>
            <a:ext cx="16042" cy="4219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utoShape 2" descr="Mandy Mahuri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465943" y="4793342"/>
            <a:ext cx="3127489" cy="1077218"/>
          </a:xfrm>
          <a:prstGeom prst="rect">
            <a:avLst/>
          </a:prstGeom>
          <a:noFill/>
        </p:spPr>
        <p:txBody>
          <a:bodyPr wrap="square" rtlCol="0">
            <a:spAutoFit/>
          </a:bodyPr>
          <a:lstStyle/>
          <a:p>
            <a:r>
              <a:rPr lang="en-US" sz="3200" dirty="0" smtClean="0">
                <a:solidFill>
                  <a:srgbClr val="FFC000"/>
                </a:solidFill>
              </a:rPr>
              <a:t>● Benefits</a:t>
            </a:r>
          </a:p>
          <a:p>
            <a:r>
              <a:rPr lang="en-US" sz="3200" dirty="0" smtClean="0"/>
              <a:t>● Participants</a:t>
            </a:r>
          </a:p>
        </p:txBody>
      </p:sp>
      <p:sp>
        <p:nvSpPr>
          <p:cNvPr id="4" name="Rectangle 3"/>
          <p:cNvSpPr/>
          <p:nvPr/>
        </p:nvSpPr>
        <p:spPr>
          <a:xfrm>
            <a:off x="3378844" y="4799057"/>
            <a:ext cx="3379451" cy="1077218"/>
          </a:xfrm>
          <a:prstGeom prst="rect">
            <a:avLst/>
          </a:prstGeom>
        </p:spPr>
        <p:txBody>
          <a:bodyPr wrap="none">
            <a:spAutoFit/>
          </a:bodyPr>
          <a:lstStyle/>
          <a:p>
            <a:r>
              <a:rPr lang="en-US" sz="3200" dirty="0"/>
              <a:t>● </a:t>
            </a:r>
            <a:r>
              <a:rPr lang="en-US" sz="3200" dirty="0" smtClean="0"/>
              <a:t>Resources</a:t>
            </a:r>
          </a:p>
          <a:p>
            <a:r>
              <a:rPr lang="en-US" sz="3200" dirty="0" smtClean="0">
                <a:solidFill>
                  <a:srgbClr val="FFC000"/>
                </a:solidFill>
              </a:rPr>
              <a:t>● Staff Contacts</a:t>
            </a:r>
            <a:endParaRPr lang="en-US" sz="3200" dirty="0">
              <a:solidFill>
                <a:srgbClr val="FFC000"/>
              </a:solidFill>
            </a:endParaRPr>
          </a:p>
        </p:txBody>
      </p:sp>
      <p:cxnSp>
        <p:nvCxnSpPr>
          <p:cNvPr id="7" name="Straight Connector 6"/>
          <p:cNvCxnSpPr/>
          <p:nvPr/>
        </p:nvCxnSpPr>
        <p:spPr>
          <a:xfrm>
            <a:off x="657061" y="4657926"/>
            <a:ext cx="13726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277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83" y="463695"/>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overview</a:t>
            </a:r>
            <a:endParaRPr lang="en-US" altLang="en-US" cap="none" dirty="0">
              <a:solidFill>
                <a:srgbClr val="FFC000"/>
              </a:solidFill>
              <a:cs typeface="Aparajita" panose="020B0604020202020204" pitchFamily="34" charset="0"/>
            </a:endParaRPr>
          </a:p>
        </p:txBody>
      </p:sp>
      <p:sp>
        <p:nvSpPr>
          <p:cNvPr id="5" name="Content Placeholder 2"/>
          <p:cNvSpPr>
            <a:spLocks noGrp="1"/>
          </p:cNvSpPr>
          <p:nvPr>
            <p:ph idx="1"/>
          </p:nvPr>
        </p:nvSpPr>
        <p:spPr>
          <a:xfrm>
            <a:off x="482600" y="1613026"/>
            <a:ext cx="11353800" cy="5237066"/>
          </a:xfrm>
        </p:spPr>
        <p:txBody>
          <a:bodyPr>
            <a:normAutofit/>
          </a:bodyPr>
          <a:lstStyle/>
          <a:p>
            <a:pPr marL="0" indent="0">
              <a:buNone/>
            </a:pPr>
            <a:r>
              <a:rPr lang="en-US" sz="2400" dirty="0">
                <a:solidFill>
                  <a:srgbClr val="FFC000"/>
                </a:solidFill>
                <a:latin typeface="+mj-lt"/>
              </a:rPr>
              <a:t>Trade Adjustment Assistance (TAA)</a:t>
            </a:r>
          </a:p>
          <a:p>
            <a:pPr marL="0" indent="0">
              <a:buNone/>
            </a:pPr>
            <a:r>
              <a:rPr lang="en-US" dirty="0" smtClean="0">
                <a:solidFill>
                  <a:srgbClr val="FFC000"/>
                </a:solidFill>
                <a:latin typeface="+mj-lt"/>
              </a:rPr>
              <a:t>Federally-funded </a:t>
            </a:r>
            <a:r>
              <a:rPr lang="en-US" dirty="0">
                <a:solidFill>
                  <a:srgbClr val="FFC000"/>
                </a:solidFill>
                <a:latin typeface="+mj-lt"/>
              </a:rPr>
              <a:t>program to provide benefits to workers who have lost </a:t>
            </a:r>
            <a:r>
              <a:rPr lang="en-US" dirty="0" smtClean="0">
                <a:solidFill>
                  <a:srgbClr val="FFC000"/>
                </a:solidFill>
                <a:latin typeface="+mj-lt"/>
              </a:rPr>
              <a:t>jobs or are threatened to lose their jobs </a:t>
            </a:r>
            <a:r>
              <a:rPr lang="en-US" dirty="0">
                <a:solidFill>
                  <a:srgbClr val="FFC000"/>
                </a:solidFill>
                <a:latin typeface="+mj-lt"/>
              </a:rPr>
              <a:t>due </a:t>
            </a:r>
            <a:r>
              <a:rPr lang="en-US" dirty="0" smtClean="0">
                <a:solidFill>
                  <a:srgbClr val="FFC000"/>
                </a:solidFill>
                <a:latin typeface="+mj-lt"/>
              </a:rPr>
              <a:t>to – </a:t>
            </a:r>
          </a:p>
          <a:p>
            <a:pPr marL="0" indent="0">
              <a:buNone/>
            </a:pPr>
            <a:endParaRPr lang="en-US" sz="1000" dirty="0">
              <a:solidFill>
                <a:srgbClr val="FFC000"/>
              </a:solidFill>
              <a:latin typeface="+mj-lt"/>
            </a:endParaRPr>
          </a:p>
          <a:p>
            <a:pPr lvl="1">
              <a:buFont typeface="Wingdings" pitchFamily="2" charset="2"/>
              <a:buChar char="§"/>
            </a:pPr>
            <a:r>
              <a:rPr lang="en-US" sz="1900" dirty="0"/>
              <a:t>Production being moved out of the country</a:t>
            </a:r>
          </a:p>
          <a:p>
            <a:pPr lvl="1">
              <a:buFont typeface="Wingdings" pitchFamily="2" charset="2"/>
              <a:buChar char="§"/>
            </a:pPr>
            <a:r>
              <a:rPr lang="en-US" sz="1900" dirty="0"/>
              <a:t>Increased foreign </a:t>
            </a:r>
            <a:r>
              <a:rPr lang="en-US" sz="1900" dirty="0" smtClean="0"/>
              <a:t>imports</a:t>
            </a:r>
          </a:p>
          <a:p>
            <a:pPr lvl="1">
              <a:buFont typeface="Wingdings" pitchFamily="2" charset="2"/>
              <a:buChar char="§"/>
            </a:pPr>
            <a:r>
              <a:rPr lang="en-US" sz="1900" dirty="0" smtClean="0"/>
              <a:t>Downstream supplier impacted by foreign trade</a:t>
            </a:r>
            <a:endParaRPr lang="en-US" sz="1900" dirty="0"/>
          </a:p>
          <a:p>
            <a:pPr lvl="1">
              <a:buFont typeface="Wingdings" pitchFamily="2" charset="2"/>
              <a:buChar char="§"/>
            </a:pPr>
            <a:endParaRPr lang="en-US" sz="1000" dirty="0"/>
          </a:p>
          <a:p>
            <a:pPr marL="914400" lvl="2" indent="0">
              <a:buNone/>
            </a:pPr>
            <a:r>
              <a:rPr lang="en-US" sz="1900" b="0" i="1" dirty="0" smtClean="0"/>
              <a:t>Examples: </a:t>
            </a:r>
          </a:p>
          <a:p>
            <a:pPr lvl="2"/>
            <a:r>
              <a:rPr lang="en-US" sz="1900" b="0" i="1" dirty="0" smtClean="0"/>
              <a:t>Company closes in Indianapolis and reopens in Mexico</a:t>
            </a:r>
          </a:p>
          <a:p>
            <a:pPr lvl="2"/>
            <a:r>
              <a:rPr lang="en-US" sz="1900" b="0" i="1" dirty="0" smtClean="0"/>
              <a:t>Company produces aluminum products and loses customer to a supplier from China</a:t>
            </a:r>
          </a:p>
          <a:p>
            <a:pPr lvl="3"/>
            <a:r>
              <a:rPr lang="en-US" sz="1700" i="1" dirty="0" smtClean="0"/>
              <a:t>International Trade Commission (ITC) issues ruling for specific industry</a:t>
            </a:r>
            <a:endParaRPr lang="en-US" sz="1700" b="0" i="1" dirty="0" smtClean="0"/>
          </a:p>
          <a:p>
            <a:pPr lvl="2"/>
            <a:r>
              <a:rPr lang="en-US" sz="1900" b="0" i="1" dirty="0" smtClean="0"/>
              <a:t>A supplier loses a contract with a company that has been impacted by one of the above examples</a:t>
            </a:r>
          </a:p>
          <a:p>
            <a:pPr marL="0" indent="0">
              <a:buNone/>
            </a:pPr>
            <a:r>
              <a:rPr lang="en-US" dirty="0" smtClean="0">
                <a:solidFill>
                  <a:srgbClr val="FFC000"/>
                </a:solidFill>
              </a:rPr>
              <a:t>Covers both manufacturing and service sectors.</a:t>
            </a:r>
            <a:endParaRPr lang="en-US" dirty="0">
              <a:solidFill>
                <a:srgbClr val="FFC000"/>
              </a:solidFill>
            </a:endParaRPr>
          </a:p>
          <a:p>
            <a:pPr marL="914400" lvl="2" indent="0">
              <a:buNone/>
            </a:pPr>
            <a:endParaRPr lang="en-US" sz="19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175" y="2906054"/>
            <a:ext cx="2307825" cy="1496719"/>
          </a:xfrm>
          <a:prstGeom prst="rect">
            <a:avLst/>
          </a:prstGeom>
        </p:spPr>
      </p:pic>
    </p:spTree>
    <p:extLst>
      <p:ext uri="{BB962C8B-B14F-4D97-AF65-F5344CB8AC3E}">
        <p14:creationId xmlns:p14="http://schemas.microsoft.com/office/powerpoint/2010/main" val="875227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393" y="364057"/>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Benefits</a:t>
            </a:r>
            <a:endParaRPr lang="en-US" altLang="en-US" cap="none" dirty="0">
              <a:solidFill>
                <a:srgbClr val="FFC000"/>
              </a:solidFill>
              <a:cs typeface="Aparajita" panose="020B0604020202020204" pitchFamily="34" charset="0"/>
            </a:endParaRPr>
          </a:p>
        </p:txBody>
      </p:sp>
      <p:sp>
        <p:nvSpPr>
          <p:cNvPr id="38" name="Rounded Rectangle 2">
            <a:extLst>
              <a:ext uri="{FF2B5EF4-FFF2-40B4-BE49-F238E27FC236}">
                <a16:creationId xmlns:a16="http://schemas.microsoft.com/office/drawing/2014/main" xmlns="" id="{E6FAF292-9DC0-4002-845A-E9F7D91FB8D8}"/>
              </a:ext>
            </a:extLst>
          </p:cNvPr>
          <p:cNvSpPr/>
          <p:nvPr/>
        </p:nvSpPr>
        <p:spPr>
          <a:xfrm rot="16200000">
            <a:off x="2979497" y="-212877"/>
            <a:ext cx="1182333" cy="4896000"/>
          </a:xfrm>
          <a:prstGeom prst="roundRect">
            <a:avLst>
              <a:gd name="adj" fmla="val 6084"/>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9" name="Rounded Rectangle 8">
            <a:extLst>
              <a:ext uri="{FF2B5EF4-FFF2-40B4-BE49-F238E27FC236}">
                <a16:creationId xmlns:a16="http://schemas.microsoft.com/office/drawing/2014/main" xmlns="" id="{16204CDE-2BEF-4E08-B1C2-06C2FCE1DCD6}"/>
              </a:ext>
            </a:extLst>
          </p:cNvPr>
          <p:cNvSpPr/>
          <p:nvPr/>
        </p:nvSpPr>
        <p:spPr>
          <a:xfrm rot="16200000">
            <a:off x="903508" y="1758819"/>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0" name="Rounded Rectangle 5">
            <a:extLst>
              <a:ext uri="{FF2B5EF4-FFF2-40B4-BE49-F238E27FC236}">
                <a16:creationId xmlns:a16="http://schemas.microsoft.com/office/drawing/2014/main" xmlns="" id="{38EDE310-7B1E-44D2-B14F-44A3CAA7E76B}"/>
              </a:ext>
            </a:extLst>
          </p:cNvPr>
          <p:cNvSpPr/>
          <p:nvPr/>
        </p:nvSpPr>
        <p:spPr>
          <a:xfrm rot="16200000">
            <a:off x="2979496" y="1224695"/>
            <a:ext cx="1182333" cy="4896000"/>
          </a:xfrm>
          <a:prstGeom prst="roundRect">
            <a:avLst>
              <a:gd name="adj" fmla="val 6084"/>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1" name="Rounded Rectangle 8">
            <a:extLst>
              <a:ext uri="{FF2B5EF4-FFF2-40B4-BE49-F238E27FC236}">
                <a16:creationId xmlns:a16="http://schemas.microsoft.com/office/drawing/2014/main" xmlns="" id="{55357BD7-4DC0-4925-9FDD-AF62CA772F12}"/>
              </a:ext>
            </a:extLst>
          </p:cNvPr>
          <p:cNvSpPr/>
          <p:nvPr/>
        </p:nvSpPr>
        <p:spPr>
          <a:xfrm rot="16200000">
            <a:off x="903507" y="3196391"/>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2" name="Rounded Rectangle 8">
            <a:extLst>
              <a:ext uri="{FF2B5EF4-FFF2-40B4-BE49-F238E27FC236}">
                <a16:creationId xmlns:a16="http://schemas.microsoft.com/office/drawing/2014/main" xmlns="" id="{90095466-BBFA-4F56-AD60-76FB27316305}"/>
              </a:ext>
            </a:extLst>
          </p:cNvPr>
          <p:cNvSpPr/>
          <p:nvPr/>
        </p:nvSpPr>
        <p:spPr>
          <a:xfrm rot="16200000">
            <a:off x="2979496" y="2662270"/>
            <a:ext cx="1182334" cy="4896000"/>
          </a:xfrm>
          <a:prstGeom prst="roundRect">
            <a:avLst>
              <a:gd name="adj" fmla="val 6084"/>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3" name="Rounded Rectangle 8">
            <a:extLst>
              <a:ext uri="{FF2B5EF4-FFF2-40B4-BE49-F238E27FC236}">
                <a16:creationId xmlns:a16="http://schemas.microsoft.com/office/drawing/2014/main" xmlns="" id="{F400A27C-F64A-43D0-92A5-F2FFCD9A53A1}"/>
              </a:ext>
            </a:extLst>
          </p:cNvPr>
          <p:cNvSpPr/>
          <p:nvPr/>
        </p:nvSpPr>
        <p:spPr>
          <a:xfrm rot="16200000">
            <a:off x="903507" y="4633965"/>
            <a:ext cx="1182334"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4" name="Rounded Rectangle 11">
            <a:extLst>
              <a:ext uri="{FF2B5EF4-FFF2-40B4-BE49-F238E27FC236}">
                <a16:creationId xmlns:a16="http://schemas.microsoft.com/office/drawing/2014/main" xmlns="" id="{E83CCE19-AADE-47B8-B9FD-CF2EF55008CA}"/>
              </a:ext>
            </a:extLst>
          </p:cNvPr>
          <p:cNvSpPr/>
          <p:nvPr/>
        </p:nvSpPr>
        <p:spPr>
          <a:xfrm rot="5400000" flipH="1">
            <a:off x="8196537" y="-212877"/>
            <a:ext cx="1182333" cy="4896000"/>
          </a:xfrm>
          <a:prstGeom prst="roundRect">
            <a:avLst>
              <a:gd name="adj" fmla="val 6084"/>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5" name="Rounded Rectangle 8">
            <a:extLst>
              <a:ext uri="{FF2B5EF4-FFF2-40B4-BE49-F238E27FC236}">
                <a16:creationId xmlns:a16="http://schemas.microsoft.com/office/drawing/2014/main" xmlns="" id="{24895EFE-423A-46AF-91EC-3C37432A313E}"/>
              </a:ext>
            </a:extLst>
          </p:cNvPr>
          <p:cNvSpPr/>
          <p:nvPr/>
        </p:nvSpPr>
        <p:spPr>
          <a:xfrm rot="5400000" flipH="1">
            <a:off x="10272524" y="1758819"/>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FD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6" name="Rounded Rectangle 14">
            <a:extLst>
              <a:ext uri="{FF2B5EF4-FFF2-40B4-BE49-F238E27FC236}">
                <a16:creationId xmlns:a16="http://schemas.microsoft.com/office/drawing/2014/main" xmlns="" id="{5F254EB0-D552-40D4-B701-69DAB6573FA6}"/>
              </a:ext>
            </a:extLst>
          </p:cNvPr>
          <p:cNvSpPr/>
          <p:nvPr/>
        </p:nvSpPr>
        <p:spPr>
          <a:xfrm rot="5400000" flipH="1">
            <a:off x="8196535" y="1224695"/>
            <a:ext cx="1182333" cy="4896000"/>
          </a:xfrm>
          <a:prstGeom prst="roundRect">
            <a:avLst>
              <a:gd name="adj" fmla="val 6084"/>
            </a:avLst>
          </a:prstGeom>
          <a:solidFill>
            <a:schemeClr val="tx1">
              <a:lumMod val="8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47" name="Rounded Rectangle 8">
            <a:extLst>
              <a:ext uri="{FF2B5EF4-FFF2-40B4-BE49-F238E27FC236}">
                <a16:creationId xmlns:a16="http://schemas.microsoft.com/office/drawing/2014/main" xmlns="" id="{BC487909-E688-41EE-8FB1-464CD81E09C1}"/>
              </a:ext>
            </a:extLst>
          </p:cNvPr>
          <p:cNvSpPr/>
          <p:nvPr/>
        </p:nvSpPr>
        <p:spPr>
          <a:xfrm rot="5400000" flipH="1">
            <a:off x="10272523" y="3196391"/>
            <a:ext cx="1182333"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8" name="Rounded Rectangle 17">
            <a:extLst>
              <a:ext uri="{FF2B5EF4-FFF2-40B4-BE49-F238E27FC236}">
                <a16:creationId xmlns:a16="http://schemas.microsoft.com/office/drawing/2014/main" xmlns="" id="{21790B9E-7C36-4C9D-995B-592C9B832512}"/>
              </a:ext>
            </a:extLst>
          </p:cNvPr>
          <p:cNvSpPr/>
          <p:nvPr/>
        </p:nvSpPr>
        <p:spPr>
          <a:xfrm rot="5400000" flipH="1">
            <a:off x="8196534" y="2662269"/>
            <a:ext cx="1182334" cy="4896000"/>
          </a:xfrm>
          <a:prstGeom prst="roundRect">
            <a:avLst>
              <a:gd name="adj" fmla="val 6084"/>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Rounded Rectangle 8">
            <a:extLst>
              <a:ext uri="{FF2B5EF4-FFF2-40B4-BE49-F238E27FC236}">
                <a16:creationId xmlns:a16="http://schemas.microsoft.com/office/drawing/2014/main" xmlns="" id="{BB068FF9-DD53-4C04-A5F1-1699FA92B522}"/>
              </a:ext>
            </a:extLst>
          </p:cNvPr>
          <p:cNvSpPr/>
          <p:nvPr/>
        </p:nvSpPr>
        <p:spPr>
          <a:xfrm rot="5400000" flipH="1">
            <a:off x="10272522" y="4633965"/>
            <a:ext cx="1182334" cy="952608"/>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sp>
        <p:nvSpPr>
          <p:cNvPr id="51" name="TextBox 50">
            <a:extLst>
              <a:ext uri="{FF2B5EF4-FFF2-40B4-BE49-F238E27FC236}">
                <a16:creationId xmlns:a16="http://schemas.microsoft.com/office/drawing/2014/main" xmlns="" id="{3E02EE8C-C77D-4ADA-8FD4-F67C7889BA65}"/>
              </a:ext>
            </a:extLst>
          </p:cNvPr>
          <p:cNvSpPr txBox="1"/>
          <p:nvPr/>
        </p:nvSpPr>
        <p:spPr>
          <a:xfrm>
            <a:off x="2071761" y="1958498"/>
            <a:ext cx="3248813" cy="461665"/>
          </a:xfrm>
          <a:prstGeom prst="rect">
            <a:avLst/>
          </a:prstGeom>
          <a:noFill/>
        </p:spPr>
        <p:txBody>
          <a:bodyPr wrap="square" rtlCol="0">
            <a:spAutoFit/>
          </a:bodyPr>
          <a:lstStyle/>
          <a:p>
            <a:r>
              <a:rPr lang="en-US" altLang="ko-KR" sz="2400" b="1" dirty="0" smtClean="0">
                <a:solidFill>
                  <a:schemeClr val="bg1"/>
                </a:solidFill>
                <a:cs typeface="Arial" pitchFamily="34" charset="0"/>
              </a:rPr>
              <a:t>TRAINING</a:t>
            </a:r>
            <a:endParaRPr lang="ko-KR" altLang="en-US" sz="2400" b="1" dirty="0">
              <a:solidFill>
                <a:schemeClr val="bg1"/>
              </a:solidFill>
              <a:cs typeface="Arial" pitchFamily="34" charset="0"/>
            </a:endParaRPr>
          </a:p>
        </p:txBody>
      </p:sp>
      <p:sp>
        <p:nvSpPr>
          <p:cNvPr id="54" name="TextBox 53">
            <a:extLst>
              <a:ext uri="{FF2B5EF4-FFF2-40B4-BE49-F238E27FC236}">
                <a16:creationId xmlns:a16="http://schemas.microsoft.com/office/drawing/2014/main" xmlns="" id="{B7BF0A2A-6F55-4FC7-A129-B564044C7E3A}"/>
              </a:ext>
            </a:extLst>
          </p:cNvPr>
          <p:cNvSpPr txBox="1"/>
          <p:nvPr/>
        </p:nvSpPr>
        <p:spPr>
          <a:xfrm>
            <a:off x="1970977" y="3211030"/>
            <a:ext cx="4047683" cy="1015663"/>
          </a:xfrm>
          <a:prstGeom prst="rect">
            <a:avLst/>
          </a:prstGeom>
          <a:noFill/>
        </p:spPr>
        <p:txBody>
          <a:bodyPr wrap="square" rtlCol="0">
            <a:spAutoFit/>
          </a:bodyPr>
          <a:lstStyle/>
          <a:p>
            <a:r>
              <a:rPr lang="en-US" altLang="ko-KR" sz="2400" b="1" dirty="0" smtClean="0">
                <a:solidFill>
                  <a:schemeClr val="bg1"/>
                </a:solidFill>
                <a:cs typeface="Arial" pitchFamily="34" charset="0"/>
              </a:rPr>
              <a:t>TRADE READJUSTMENT ALLOWANCE (TRA)</a:t>
            </a:r>
            <a:endParaRPr lang="ko-KR" altLang="en-US" sz="2400" b="1" dirty="0">
              <a:solidFill>
                <a:schemeClr val="bg1"/>
              </a:solidFill>
              <a:cs typeface="Arial" pitchFamily="34" charset="0"/>
            </a:endParaRPr>
          </a:p>
          <a:p>
            <a:endParaRPr lang="ko-KR" altLang="en-US" sz="1200" b="1" dirty="0">
              <a:solidFill>
                <a:prstClr val="white">
                  <a:lumMod val="65000"/>
                  <a:lumOff val="35000"/>
                </a:prstClr>
              </a:solidFill>
              <a:cs typeface="Arial" pitchFamily="34" charset="0"/>
            </a:endParaRPr>
          </a:p>
        </p:txBody>
      </p:sp>
      <p:sp>
        <p:nvSpPr>
          <p:cNvPr id="68" name="Text Placeholder 12">
            <a:extLst>
              <a:ext uri="{FF2B5EF4-FFF2-40B4-BE49-F238E27FC236}">
                <a16:creationId xmlns:a16="http://schemas.microsoft.com/office/drawing/2014/main" xmlns="" id="{1ABAFA33-BC33-478E-9AA0-E61146837E77}"/>
              </a:ext>
            </a:extLst>
          </p:cNvPr>
          <p:cNvSpPr txBox="1">
            <a:spLocks/>
          </p:cNvSpPr>
          <p:nvPr/>
        </p:nvSpPr>
        <p:spPr>
          <a:xfrm>
            <a:off x="1258547" y="1963042"/>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1</a:t>
            </a:r>
          </a:p>
        </p:txBody>
      </p:sp>
      <p:sp>
        <p:nvSpPr>
          <p:cNvPr id="69" name="Text Placeholder 12">
            <a:extLst>
              <a:ext uri="{FF2B5EF4-FFF2-40B4-BE49-F238E27FC236}">
                <a16:creationId xmlns:a16="http://schemas.microsoft.com/office/drawing/2014/main" xmlns="" id="{15324C34-4186-42FF-999A-247C18D6CD4C}"/>
              </a:ext>
            </a:extLst>
          </p:cNvPr>
          <p:cNvSpPr txBox="1">
            <a:spLocks/>
          </p:cNvSpPr>
          <p:nvPr/>
        </p:nvSpPr>
        <p:spPr>
          <a:xfrm>
            <a:off x="1258547" y="3400614"/>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2</a:t>
            </a:r>
          </a:p>
        </p:txBody>
      </p:sp>
      <p:sp>
        <p:nvSpPr>
          <p:cNvPr id="70" name="Text Placeholder 12">
            <a:extLst>
              <a:ext uri="{FF2B5EF4-FFF2-40B4-BE49-F238E27FC236}">
                <a16:creationId xmlns:a16="http://schemas.microsoft.com/office/drawing/2014/main" xmlns="" id="{765BD682-06F9-4830-8B3A-58467BC03C21}"/>
              </a:ext>
            </a:extLst>
          </p:cNvPr>
          <p:cNvSpPr txBox="1">
            <a:spLocks/>
          </p:cNvSpPr>
          <p:nvPr/>
        </p:nvSpPr>
        <p:spPr>
          <a:xfrm>
            <a:off x="1258547" y="4838188"/>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3</a:t>
            </a:r>
          </a:p>
        </p:txBody>
      </p:sp>
      <p:sp>
        <p:nvSpPr>
          <p:cNvPr id="71" name="Text Placeholder 12">
            <a:extLst>
              <a:ext uri="{FF2B5EF4-FFF2-40B4-BE49-F238E27FC236}">
                <a16:creationId xmlns:a16="http://schemas.microsoft.com/office/drawing/2014/main" xmlns="" id="{45A84089-2130-473E-AB33-627583E384C8}"/>
              </a:ext>
            </a:extLst>
          </p:cNvPr>
          <p:cNvSpPr txBox="1">
            <a:spLocks/>
          </p:cNvSpPr>
          <p:nvPr/>
        </p:nvSpPr>
        <p:spPr>
          <a:xfrm>
            <a:off x="10627562" y="1963042"/>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4</a:t>
            </a:r>
          </a:p>
        </p:txBody>
      </p:sp>
      <p:sp>
        <p:nvSpPr>
          <p:cNvPr id="72" name="Text Placeholder 12">
            <a:extLst>
              <a:ext uri="{FF2B5EF4-FFF2-40B4-BE49-F238E27FC236}">
                <a16:creationId xmlns:a16="http://schemas.microsoft.com/office/drawing/2014/main" xmlns="" id="{6B3E3451-6979-4EF7-8CBE-74902E913A8E}"/>
              </a:ext>
            </a:extLst>
          </p:cNvPr>
          <p:cNvSpPr txBox="1">
            <a:spLocks/>
          </p:cNvSpPr>
          <p:nvPr/>
        </p:nvSpPr>
        <p:spPr>
          <a:xfrm>
            <a:off x="10627562" y="3400614"/>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5</a:t>
            </a:r>
          </a:p>
        </p:txBody>
      </p:sp>
      <p:sp>
        <p:nvSpPr>
          <p:cNvPr id="73" name="Text Placeholder 12">
            <a:extLst>
              <a:ext uri="{FF2B5EF4-FFF2-40B4-BE49-F238E27FC236}">
                <a16:creationId xmlns:a16="http://schemas.microsoft.com/office/drawing/2014/main" xmlns="" id="{9C666D4B-B192-45A0-B543-4C518DDF3ACD}"/>
              </a:ext>
            </a:extLst>
          </p:cNvPr>
          <p:cNvSpPr txBox="1">
            <a:spLocks/>
          </p:cNvSpPr>
          <p:nvPr/>
        </p:nvSpPr>
        <p:spPr>
          <a:xfrm>
            <a:off x="10627562" y="4838188"/>
            <a:ext cx="472255" cy="544163"/>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6600" dirty="0">
                <a:solidFill>
                  <a:prstClr val="black"/>
                </a:solidFill>
                <a:cs typeface="Arial" pitchFamily="34" charset="0"/>
              </a:rPr>
              <a:t>6</a:t>
            </a:r>
          </a:p>
        </p:txBody>
      </p:sp>
      <p:sp>
        <p:nvSpPr>
          <p:cNvPr id="74" name="TextBox 73">
            <a:extLst>
              <a:ext uri="{FF2B5EF4-FFF2-40B4-BE49-F238E27FC236}">
                <a16:creationId xmlns:a16="http://schemas.microsoft.com/office/drawing/2014/main" xmlns="" id="{3E02EE8C-C77D-4ADA-8FD4-F67C7889BA65}"/>
              </a:ext>
            </a:extLst>
          </p:cNvPr>
          <p:cNvSpPr txBox="1"/>
          <p:nvPr/>
        </p:nvSpPr>
        <p:spPr>
          <a:xfrm>
            <a:off x="2106862" y="4721420"/>
            <a:ext cx="3248813" cy="830997"/>
          </a:xfrm>
          <a:prstGeom prst="rect">
            <a:avLst/>
          </a:prstGeom>
          <a:noFill/>
        </p:spPr>
        <p:txBody>
          <a:bodyPr wrap="square" rtlCol="0">
            <a:spAutoFit/>
          </a:bodyPr>
          <a:lstStyle/>
          <a:p>
            <a:r>
              <a:rPr lang="en-US" altLang="ko-KR" sz="2400" b="1" dirty="0" smtClean="0">
                <a:solidFill>
                  <a:schemeClr val="bg1"/>
                </a:solidFill>
                <a:cs typeface="Arial" pitchFamily="34" charset="0"/>
              </a:rPr>
              <a:t>JOB SEARCH ALLOWANCE</a:t>
            </a:r>
            <a:endParaRPr lang="ko-KR" altLang="en-US" sz="2400" b="1" dirty="0">
              <a:solidFill>
                <a:schemeClr val="bg1"/>
              </a:solidFill>
              <a:cs typeface="Arial" pitchFamily="34" charset="0"/>
            </a:endParaRPr>
          </a:p>
        </p:txBody>
      </p:sp>
      <p:sp>
        <p:nvSpPr>
          <p:cNvPr id="75" name="TextBox 74">
            <a:extLst>
              <a:ext uri="{FF2B5EF4-FFF2-40B4-BE49-F238E27FC236}">
                <a16:creationId xmlns:a16="http://schemas.microsoft.com/office/drawing/2014/main" xmlns="" id="{3E02EE8C-C77D-4ADA-8FD4-F67C7889BA65}"/>
              </a:ext>
            </a:extLst>
          </p:cNvPr>
          <p:cNvSpPr txBox="1"/>
          <p:nvPr/>
        </p:nvSpPr>
        <p:spPr>
          <a:xfrm>
            <a:off x="7002687" y="1842170"/>
            <a:ext cx="3248813" cy="830997"/>
          </a:xfrm>
          <a:prstGeom prst="rect">
            <a:avLst/>
          </a:prstGeom>
          <a:noFill/>
        </p:spPr>
        <p:txBody>
          <a:bodyPr wrap="square" rtlCol="0">
            <a:spAutoFit/>
          </a:bodyPr>
          <a:lstStyle/>
          <a:p>
            <a:pPr algn="r"/>
            <a:r>
              <a:rPr lang="en-US" altLang="ko-KR" sz="2400" b="1" dirty="0" smtClean="0">
                <a:solidFill>
                  <a:schemeClr val="bg1"/>
                </a:solidFill>
                <a:cs typeface="Arial" pitchFamily="34" charset="0"/>
              </a:rPr>
              <a:t>RELOCATION ALLOWANCE</a:t>
            </a:r>
            <a:endParaRPr lang="ko-KR" altLang="en-US" sz="2400" b="1" dirty="0">
              <a:solidFill>
                <a:schemeClr val="bg1"/>
              </a:solidFill>
              <a:cs typeface="Arial" pitchFamily="34" charset="0"/>
            </a:endParaRPr>
          </a:p>
        </p:txBody>
      </p:sp>
      <p:sp>
        <p:nvSpPr>
          <p:cNvPr id="76" name="TextBox 75">
            <a:extLst>
              <a:ext uri="{FF2B5EF4-FFF2-40B4-BE49-F238E27FC236}">
                <a16:creationId xmlns:a16="http://schemas.microsoft.com/office/drawing/2014/main" xmlns="" id="{3E02EE8C-C77D-4ADA-8FD4-F67C7889BA65}"/>
              </a:ext>
            </a:extLst>
          </p:cNvPr>
          <p:cNvSpPr txBox="1"/>
          <p:nvPr/>
        </p:nvSpPr>
        <p:spPr>
          <a:xfrm>
            <a:off x="7034280" y="3081528"/>
            <a:ext cx="3248813" cy="1200329"/>
          </a:xfrm>
          <a:prstGeom prst="rect">
            <a:avLst/>
          </a:prstGeom>
          <a:noFill/>
        </p:spPr>
        <p:txBody>
          <a:bodyPr wrap="square" rtlCol="0">
            <a:spAutoFit/>
          </a:bodyPr>
          <a:lstStyle/>
          <a:p>
            <a:pPr algn="r"/>
            <a:r>
              <a:rPr lang="en-US" altLang="ko-KR" sz="2400" b="1" dirty="0" smtClean="0">
                <a:solidFill>
                  <a:schemeClr val="bg1"/>
                </a:solidFill>
                <a:cs typeface="Arial" pitchFamily="34" charset="0"/>
              </a:rPr>
              <a:t>REEMPLOYMENT TRADE ADUSTMENT ASSISTANCE (RTAA)</a:t>
            </a:r>
            <a:endParaRPr lang="ko-KR" altLang="en-US" sz="2400" b="1" dirty="0">
              <a:solidFill>
                <a:schemeClr val="bg1"/>
              </a:solidFill>
              <a:cs typeface="Arial" pitchFamily="34" charset="0"/>
            </a:endParaRPr>
          </a:p>
        </p:txBody>
      </p:sp>
      <p:sp>
        <p:nvSpPr>
          <p:cNvPr id="77" name="TextBox 76">
            <a:extLst>
              <a:ext uri="{FF2B5EF4-FFF2-40B4-BE49-F238E27FC236}">
                <a16:creationId xmlns:a16="http://schemas.microsoft.com/office/drawing/2014/main" xmlns="" id="{3E02EE8C-C77D-4ADA-8FD4-F67C7889BA65}"/>
              </a:ext>
            </a:extLst>
          </p:cNvPr>
          <p:cNvSpPr txBox="1"/>
          <p:nvPr/>
        </p:nvSpPr>
        <p:spPr>
          <a:xfrm>
            <a:off x="7002687" y="4719698"/>
            <a:ext cx="3248813" cy="830997"/>
          </a:xfrm>
          <a:prstGeom prst="rect">
            <a:avLst/>
          </a:prstGeom>
          <a:noFill/>
        </p:spPr>
        <p:txBody>
          <a:bodyPr wrap="square" rtlCol="0">
            <a:spAutoFit/>
          </a:bodyPr>
          <a:lstStyle/>
          <a:p>
            <a:pPr algn="r"/>
            <a:r>
              <a:rPr lang="en-US" altLang="ko-KR" sz="2400" b="1" dirty="0" smtClean="0">
                <a:solidFill>
                  <a:schemeClr val="bg1"/>
                </a:solidFill>
                <a:cs typeface="Arial" pitchFamily="34" charset="0"/>
              </a:rPr>
              <a:t>HEALTH COVERAGE TAX CREDIT (HCTC)</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08335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319" y="479967"/>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overview</a:t>
            </a:r>
            <a:endParaRPr lang="en-US" altLang="en-US" cap="none" dirty="0">
              <a:solidFill>
                <a:srgbClr val="FFC000"/>
              </a:solidFill>
              <a:cs typeface="Aparajita" panose="020B0604020202020204" pitchFamily="34" charset="0"/>
            </a:endParaRPr>
          </a:p>
        </p:txBody>
      </p:sp>
      <p:sp>
        <p:nvSpPr>
          <p:cNvPr id="3" name="Rectangle 2"/>
          <p:cNvSpPr/>
          <p:nvPr/>
        </p:nvSpPr>
        <p:spPr>
          <a:xfrm>
            <a:off x="930442" y="1493341"/>
            <a:ext cx="11667066" cy="2569934"/>
          </a:xfrm>
          <a:prstGeom prst="rect">
            <a:avLst/>
          </a:prstGeom>
        </p:spPr>
        <p:txBody>
          <a:bodyPr wrap="square">
            <a:spAutoFit/>
          </a:bodyPr>
          <a:lstStyle/>
          <a:p>
            <a:pPr>
              <a:spcBef>
                <a:spcPts val="250"/>
              </a:spcBef>
              <a:buClr>
                <a:srgbClr val="5AA2AE">
                  <a:lumMod val="75000"/>
                </a:srgbClr>
              </a:buClr>
              <a:buSzPct val="80000"/>
              <a:defRPr/>
            </a:pPr>
            <a:r>
              <a:rPr lang="en-US" sz="2400" dirty="0" smtClean="0">
                <a:solidFill>
                  <a:srgbClr val="FFC000"/>
                </a:solidFill>
              </a:rPr>
              <a:t>TRAINING</a:t>
            </a:r>
          </a:p>
          <a:p>
            <a:pPr marL="265176" indent="-265176">
              <a:spcBef>
                <a:spcPts val="250"/>
              </a:spcBef>
              <a:buClr>
                <a:srgbClr val="5AA2AE">
                  <a:lumMod val="75000"/>
                </a:srgbClr>
              </a:buClr>
              <a:buSzPct val="80000"/>
              <a:buFont typeface="Wingdings 2"/>
              <a:buChar char=""/>
              <a:defRPr/>
            </a:pPr>
            <a:r>
              <a:rPr lang="en-US" sz="2100" dirty="0" smtClean="0">
                <a:solidFill>
                  <a:prstClr val="white"/>
                </a:solidFill>
              </a:rPr>
              <a:t>TAA </a:t>
            </a:r>
            <a:r>
              <a:rPr lang="en-US" sz="2100" dirty="0">
                <a:solidFill>
                  <a:prstClr val="white"/>
                </a:solidFill>
              </a:rPr>
              <a:t>pays </a:t>
            </a:r>
            <a:r>
              <a:rPr lang="en-US" sz="2100" dirty="0" smtClean="0">
                <a:solidFill>
                  <a:prstClr val="white"/>
                </a:solidFill>
              </a:rPr>
              <a:t>100 percent </a:t>
            </a:r>
            <a:r>
              <a:rPr lang="en-US" sz="2100" dirty="0">
                <a:solidFill>
                  <a:prstClr val="white"/>
                </a:solidFill>
              </a:rPr>
              <a:t>of all </a:t>
            </a:r>
            <a:r>
              <a:rPr lang="en-US" sz="2100" dirty="0">
                <a:solidFill>
                  <a:srgbClr val="FFC000"/>
                </a:solidFill>
              </a:rPr>
              <a:t>required</a:t>
            </a:r>
            <a:r>
              <a:rPr lang="en-US" sz="2100" dirty="0">
                <a:solidFill>
                  <a:prstClr val="white"/>
                </a:solidFill>
              </a:rPr>
              <a:t> training costs</a:t>
            </a:r>
          </a:p>
          <a:p>
            <a:pPr marL="265176" indent="-265176">
              <a:spcBef>
                <a:spcPts val="250"/>
              </a:spcBef>
              <a:buClr>
                <a:srgbClr val="5AA2AE">
                  <a:lumMod val="75000"/>
                </a:srgbClr>
              </a:buClr>
              <a:buSzPct val="80000"/>
              <a:buFont typeface="Wingdings 2"/>
              <a:buChar char=""/>
              <a:defRPr/>
            </a:pPr>
            <a:r>
              <a:rPr lang="en-US" sz="2100" dirty="0" smtClean="0">
                <a:solidFill>
                  <a:prstClr val="white"/>
                </a:solidFill>
              </a:rPr>
              <a:t>Training cannot exceed 130 training weeks</a:t>
            </a:r>
            <a:endParaRPr lang="en-US" sz="2100" dirty="0">
              <a:solidFill>
                <a:prstClr val="white"/>
              </a:solidFill>
            </a:endParaRPr>
          </a:p>
          <a:p>
            <a:pPr marL="265176" indent="-265176">
              <a:spcBef>
                <a:spcPts val="250"/>
              </a:spcBef>
              <a:buClr>
                <a:srgbClr val="5AA2AE">
                  <a:lumMod val="75000"/>
                </a:srgbClr>
              </a:buClr>
              <a:buSzPct val="80000"/>
              <a:buFont typeface="Wingdings 2"/>
              <a:buChar char=""/>
              <a:defRPr/>
            </a:pPr>
            <a:r>
              <a:rPr lang="en-US" sz="2100" dirty="0" smtClean="0">
                <a:solidFill>
                  <a:prstClr val="white"/>
                </a:solidFill>
              </a:rPr>
              <a:t>Training </a:t>
            </a:r>
            <a:r>
              <a:rPr lang="en-US" sz="2100" dirty="0">
                <a:solidFill>
                  <a:prstClr val="white"/>
                </a:solidFill>
              </a:rPr>
              <a:t>is considered a “lifetime” benefit</a:t>
            </a:r>
          </a:p>
          <a:p>
            <a:pPr marL="722376" lvl="1" indent="-265176">
              <a:spcBef>
                <a:spcPts val="250"/>
              </a:spcBef>
              <a:buClr>
                <a:srgbClr val="5AA2AE">
                  <a:lumMod val="75000"/>
                </a:srgbClr>
              </a:buClr>
              <a:buSzPct val="80000"/>
              <a:buFont typeface="Wingdings 2"/>
              <a:buChar char=""/>
              <a:defRPr/>
            </a:pPr>
            <a:r>
              <a:rPr lang="en-US" dirty="0">
                <a:solidFill>
                  <a:prstClr val="white"/>
                </a:solidFill>
              </a:rPr>
              <a:t>Lifetime is defined by the life of the TAA </a:t>
            </a:r>
            <a:r>
              <a:rPr lang="en-US" dirty="0" smtClean="0">
                <a:solidFill>
                  <a:prstClr val="white"/>
                </a:solidFill>
              </a:rPr>
              <a:t>program (June 30, 2021)</a:t>
            </a:r>
            <a:endParaRPr lang="en-US" dirty="0">
              <a:solidFill>
                <a:prstClr val="white"/>
              </a:solidFill>
            </a:endParaRPr>
          </a:p>
          <a:p>
            <a:pPr marL="265176" indent="-265176">
              <a:spcBef>
                <a:spcPts val="250"/>
              </a:spcBef>
              <a:buClr>
                <a:srgbClr val="5AA2AE">
                  <a:lumMod val="75000"/>
                </a:srgbClr>
              </a:buClr>
              <a:buSzPct val="80000"/>
              <a:buFont typeface="Wingdings 2"/>
              <a:buChar char=""/>
              <a:defRPr/>
            </a:pPr>
            <a:r>
              <a:rPr lang="en-US" sz="2100" dirty="0" smtClean="0">
                <a:solidFill>
                  <a:prstClr val="white"/>
                </a:solidFill>
              </a:rPr>
              <a:t>Must meet the six criteria of training</a:t>
            </a:r>
            <a:endParaRPr lang="en-US" sz="2100" dirty="0">
              <a:solidFill>
                <a:prstClr val="white"/>
              </a:solidFill>
            </a:endParaRPr>
          </a:p>
          <a:p>
            <a:pPr lvl="1">
              <a:spcBef>
                <a:spcPts val="250"/>
              </a:spcBef>
              <a:buClr>
                <a:srgbClr val="5AA2AE">
                  <a:lumMod val="75000"/>
                </a:srgbClr>
              </a:buClr>
              <a:buSzPct val="80000"/>
              <a:defRPr/>
            </a:pPr>
            <a:endParaRPr lang="en-US" sz="1900" dirty="0" smtClean="0">
              <a:solidFill>
                <a:prstClr val="white"/>
              </a:solidFill>
            </a:endParaRPr>
          </a:p>
        </p:txBody>
      </p:sp>
      <p:sp>
        <p:nvSpPr>
          <p:cNvPr id="4" name="Rectangle 3"/>
          <p:cNvSpPr/>
          <p:nvPr/>
        </p:nvSpPr>
        <p:spPr>
          <a:xfrm>
            <a:off x="930442" y="3728188"/>
            <a:ext cx="11492459" cy="2985433"/>
          </a:xfrm>
          <a:prstGeom prst="rect">
            <a:avLst/>
          </a:prstGeom>
        </p:spPr>
        <p:txBody>
          <a:bodyPr wrap="square">
            <a:spAutoFit/>
          </a:bodyPr>
          <a:lstStyle/>
          <a:p>
            <a:pPr>
              <a:spcBef>
                <a:spcPts val="250"/>
              </a:spcBef>
              <a:buClr>
                <a:srgbClr val="5AA2AE">
                  <a:lumMod val="75000"/>
                </a:srgbClr>
              </a:buClr>
              <a:buSzPct val="80000"/>
              <a:defRPr/>
            </a:pPr>
            <a:r>
              <a:rPr lang="en-US" sz="2100" dirty="0" smtClean="0">
                <a:solidFill>
                  <a:srgbClr val="FFC000"/>
                </a:solidFill>
              </a:rPr>
              <a:t>Classroom </a:t>
            </a:r>
            <a:r>
              <a:rPr lang="en-US" sz="2100" dirty="0">
                <a:solidFill>
                  <a:srgbClr val="FFC000"/>
                </a:solidFill>
              </a:rPr>
              <a:t>Training</a:t>
            </a:r>
          </a:p>
          <a:p>
            <a:pPr marL="1179576" lvl="2" indent="-265176">
              <a:spcBef>
                <a:spcPts val="250"/>
              </a:spcBef>
              <a:buClr>
                <a:srgbClr val="5AA2AE">
                  <a:lumMod val="75000"/>
                </a:srgbClr>
              </a:buClr>
              <a:buSzPct val="80000"/>
              <a:buFont typeface="Wingdings" pitchFamily="2" charset="2"/>
              <a:buChar char="§"/>
              <a:defRPr/>
            </a:pPr>
            <a:r>
              <a:rPr lang="en-US" dirty="0">
                <a:solidFill>
                  <a:prstClr val="white"/>
                </a:solidFill>
              </a:rPr>
              <a:t>Occupational </a:t>
            </a:r>
            <a:r>
              <a:rPr lang="en-US" dirty="0" smtClean="0">
                <a:solidFill>
                  <a:prstClr val="white"/>
                </a:solidFill>
              </a:rPr>
              <a:t>skills </a:t>
            </a:r>
            <a:r>
              <a:rPr lang="en-US" dirty="0">
                <a:solidFill>
                  <a:prstClr val="white"/>
                </a:solidFill>
              </a:rPr>
              <a:t>t</a:t>
            </a:r>
            <a:r>
              <a:rPr lang="en-US" dirty="0" smtClean="0">
                <a:solidFill>
                  <a:prstClr val="white"/>
                </a:solidFill>
              </a:rPr>
              <a:t>raining (Tech. Cert., AS/AAS, BA/BS, Masters, etc.)</a:t>
            </a:r>
            <a:endParaRPr lang="en-US" dirty="0">
              <a:solidFill>
                <a:prstClr val="white"/>
              </a:solidFill>
            </a:endParaRPr>
          </a:p>
          <a:p>
            <a:pPr marL="1179576" lvl="2" indent="-265176">
              <a:spcBef>
                <a:spcPts val="250"/>
              </a:spcBef>
              <a:buClr>
                <a:srgbClr val="5AA2AE">
                  <a:lumMod val="75000"/>
                </a:srgbClr>
              </a:buClr>
              <a:buSzPct val="80000"/>
              <a:buFont typeface="Wingdings" pitchFamily="2" charset="2"/>
              <a:buChar char="§"/>
              <a:defRPr/>
            </a:pPr>
            <a:r>
              <a:rPr lang="en-US" dirty="0" smtClean="0">
                <a:solidFill>
                  <a:prstClr val="white"/>
                </a:solidFill>
              </a:rPr>
              <a:t>Remedial </a:t>
            </a:r>
            <a:r>
              <a:rPr lang="en-US" dirty="0">
                <a:solidFill>
                  <a:prstClr val="white"/>
                </a:solidFill>
              </a:rPr>
              <a:t>t</a:t>
            </a:r>
            <a:r>
              <a:rPr lang="en-US" dirty="0" smtClean="0">
                <a:solidFill>
                  <a:prstClr val="white"/>
                </a:solidFill>
              </a:rPr>
              <a:t>raining (Adult education, HSE, ELL)</a:t>
            </a:r>
            <a:endParaRPr lang="en-US" dirty="0">
              <a:solidFill>
                <a:prstClr val="white"/>
              </a:solidFill>
            </a:endParaRPr>
          </a:p>
          <a:p>
            <a:pPr marL="1179576" lvl="2" indent="-265176">
              <a:spcBef>
                <a:spcPts val="250"/>
              </a:spcBef>
              <a:buClr>
                <a:srgbClr val="5AA2AE">
                  <a:lumMod val="75000"/>
                </a:srgbClr>
              </a:buClr>
              <a:buSzPct val="80000"/>
              <a:buFont typeface="Wingdings" pitchFamily="2" charset="2"/>
              <a:buChar char="§"/>
              <a:defRPr/>
            </a:pPr>
            <a:r>
              <a:rPr lang="en-US" dirty="0">
                <a:solidFill>
                  <a:prstClr val="white"/>
                </a:solidFill>
              </a:rPr>
              <a:t>Pre-requisite </a:t>
            </a:r>
            <a:r>
              <a:rPr lang="en-US" dirty="0" smtClean="0">
                <a:solidFill>
                  <a:prstClr val="white"/>
                </a:solidFill>
              </a:rPr>
              <a:t>training</a:t>
            </a:r>
            <a:endParaRPr lang="en-US" dirty="0">
              <a:solidFill>
                <a:prstClr val="white"/>
              </a:solidFill>
            </a:endParaRPr>
          </a:p>
          <a:p>
            <a:pPr marL="1179576" lvl="2" indent="-265176">
              <a:spcBef>
                <a:spcPts val="250"/>
              </a:spcBef>
              <a:buClr>
                <a:srgbClr val="5AA2AE">
                  <a:lumMod val="75000"/>
                </a:srgbClr>
              </a:buClr>
              <a:buSzPct val="80000"/>
              <a:buFont typeface="Wingdings" pitchFamily="2" charset="2"/>
              <a:buChar char="§"/>
              <a:defRPr/>
            </a:pPr>
            <a:r>
              <a:rPr lang="en-US" dirty="0">
                <a:solidFill>
                  <a:prstClr val="white"/>
                </a:solidFill>
              </a:rPr>
              <a:t>Distance </a:t>
            </a:r>
            <a:r>
              <a:rPr lang="en-US" dirty="0" smtClean="0">
                <a:solidFill>
                  <a:prstClr val="white"/>
                </a:solidFill>
              </a:rPr>
              <a:t>learning</a:t>
            </a:r>
          </a:p>
          <a:p>
            <a:pPr>
              <a:spcBef>
                <a:spcPts val="250"/>
              </a:spcBef>
              <a:buClr>
                <a:srgbClr val="5AA2AE">
                  <a:lumMod val="75000"/>
                </a:srgbClr>
              </a:buClr>
              <a:buSzPct val="80000"/>
              <a:defRPr/>
            </a:pPr>
            <a:r>
              <a:rPr lang="en-US" sz="2100" dirty="0" smtClean="0">
                <a:solidFill>
                  <a:srgbClr val="FFC000"/>
                </a:solidFill>
              </a:rPr>
              <a:t>Employer-Based Training</a:t>
            </a:r>
          </a:p>
          <a:p>
            <a:pPr marL="1179576" lvl="2" indent="-265176">
              <a:spcBef>
                <a:spcPts val="250"/>
              </a:spcBef>
              <a:buClr>
                <a:srgbClr val="5AA2AE">
                  <a:lumMod val="75000"/>
                </a:srgbClr>
              </a:buClr>
              <a:buSzPct val="80000"/>
              <a:buFont typeface="Wingdings" pitchFamily="2" charset="2"/>
              <a:buChar char="§"/>
              <a:defRPr/>
            </a:pPr>
            <a:r>
              <a:rPr lang="en-US" dirty="0" smtClean="0">
                <a:solidFill>
                  <a:prstClr val="white"/>
                </a:solidFill>
              </a:rPr>
              <a:t>On-the-job </a:t>
            </a:r>
            <a:r>
              <a:rPr lang="en-US" dirty="0">
                <a:solidFill>
                  <a:prstClr val="white"/>
                </a:solidFill>
              </a:rPr>
              <a:t>t</a:t>
            </a:r>
            <a:r>
              <a:rPr lang="en-US" dirty="0" smtClean="0">
                <a:solidFill>
                  <a:prstClr val="white"/>
                </a:solidFill>
              </a:rPr>
              <a:t>raining </a:t>
            </a:r>
            <a:r>
              <a:rPr lang="en-US" dirty="0">
                <a:solidFill>
                  <a:prstClr val="white"/>
                </a:solidFill>
              </a:rPr>
              <a:t>(OJT)</a:t>
            </a:r>
          </a:p>
          <a:p>
            <a:pPr marL="1179576" lvl="2" indent="-265176">
              <a:spcBef>
                <a:spcPts val="250"/>
              </a:spcBef>
              <a:buClr>
                <a:srgbClr val="5AA2AE">
                  <a:lumMod val="75000"/>
                </a:srgbClr>
              </a:buClr>
              <a:buSzPct val="80000"/>
              <a:buFont typeface="Wingdings" pitchFamily="2" charset="2"/>
              <a:buChar char="§"/>
              <a:defRPr/>
            </a:pPr>
            <a:r>
              <a:rPr lang="en-US" dirty="0" smtClean="0">
                <a:solidFill>
                  <a:prstClr val="white"/>
                </a:solidFill>
              </a:rPr>
              <a:t>Customized </a:t>
            </a:r>
            <a:r>
              <a:rPr lang="en-US" dirty="0">
                <a:solidFill>
                  <a:prstClr val="white"/>
                </a:solidFill>
              </a:rPr>
              <a:t>t</a:t>
            </a:r>
            <a:r>
              <a:rPr lang="en-US" dirty="0" smtClean="0">
                <a:solidFill>
                  <a:prstClr val="white"/>
                </a:solidFill>
              </a:rPr>
              <a:t>raining</a:t>
            </a:r>
            <a:endParaRPr lang="en-US" dirty="0">
              <a:solidFill>
                <a:prstClr val="white"/>
              </a:solidFill>
            </a:endParaRPr>
          </a:p>
          <a:p>
            <a:pPr marL="1179576" lvl="2" indent="-265176">
              <a:spcBef>
                <a:spcPts val="250"/>
              </a:spcBef>
              <a:buClr>
                <a:srgbClr val="5AA2AE">
                  <a:lumMod val="75000"/>
                </a:srgbClr>
              </a:buClr>
              <a:buSzPct val="80000"/>
              <a:buFont typeface="Wingdings" pitchFamily="2" charset="2"/>
              <a:buChar char="§"/>
              <a:defRPr/>
            </a:pPr>
            <a:r>
              <a:rPr lang="en-US" dirty="0" smtClean="0">
                <a:solidFill>
                  <a:prstClr val="white"/>
                </a:solidFill>
              </a:rPr>
              <a:t>Apprenticeship training</a:t>
            </a:r>
            <a:endParaRPr lang="en-US" dirty="0">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330" y="4747276"/>
            <a:ext cx="2596583" cy="1683990"/>
          </a:xfrm>
          <a:prstGeom prst="rect">
            <a:avLst/>
          </a:prstGeom>
        </p:spPr>
      </p:pic>
    </p:spTree>
    <p:extLst>
      <p:ext uri="{BB962C8B-B14F-4D97-AF65-F5344CB8AC3E}">
        <p14:creationId xmlns:p14="http://schemas.microsoft.com/office/powerpoint/2010/main" val="324377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56842" y="2862985"/>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srcRect l="19079" t="31803" r="46753" b="19284"/>
          <a:stretch/>
        </p:blipFill>
        <p:spPr>
          <a:xfrm>
            <a:off x="7405692" y="2862985"/>
            <a:ext cx="4165807" cy="3352800"/>
          </a:xfrm>
          <a:prstGeom prst="rect">
            <a:avLst/>
          </a:prstGeom>
          <a:ln>
            <a:solidFill>
              <a:schemeClr val="tx1"/>
            </a:solidFill>
          </a:ln>
        </p:spPr>
      </p:pic>
      <p:sp>
        <p:nvSpPr>
          <p:cNvPr id="13" name="Rectangle 12"/>
          <p:cNvSpPr/>
          <p:nvPr/>
        </p:nvSpPr>
        <p:spPr>
          <a:xfrm>
            <a:off x="4369812" y="2954336"/>
            <a:ext cx="2802271" cy="2862322"/>
          </a:xfrm>
          <a:prstGeom prst="rect">
            <a:avLst/>
          </a:prstGeom>
        </p:spPr>
        <p:txBody>
          <a:bodyPr wrap="square">
            <a:spAutoFit/>
          </a:bodyPr>
          <a:lstStyle/>
          <a:p>
            <a:pPr algn="r"/>
            <a:r>
              <a:rPr lang="en-US" sz="2000" dirty="0">
                <a:ea typeface="Times New Roman" panose="02020603050405020304" pitchFamily="18" charset="0"/>
              </a:rPr>
              <a:t>“Did you see when they handed her the actual diploma</a:t>
            </a:r>
            <a:r>
              <a:rPr lang="en-US" sz="2000" dirty="0">
                <a:latin typeface="Arial" panose="020B0604020202020204" pitchFamily="34" charset="0"/>
                <a:ea typeface="Times New Roman" panose="02020603050405020304" pitchFamily="18" charset="0"/>
                <a:cs typeface="Arial" panose="020B0604020202020204" pitchFamily="34" charset="0"/>
              </a:rPr>
              <a:t>?</a:t>
            </a:r>
            <a:r>
              <a:rPr lang="en-US" sz="2000" dirty="0">
                <a:ea typeface="Times New Roman" panose="02020603050405020304" pitchFamily="18" charset="0"/>
              </a:rPr>
              <a:t>” </a:t>
            </a:r>
            <a:r>
              <a:rPr lang="en-US" sz="2000" dirty="0" smtClean="0">
                <a:ea typeface="Times New Roman" panose="02020603050405020304" pitchFamily="18" charset="0"/>
              </a:rPr>
              <a:t>her granddaughter asked</a:t>
            </a:r>
            <a:r>
              <a:rPr lang="en-US" sz="2000" dirty="0">
                <a:ea typeface="Times New Roman" panose="02020603050405020304" pitchFamily="18" charset="0"/>
              </a:rPr>
              <a:t>. “And she realized it’s really a diploma</a:t>
            </a:r>
            <a:r>
              <a:rPr lang="en-US" sz="2000" dirty="0">
                <a:latin typeface="Arial" panose="020B0604020202020204" pitchFamily="34" charset="0"/>
                <a:ea typeface="Times New Roman" panose="02020603050405020304" pitchFamily="18" charset="0"/>
                <a:cs typeface="Arial" panose="020B0604020202020204" pitchFamily="34" charset="0"/>
              </a:rPr>
              <a:t>?</a:t>
            </a:r>
            <a:r>
              <a:rPr lang="en-US" sz="2000" dirty="0">
                <a:ea typeface="Times New Roman" panose="02020603050405020304" pitchFamily="18" charset="0"/>
              </a:rPr>
              <a:t> I think that’s when it really hit her</a:t>
            </a:r>
            <a:r>
              <a:rPr lang="en-US" sz="2000" dirty="0" smtClean="0">
                <a:ea typeface="Times New Roman" panose="02020603050405020304" pitchFamily="18" charset="0"/>
              </a:rPr>
              <a:t>.” </a:t>
            </a:r>
            <a:endParaRPr lang="en-US" sz="2000" dirty="0"/>
          </a:p>
        </p:txBody>
      </p:sp>
      <p:sp>
        <p:nvSpPr>
          <p:cNvPr id="14" name="TextBox 13"/>
          <p:cNvSpPr txBox="1"/>
          <p:nvPr/>
        </p:nvSpPr>
        <p:spPr>
          <a:xfrm>
            <a:off x="346058" y="2201265"/>
            <a:ext cx="3513222" cy="1323439"/>
          </a:xfrm>
          <a:prstGeom prst="rect">
            <a:avLst/>
          </a:prstGeom>
          <a:noFill/>
        </p:spPr>
        <p:txBody>
          <a:bodyPr wrap="square" rtlCol="0">
            <a:spAutoFit/>
          </a:bodyPr>
          <a:lstStyle/>
          <a:p>
            <a:r>
              <a:rPr lang="en-US" sz="4400" dirty="0" smtClean="0">
                <a:solidFill>
                  <a:srgbClr val="FFC000"/>
                </a:solidFill>
              </a:rPr>
              <a:t>NEVER TOO </a:t>
            </a:r>
            <a:r>
              <a:rPr lang="en-US" sz="3600" dirty="0" smtClean="0">
                <a:solidFill>
                  <a:srgbClr val="FFC000"/>
                </a:solidFill>
              </a:rPr>
              <a:t>OLD TO LEARN</a:t>
            </a:r>
            <a:endParaRPr lang="en-US" sz="3600" dirty="0">
              <a:solidFill>
                <a:srgbClr val="FFC000"/>
              </a:solidFill>
            </a:endParaRPr>
          </a:p>
        </p:txBody>
      </p:sp>
      <p:sp>
        <p:nvSpPr>
          <p:cNvPr id="15" name="Rectangle 14"/>
          <p:cNvSpPr/>
          <p:nvPr/>
        </p:nvSpPr>
        <p:spPr>
          <a:xfrm>
            <a:off x="396289" y="3625020"/>
            <a:ext cx="3730024" cy="3046988"/>
          </a:xfrm>
          <a:prstGeom prst="rect">
            <a:avLst/>
          </a:prstGeom>
        </p:spPr>
        <p:txBody>
          <a:bodyPr wrap="square">
            <a:spAutoFit/>
          </a:bodyPr>
          <a:lstStyle/>
          <a:p>
            <a:r>
              <a:rPr lang="en-US" sz="2400" dirty="0">
                <a:ea typeface="Times New Roman" panose="02020603050405020304" pitchFamily="18" charset="0"/>
              </a:rPr>
              <a:t>Lucille (Baker) Rudolph accepted </a:t>
            </a:r>
            <a:r>
              <a:rPr lang="en-US" sz="2400" dirty="0" smtClean="0">
                <a:ea typeface="Times New Roman" panose="02020603050405020304" pitchFamily="18" charset="0"/>
              </a:rPr>
              <a:t>an HSE honorary diploma with </a:t>
            </a:r>
            <a:r>
              <a:rPr lang="en-US" sz="2400" dirty="0">
                <a:ea typeface="Times New Roman" panose="02020603050405020304" pitchFamily="18" charset="0"/>
              </a:rPr>
              <a:t>a misty-eyed smile</a:t>
            </a:r>
            <a:r>
              <a:rPr lang="en-US" sz="2400" dirty="0" smtClean="0">
                <a:ea typeface="Times New Roman" panose="02020603050405020304" pitchFamily="18" charset="0"/>
              </a:rPr>
              <a:t>. </a:t>
            </a:r>
          </a:p>
          <a:p>
            <a:endParaRPr lang="en-US" sz="1000" dirty="0">
              <a:ea typeface="Times New Roman" panose="02020603050405020304" pitchFamily="18" charset="0"/>
            </a:endParaRPr>
          </a:p>
          <a:p>
            <a:r>
              <a:rPr lang="en-US" dirty="0" smtClean="0">
                <a:solidFill>
                  <a:srgbClr val="FFC000"/>
                </a:solidFill>
                <a:ea typeface="Times New Roman" panose="02020603050405020304" pitchFamily="18" charset="0"/>
              </a:rPr>
              <a:t>For a moment it didn’t seem real for the 100-year-old Hoosier and resident of </a:t>
            </a:r>
            <a:r>
              <a:rPr lang="en-US" sz="1600" dirty="0">
                <a:solidFill>
                  <a:srgbClr val="FFC000"/>
                </a:solidFill>
              </a:rPr>
              <a:t>Northwood Retirement </a:t>
            </a:r>
            <a:r>
              <a:rPr lang="en-US" sz="1600" dirty="0" smtClean="0">
                <a:solidFill>
                  <a:srgbClr val="FFC000"/>
                </a:solidFill>
              </a:rPr>
              <a:t>Community in Jasper. </a:t>
            </a:r>
            <a:r>
              <a:rPr lang="en-US" sz="1600" dirty="0">
                <a:ea typeface="Times New Roman" panose="02020603050405020304" pitchFamily="18" charset="0"/>
              </a:rPr>
              <a:t/>
            </a:r>
            <a:br>
              <a:rPr lang="en-US" sz="1600" dirty="0">
                <a:ea typeface="Times New Roman" panose="02020603050405020304" pitchFamily="18" charset="0"/>
              </a:rPr>
            </a:br>
            <a:endParaRPr lang="en-US" sz="1600" dirty="0"/>
          </a:p>
        </p:txBody>
      </p:sp>
      <p:sp>
        <p:nvSpPr>
          <p:cNvPr id="18" name="Rectangle 17"/>
          <p:cNvSpPr/>
          <p:nvPr/>
        </p:nvSpPr>
        <p:spPr>
          <a:xfrm>
            <a:off x="4760845" y="5795804"/>
            <a:ext cx="2411238" cy="715581"/>
          </a:xfrm>
          <a:prstGeom prst="rect">
            <a:avLst/>
          </a:prstGeom>
        </p:spPr>
        <p:txBody>
          <a:bodyPr wrap="square">
            <a:spAutoFit/>
          </a:bodyPr>
          <a:lstStyle/>
          <a:p>
            <a:pPr algn="r"/>
            <a:r>
              <a:rPr lang="en-US" sz="1350" dirty="0" smtClean="0">
                <a:ea typeface="Times New Roman" panose="02020603050405020304" pitchFamily="18" charset="0"/>
              </a:rPr>
              <a:t>   Story by Allen </a:t>
            </a:r>
            <a:r>
              <a:rPr lang="en-US" sz="1350" dirty="0" err="1" smtClean="0">
                <a:ea typeface="Times New Roman" panose="02020603050405020304" pitchFamily="18" charset="0"/>
              </a:rPr>
              <a:t>Laman</a:t>
            </a:r>
            <a:r>
              <a:rPr lang="en-US" sz="1350" dirty="0" smtClean="0">
                <a:ea typeface="Times New Roman" panose="02020603050405020304" pitchFamily="18" charset="0"/>
              </a:rPr>
              <a:t> </a:t>
            </a:r>
          </a:p>
          <a:p>
            <a:pPr algn="r"/>
            <a:r>
              <a:rPr lang="en-US" sz="1350" dirty="0" smtClean="0">
                <a:ea typeface="Times New Roman" panose="02020603050405020304" pitchFamily="18" charset="0"/>
              </a:rPr>
              <a:t>Photo by </a:t>
            </a:r>
            <a:r>
              <a:rPr lang="en-US" sz="1350" dirty="0"/>
              <a:t>Kayla </a:t>
            </a:r>
            <a:r>
              <a:rPr lang="en-US" sz="1350" dirty="0" err="1" smtClean="0"/>
              <a:t>Renie</a:t>
            </a:r>
            <a:endParaRPr lang="en-US" sz="1350" dirty="0"/>
          </a:p>
          <a:p>
            <a:pPr algn="r"/>
            <a:r>
              <a:rPr lang="en-US" sz="1350" dirty="0" smtClean="0">
                <a:solidFill>
                  <a:srgbClr val="FFC000"/>
                </a:solidFill>
                <a:ea typeface="Times New Roman" panose="02020603050405020304" pitchFamily="18" charset="0"/>
              </a:rPr>
              <a:t>The </a:t>
            </a:r>
            <a:r>
              <a:rPr lang="en-US" sz="1350" dirty="0">
                <a:solidFill>
                  <a:srgbClr val="FFC000"/>
                </a:solidFill>
                <a:ea typeface="Times New Roman" panose="02020603050405020304" pitchFamily="18" charset="0"/>
              </a:rPr>
              <a:t>Dubois County Herald</a:t>
            </a:r>
            <a:r>
              <a:rPr lang="en-US" sz="1350" dirty="0" smtClean="0">
                <a:solidFill>
                  <a:srgbClr val="FFC000"/>
                </a:solidFill>
                <a:ea typeface="Times New Roman" panose="02020603050405020304" pitchFamily="18" charset="0"/>
              </a:rPr>
              <a:t> </a:t>
            </a:r>
            <a:endParaRPr lang="en-US" sz="1350" dirty="0">
              <a:solidFill>
                <a:srgbClr val="FFC000"/>
              </a:solidFill>
            </a:endParaRPr>
          </a:p>
        </p:txBody>
      </p:sp>
    </p:spTree>
    <p:extLst>
      <p:ext uri="{BB962C8B-B14F-4D97-AF65-F5344CB8AC3E}">
        <p14:creationId xmlns:p14="http://schemas.microsoft.com/office/powerpoint/2010/main" val="166327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983" y="417796"/>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overview</a:t>
            </a:r>
            <a:endParaRPr lang="en-US" altLang="en-US" cap="none" dirty="0">
              <a:solidFill>
                <a:srgbClr val="FFC000"/>
              </a:solidFill>
              <a:cs typeface="Aparajita" panose="020B0604020202020204" pitchFamily="34" charset="0"/>
            </a:endParaRPr>
          </a:p>
        </p:txBody>
      </p:sp>
      <p:sp>
        <p:nvSpPr>
          <p:cNvPr id="3" name="Rectangle 2"/>
          <p:cNvSpPr/>
          <p:nvPr/>
        </p:nvSpPr>
        <p:spPr>
          <a:xfrm>
            <a:off x="524934" y="1710824"/>
            <a:ext cx="11667066" cy="1654299"/>
          </a:xfrm>
          <a:prstGeom prst="rect">
            <a:avLst/>
          </a:prstGeom>
        </p:spPr>
        <p:txBody>
          <a:bodyPr wrap="square">
            <a:spAutoFit/>
          </a:bodyPr>
          <a:lstStyle/>
          <a:p>
            <a:pPr>
              <a:spcBef>
                <a:spcPts val="250"/>
              </a:spcBef>
              <a:buClr>
                <a:srgbClr val="5AA2AE">
                  <a:lumMod val="75000"/>
                </a:srgbClr>
              </a:buClr>
              <a:buSzPct val="80000"/>
              <a:defRPr/>
            </a:pPr>
            <a:r>
              <a:rPr lang="en-US" sz="2400" dirty="0" smtClean="0">
                <a:solidFill>
                  <a:srgbClr val="FFC000"/>
                </a:solidFill>
              </a:rPr>
              <a:t>TRADE READJUSTMENT ALLOWANCE (TRA)</a:t>
            </a:r>
          </a:p>
          <a:p>
            <a:pPr>
              <a:spcBef>
                <a:spcPts val="250"/>
              </a:spcBef>
              <a:buClr>
                <a:srgbClr val="5AA2AE">
                  <a:lumMod val="75000"/>
                </a:srgbClr>
              </a:buClr>
              <a:buSzPct val="80000"/>
              <a:defRPr/>
            </a:pPr>
            <a:endParaRPr lang="en-US" sz="2400" b="1" dirty="0">
              <a:solidFill>
                <a:prstClr val="white"/>
              </a:solidFill>
            </a:endParaRPr>
          </a:p>
          <a:p>
            <a:pPr>
              <a:spcBef>
                <a:spcPts val="250"/>
              </a:spcBef>
              <a:buClr>
                <a:srgbClr val="5AA2AE">
                  <a:lumMod val="75000"/>
                </a:srgbClr>
              </a:buClr>
              <a:buSzPct val="80000"/>
              <a:defRPr/>
            </a:pPr>
            <a:endParaRPr lang="en-US" sz="2400" b="1" dirty="0" smtClean="0">
              <a:solidFill>
                <a:prstClr val="white"/>
              </a:solidFill>
            </a:endParaRPr>
          </a:p>
          <a:p>
            <a:pPr>
              <a:spcBef>
                <a:spcPts val="250"/>
              </a:spcBef>
              <a:buClr>
                <a:srgbClr val="5AA2AE">
                  <a:lumMod val="75000"/>
                </a:srgbClr>
              </a:buClr>
              <a:buSzPct val="80000"/>
              <a:defRPr/>
            </a:pPr>
            <a:endParaRPr lang="en-US" sz="2200" b="1" dirty="0" smtClean="0">
              <a:solidFill>
                <a:prstClr val="white"/>
              </a:solidFill>
            </a:endParaRPr>
          </a:p>
        </p:txBody>
      </p:sp>
      <p:sp>
        <p:nvSpPr>
          <p:cNvPr id="4" name="Rectangle 3"/>
          <p:cNvSpPr/>
          <p:nvPr/>
        </p:nvSpPr>
        <p:spPr>
          <a:xfrm>
            <a:off x="225954" y="2272747"/>
            <a:ext cx="11252200" cy="3970318"/>
          </a:xfrm>
          <a:prstGeom prst="rect">
            <a:avLst/>
          </a:prstGeom>
        </p:spPr>
        <p:txBody>
          <a:bodyPr wrap="square" lIns="0" rIns="91440">
            <a:spAutoFit/>
          </a:bodyPr>
          <a:lstStyle/>
          <a:p>
            <a:pPr lvl="1"/>
            <a:r>
              <a:rPr lang="en-US" sz="2200" dirty="0" smtClean="0">
                <a:solidFill>
                  <a:prstClr val="white"/>
                </a:solidFill>
              </a:rPr>
              <a:t>Up to 130 weeks of Income </a:t>
            </a:r>
            <a:r>
              <a:rPr lang="en-US" sz="2200" dirty="0">
                <a:solidFill>
                  <a:prstClr val="white"/>
                </a:solidFill>
              </a:rPr>
              <a:t>support for workers actively engaged </a:t>
            </a:r>
            <a:r>
              <a:rPr lang="en-US" sz="2200" dirty="0" smtClean="0">
                <a:solidFill>
                  <a:prstClr val="white"/>
                </a:solidFill>
              </a:rPr>
              <a:t>in – </a:t>
            </a:r>
            <a:endParaRPr lang="en-US" sz="2200" dirty="0">
              <a:solidFill>
                <a:prstClr val="white"/>
              </a:solidFill>
            </a:endParaRPr>
          </a:p>
          <a:p>
            <a:pPr marL="1257300" lvl="2" indent="-342900">
              <a:buFont typeface="Arial" panose="020B0604020202020204" pitchFamily="34" charset="0"/>
              <a:buChar char="•"/>
            </a:pPr>
            <a:r>
              <a:rPr lang="en-US" sz="2200" dirty="0">
                <a:solidFill>
                  <a:prstClr val="white"/>
                </a:solidFill>
              </a:rPr>
              <a:t>TAA-approved </a:t>
            </a:r>
            <a:r>
              <a:rPr lang="en-US" sz="2200" dirty="0" smtClean="0">
                <a:solidFill>
                  <a:prstClr val="white"/>
                </a:solidFill>
              </a:rPr>
              <a:t>full-time training -or- </a:t>
            </a:r>
          </a:p>
          <a:p>
            <a:pPr marL="1257300" lvl="2" indent="-342900">
              <a:buFont typeface="Arial" panose="020B0604020202020204" pitchFamily="34" charset="0"/>
              <a:buChar char="•"/>
            </a:pPr>
            <a:r>
              <a:rPr lang="en-US" sz="2200" dirty="0" smtClean="0">
                <a:solidFill>
                  <a:prstClr val="white"/>
                </a:solidFill>
              </a:rPr>
              <a:t>On </a:t>
            </a:r>
            <a:r>
              <a:rPr lang="en-US" sz="2200" dirty="0">
                <a:solidFill>
                  <a:prstClr val="white"/>
                </a:solidFill>
              </a:rPr>
              <a:t>an </a:t>
            </a:r>
            <a:r>
              <a:rPr lang="en-US" sz="2200" dirty="0" smtClean="0">
                <a:solidFill>
                  <a:prstClr val="white"/>
                </a:solidFill>
              </a:rPr>
              <a:t>approved </a:t>
            </a:r>
            <a:r>
              <a:rPr lang="en-US" sz="2200" dirty="0">
                <a:solidFill>
                  <a:prstClr val="white"/>
                </a:solidFill>
              </a:rPr>
              <a:t>w</a:t>
            </a:r>
            <a:r>
              <a:rPr lang="en-US" sz="2200" dirty="0" smtClean="0">
                <a:solidFill>
                  <a:prstClr val="white"/>
                </a:solidFill>
              </a:rPr>
              <a:t>aiver </a:t>
            </a:r>
            <a:r>
              <a:rPr lang="en-US" sz="2200" dirty="0">
                <a:solidFill>
                  <a:prstClr val="white"/>
                </a:solidFill>
              </a:rPr>
              <a:t>of </a:t>
            </a:r>
            <a:r>
              <a:rPr lang="en-US" sz="2200" dirty="0" smtClean="0">
                <a:solidFill>
                  <a:prstClr val="white"/>
                </a:solidFill>
              </a:rPr>
              <a:t>training</a:t>
            </a:r>
            <a:endParaRPr lang="en-US" sz="2200" dirty="0">
              <a:solidFill>
                <a:prstClr val="white"/>
              </a:solidFill>
            </a:endParaRPr>
          </a:p>
          <a:p>
            <a:pPr lvl="1"/>
            <a:endParaRPr lang="en-US" sz="2200" b="1" dirty="0" smtClean="0">
              <a:solidFill>
                <a:prstClr val="white"/>
              </a:solidFill>
            </a:endParaRPr>
          </a:p>
          <a:p>
            <a:pPr lvl="1"/>
            <a:r>
              <a:rPr lang="en-US" sz="2200" dirty="0" smtClean="0">
                <a:solidFill>
                  <a:prstClr val="white"/>
                </a:solidFill>
              </a:rPr>
              <a:t>Must </a:t>
            </a:r>
            <a:r>
              <a:rPr lang="en-US" sz="2200" dirty="0">
                <a:solidFill>
                  <a:prstClr val="white"/>
                </a:solidFill>
              </a:rPr>
              <a:t>be enrolled in </a:t>
            </a:r>
            <a:r>
              <a:rPr lang="en-US" sz="2200" dirty="0" smtClean="0">
                <a:solidFill>
                  <a:prstClr val="white"/>
                </a:solidFill>
              </a:rPr>
              <a:t>full-time training </a:t>
            </a:r>
            <a:r>
              <a:rPr lang="en-US" sz="2200" dirty="0">
                <a:solidFill>
                  <a:prstClr val="white"/>
                </a:solidFill>
              </a:rPr>
              <a:t>or on a waiver within </a:t>
            </a:r>
            <a:r>
              <a:rPr lang="en-US" sz="2200" dirty="0" smtClean="0">
                <a:solidFill>
                  <a:srgbClr val="FFC000"/>
                </a:solidFill>
              </a:rPr>
              <a:t>26 weeks from </a:t>
            </a:r>
            <a:r>
              <a:rPr lang="en-US" sz="2200" dirty="0">
                <a:solidFill>
                  <a:srgbClr val="FFC000"/>
                </a:solidFill>
              </a:rPr>
              <a:t>certification or </a:t>
            </a:r>
            <a:r>
              <a:rPr lang="en-US" sz="2200" dirty="0" smtClean="0">
                <a:solidFill>
                  <a:srgbClr val="FFC000"/>
                </a:solidFill>
              </a:rPr>
              <a:t>separation date, </a:t>
            </a:r>
            <a:r>
              <a:rPr lang="en-US" sz="2200" dirty="0">
                <a:solidFill>
                  <a:srgbClr val="FFC000"/>
                </a:solidFill>
              </a:rPr>
              <a:t>whichever is later</a:t>
            </a:r>
          </a:p>
          <a:p>
            <a:pPr lvl="2"/>
            <a:endParaRPr lang="en-US" sz="2200" b="1" dirty="0">
              <a:solidFill>
                <a:prstClr val="white"/>
              </a:solidFill>
            </a:endParaRPr>
          </a:p>
          <a:p>
            <a:pPr lvl="1"/>
            <a:r>
              <a:rPr lang="en-US" sz="2400" dirty="0">
                <a:solidFill>
                  <a:srgbClr val="FFC000"/>
                </a:solidFill>
              </a:rPr>
              <a:t>Eligibility</a:t>
            </a:r>
          </a:p>
          <a:p>
            <a:pPr marL="1257300" lvl="2" indent="-342900">
              <a:buFont typeface="Arial" panose="020B0604020202020204" pitchFamily="34" charset="0"/>
              <a:buChar char="•"/>
            </a:pPr>
            <a:r>
              <a:rPr lang="en-US" sz="1900" dirty="0">
                <a:solidFill>
                  <a:prstClr val="white"/>
                </a:solidFill>
              </a:rPr>
              <a:t>Must have exhausted all UI Benefits</a:t>
            </a:r>
          </a:p>
          <a:p>
            <a:pPr marL="1257300" lvl="2" indent="-342900">
              <a:buFont typeface="Arial" panose="020B0604020202020204" pitchFamily="34" charset="0"/>
              <a:buChar char="•"/>
            </a:pPr>
            <a:r>
              <a:rPr lang="en-US" sz="1900" dirty="0">
                <a:solidFill>
                  <a:prstClr val="white"/>
                </a:solidFill>
              </a:rPr>
              <a:t>Must have worked 26 weeks out of previous 52 </a:t>
            </a:r>
            <a:r>
              <a:rPr lang="en-US" sz="1900" dirty="0" smtClean="0">
                <a:solidFill>
                  <a:prstClr val="white"/>
                </a:solidFill>
              </a:rPr>
              <a:t>weeks </a:t>
            </a:r>
            <a:r>
              <a:rPr lang="en-US" sz="1900" dirty="0">
                <a:solidFill>
                  <a:prstClr val="white"/>
                </a:solidFill>
              </a:rPr>
              <a:t>from lay off</a:t>
            </a:r>
          </a:p>
          <a:p>
            <a:pPr marL="1257300" lvl="2" indent="-342900">
              <a:buFont typeface="Arial" panose="020B0604020202020204" pitchFamily="34" charset="0"/>
              <a:buChar char="•"/>
            </a:pPr>
            <a:r>
              <a:rPr lang="en-US" sz="1900" dirty="0">
                <a:solidFill>
                  <a:prstClr val="white"/>
                </a:solidFill>
              </a:rPr>
              <a:t>Earned at least $30.00 in each of those </a:t>
            </a:r>
            <a:r>
              <a:rPr lang="en-US" sz="1900" dirty="0" smtClean="0">
                <a:solidFill>
                  <a:prstClr val="white"/>
                </a:solidFill>
              </a:rPr>
              <a:t>26 weeks</a:t>
            </a:r>
            <a:endParaRPr lang="en-US" sz="1900" dirty="0">
              <a:solidFill>
                <a:prstClr val="white"/>
              </a:solidFill>
            </a:endParaRPr>
          </a:p>
          <a:p>
            <a:pPr marL="1257300" lvl="2" indent="-342900">
              <a:buFont typeface="Arial" panose="020B0604020202020204" pitchFamily="34" charset="0"/>
              <a:buChar char="•"/>
            </a:pPr>
            <a:r>
              <a:rPr lang="en-US" sz="1900" dirty="0">
                <a:solidFill>
                  <a:prstClr val="white"/>
                </a:solidFill>
              </a:rPr>
              <a:t>Documented by the </a:t>
            </a:r>
            <a:r>
              <a:rPr lang="en-US" sz="1900" dirty="0" smtClean="0">
                <a:solidFill>
                  <a:prstClr val="white"/>
                </a:solidFill>
              </a:rPr>
              <a:t>ETA 855 form</a:t>
            </a:r>
            <a:endParaRPr lang="en-US" sz="1900" dirty="0">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832" y="5165557"/>
            <a:ext cx="2174245" cy="1410087"/>
          </a:xfrm>
          <a:prstGeom prst="rect">
            <a:avLst/>
          </a:prstGeom>
        </p:spPr>
      </p:pic>
    </p:spTree>
    <p:extLst>
      <p:ext uri="{BB962C8B-B14F-4D97-AF65-F5344CB8AC3E}">
        <p14:creationId xmlns:p14="http://schemas.microsoft.com/office/powerpoint/2010/main" val="117663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511" y="583879"/>
            <a:ext cx="9519440" cy="1293028"/>
          </a:xfrm>
        </p:spPr>
        <p:txBody>
          <a:bodyPr>
            <a:normAutofit/>
          </a:bodyPr>
          <a:lstStyle/>
          <a:p>
            <a:pPr lvl="0" eaLnBrk="0" fontAlgn="base" hangingPunct="0">
              <a:spcAft>
                <a:spcPct val="0"/>
              </a:spcAft>
            </a:pPr>
            <a:r>
              <a:rPr lang="en-US" altLang="en-US" dirty="0" smtClean="0"/>
              <a:t>Snapshot of a TAA </a:t>
            </a:r>
            <a:r>
              <a:rPr lang="en-US" altLang="en-US" dirty="0" smtClean="0">
                <a:solidFill>
                  <a:srgbClr val="FFC000"/>
                </a:solidFill>
              </a:rPr>
              <a:t>participant</a:t>
            </a:r>
            <a:endParaRPr lang="en-US" altLang="en-US" dirty="0">
              <a:solidFill>
                <a:srgbClr val="FFC000"/>
              </a:solidFill>
            </a:endParaRPr>
          </a:p>
        </p:txBody>
      </p:sp>
      <p:sp>
        <p:nvSpPr>
          <p:cNvPr id="7" name="Content Placeholder 1"/>
          <p:cNvSpPr>
            <a:spLocks noGrp="1"/>
          </p:cNvSpPr>
          <p:nvPr>
            <p:ph idx="1"/>
          </p:nvPr>
        </p:nvSpPr>
        <p:spPr>
          <a:xfrm>
            <a:off x="-521469" y="5863482"/>
            <a:ext cx="11118701" cy="767129"/>
          </a:xfrm>
        </p:spPr>
        <p:txBody>
          <a:bodyPr>
            <a:normAutofit/>
          </a:bodyPr>
          <a:lstStyle/>
          <a:p>
            <a:pPr marL="914400" lvl="2" indent="0">
              <a:buNone/>
            </a:pPr>
            <a:r>
              <a:rPr lang="en-US" dirty="0" smtClean="0"/>
              <a:t>All data is based on all active participants during FFY19 (10/1/2018 - 9/30/2019)</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6178979"/>
              </p:ext>
            </p:extLst>
          </p:nvPr>
        </p:nvGraphicFramePr>
        <p:xfrm>
          <a:off x="586245" y="2095171"/>
          <a:ext cx="2247038" cy="2194560"/>
        </p:xfrm>
        <a:graphic>
          <a:graphicData uri="http://schemas.openxmlformats.org/drawingml/2006/table">
            <a:tbl>
              <a:tblPr firstRow="1" bandRow="1">
                <a:tableStyleId>{5C22544A-7EE6-4342-B048-85BDC9FD1C3A}</a:tableStyleId>
              </a:tblPr>
              <a:tblGrid>
                <a:gridCol w="1123519"/>
                <a:gridCol w="1123519"/>
              </a:tblGrid>
              <a:tr h="199676">
                <a:tc gridSpan="2">
                  <a:txBody>
                    <a:bodyPr/>
                    <a:lstStyle/>
                    <a:p>
                      <a:pPr algn="ctr"/>
                      <a:r>
                        <a:rPr lang="en-US" b="0" dirty="0" smtClean="0">
                          <a:solidFill>
                            <a:schemeClr val="tx1"/>
                          </a:solidFill>
                        </a:rPr>
                        <a:t>Age</a:t>
                      </a:r>
                      <a:endParaRPr lang="en-US" b="0" dirty="0">
                        <a:solidFill>
                          <a:schemeClr val="tx1"/>
                        </a:solidFill>
                      </a:endParaRPr>
                    </a:p>
                  </a:txBody>
                  <a:tcPr>
                    <a:solidFill>
                      <a:schemeClr val="accent3">
                        <a:lumMod val="75000"/>
                      </a:schemeClr>
                    </a:solidFill>
                  </a:tcPr>
                </a:tc>
                <a:tc hMerge="1">
                  <a:txBody>
                    <a:bodyPr/>
                    <a:lstStyle/>
                    <a:p>
                      <a:endParaRPr lang="en-US" dirty="0"/>
                    </a:p>
                  </a:txBody>
                  <a:tcPr/>
                </a:tc>
              </a:tr>
              <a:tr h="199676">
                <a:tc>
                  <a:txBody>
                    <a:bodyPr/>
                    <a:lstStyle/>
                    <a:p>
                      <a:pPr algn="ctr"/>
                      <a:r>
                        <a:rPr lang="en-US" dirty="0" smtClean="0"/>
                        <a:t>20-29</a:t>
                      </a:r>
                      <a:endParaRPr lang="en-US" dirty="0"/>
                    </a:p>
                  </a:txBody>
                  <a:tcPr/>
                </a:tc>
                <a:tc>
                  <a:txBody>
                    <a:bodyPr/>
                    <a:lstStyle/>
                    <a:p>
                      <a:pPr algn="ctr"/>
                      <a:r>
                        <a:rPr lang="en-US" dirty="0" smtClean="0"/>
                        <a:t>71</a:t>
                      </a:r>
                      <a:endParaRPr lang="en-US" dirty="0"/>
                    </a:p>
                  </a:txBody>
                  <a:tcPr/>
                </a:tc>
              </a:tr>
              <a:tr h="199676">
                <a:tc>
                  <a:txBody>
                    <a:bodyPr/>
                    <a:lstStyle/>
                    <a:p>
                      <a:pPr algn="ctr"/>
                      <a:r>
                        <a:rPr lang="en-US" dirty="0" smtClean="0"/>
                        <a:t>30-39</a:t>
                      </a:r>
                      <a:endParaRPr lang="en-US" dirty="0"/>
                    </a:p>
                  </a:txBody>
                  <a:tcPr/>
                </a:tc>
                <a:tc>
                  <a:txBody>
                    <a:bodyPr/>
                    <a:lstStyle/>
                    <a:p>
                      <a:pPr algn="ctr"/>
                      <a:r>
                        <a:rPr lang="en-US" dirty="0" smtClean="0"/>
                        <a:t>171</a:t>
                      </a:r>
                      <a:endParaRPr lang="en-US" dirty="0"/>
                    </a:p>
                  </a:txBody>
                  <a:tcPr/>
                </a:tc>
              </a:tr>
              <a:tr h="199676">
                <a:tc>
                  <a:txBody>
                    <a:bodyPr/>
                    <a:lstStyle/>
                    <a:p>
                      <a:pPr algn="ctr"/>
                      <a:r>
                        <a:rPr lang="en-US" dirty="0" smtClean="0"/>
                        <a:t>40-49</a:t>
                      </a:r>
                      <a:endParaRPr lang="en-US" dirty="0"/>
                    </a:p>
                  </a:txBody>
                  <a:tcPr/>
                </a:tc>
                <a:tc>
                  <a:txBody>
                    <a:bodyPr/>
                    <a:lstStyle/>
                    <a:p>
                      <a:pPr algn="ctr"/>
                      <a:r>
                        <a:rPr lang="en-US" dirty="0" smtClean="0"/>
                        <a:t>310</a:t>
                      </a:r>
                      <a:endParaRPr lang="en-US" dirty="0"/>
                    </a:p>
                  </a:txBody>
                  <a:tcPr/>
                </a:tc>
              </a:tr>
              <a:tr h="199676">
                <a:tc>
                  <a:txBody>
                    <a:bodyPr/>
                    <a:lstStyle/>
                    <a:p>
                      <a:pPr algn="ctr"/>
                      <a:r>
                        <a:rPr lang="en-US" dirty="0" smtClean="0"/>
                        <a:t>50-59</a:t>
                      </a:r>
                      <a:endParaRPr lang="en-US" dirty="0"/>
                    </a:p>
                  </a:txBody>
                  <a:tcPr>
                    <a:solidFill>
                      <a:srgbClr val="00B050"/>
                    </a:solidFill>
                  </a:tcPr>
                </a:tc>
                <a:tc>
                  <a:txBody>
                    <a:bodyPr/>
                    <a:lstStyle/>
                    <a:p>
                      <a:pPr algn="ctr"/>
                      <a:r>
                        <a:rPr lang="en-US" dirty="0" smtClean="0"/>
                        <a:t>624</a:t>
                      </a:r>
                      <a:endParaRPr lang="en-US" dirty="0"/>
                    </a:p>
                  </a:txBody>
                  <a:tcPr>
                    <a:solidFill>
                      <a:srgbClr val="00B050"/>
                    </a:solidFill>
                  </a:tcPr>
                </a:tc>
              </a:tr>
              <a:tr h="199676">
                <a:tc>
                  <a:txBody>
                    <a:bodyPr/>
                    <a:lstStyle/>
                    <a:p>
                      <a:pPr algn="ctr"/>
                      <a:r>
                        <a:rPr lang="en-US" dirty="0" smtClean="0"/>
                        <a:t>60+</a:t>
                      </a:r>
                      <a:endParaRPr lang="en-US" dirty="0"/>
                    </a:p>
                  </a:txBody>
                  <a:tcPr/>
                </a:tc>
                <a:tc>
                  <a:txBody>
                    <a:bodyPr/>
                    <a:lstStyle/>
                    <a:p>
                      <a:pPr algn="ctr"/>
                      <a:r>
                        <a:rPr lang="en-US" dirty="0" smtClean="0"/>
                        <a:t>384</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79853395"/>
              </p:ext>
            </p:extLst>
          </p:nvPr>
        </p:nvGraphicFramePr>
        <p:xfrm>
          <a:off x="3397886" y="1983038"/>
          <a:ext cx="4243526" cy="3291840"/>
        </p:xfrm>
        <a:graphic>
          <a:graphicData uri="http://schemas.openxmlformats.org/drawingml/2006/table">
            <a:tbl>
              <a:tblPr firstRow="1" bandRow="1">
                <a:tableStyleId>{5C22544A-7EE6-4342-B048-85BDC9FD1C3A}</a:tableStyleId>
              </a:tblPr>
              <a:tblGrid>
                <a:gridCol w="3026722"/>
                <a:gridCol w="1216804"/>
              </a:tblGrid>
              <a:tr h="199676">
                <a:tc gridSpan="2">
                  <a:txBody>
                    <a:bodyPr/>
                    <a:lstStyle/>
                    <a:p>
                      <a:pPr algn="ctr"/>
                      <a:r>
                        <a:rPr lang="en-US" b="0" dirty="0" smtClean="0">
                          <a:solidFill>
                            <a:schemeClr val="tx1"/>
                          </a:solidFill>
                        </a:rPr>
                        <a:t>Educational</a:t>
                      </a:r>
                      <a:r>
                        <a:rPr lang="en-US" b="0" baseline="0" dirty="0" smtClean="0">
                          <a:solidFill>
                            <a:schemeClr val="tx1"/>
                          </a:solidFill>
                        </a:rPr>
                        <a:t> Level at Program Entry</a:t>
                      </a:r>
                      <a:endParaRPr lang="en-US" b="0" dirty="0">
                        <a:solidFill>
                          <a:schemeClr val="tx1"/>
                        </a:solidFill>
                      </a:endParaRPr>
                    </a:p>
                  </a:txBody>
                  <a:tcPr>
                    <a:solidFill>
                      <a:schemeClr val="accent3">
                        <a:lumMod val="75000"/>
                      </a:schemeClr>
                    </a:solidFill>
                  </a:tcPr>
                </a:tc>
                <a:tc hMerge="1">
                  <a:txBody>
                    <a:bodyPr/>
                    <a:lstStyle/>
                    <a:p>
                      <a:endParaRPr lang="en-US" dirty="0"/>
                    </a:p>
                  </a:txBody>
                  <a:tcPr/>
                </a:tc>
              </a:tr>
              <a:tr h="199676">
                <a:tc>
                  <a:txBody>
                    <a:bodyPr/>
                    <a:lstStyle/>
                    <a:p>
                      <a:pPr algn="ctr"/>
                      <a:r>
                        <a:rPr lang="en-US" dirty="0" smtClean="0"/>
                        <a:t>H.S.</a:t>
                      </a:r>
                      <a:r>
                        <a:rPr lang="en-US" baseline="0" dirty="0" smtClean="0"/>
                        <a:t> Diploma</a:t>
                      </a:r>
                      <a:endParaRPr lang="en-US" dirty="0"/>
                    </a:p>
                  </a:txBody>
                  <a:tcPr>
                    <a:solidFill>
                      <a:schemeClr val="accent1">
                        <a:lumMod val="40000"/>
                        <a:lumOff val="60000"/>
                      </a:schemeClr>
                    </a:solidFill>
                  </a:tcPr>
                </a:tc>
                <a:tc>
                  <a:txBody>
                    <a:bodyPr/>
                    <a:lstStyle/>
                    <a:p>
                      <a:pPr algn="ctr"/>
                      <a:r>
                        <a:rPr lang="en-US" dirty="0" smtClean="0"/>
                        <a:t>659</a:t>
                      </a:r>
                      <a:endParaRPr lang="en-US" dirty="0"/>
                    </a:p>
                  </a:txBody>
                  <a:tcPr>
                    <a:solidFill>
                      <a:schemeClr val="accent1">
                        <a:lumMod val="40000"/>
                        <a:lumOff val="60000"/>
                      </a:schemeClr>
                    </a:solidFill>
                  </a:tcPr>
                </a:tc>
              </a:tr>
              <a:tr h="199676">
                <a:tc>
                  <a:txBody>
                    <a:bodyPr/>
                    <a:lstStyle/>
                    <a:p>
                      <a:pPr algn="ctr"/>
                      <a:r>
                        <a:rPr lang="en-US" dirty="0" smtClean="0"/>
                        <a:t>HSE/GED</a:t>
                      </a:r>
                      <a:endParaRPr lang="en-US" dirty="0"/>
                    </a:p>
                  </a:txBody>
                  <a:tcPr>
                    <a:solidFill>
                      <a:schemeClr val="accent1">
                        <a:lumMod val="40000"/>
                        <a:lumOff val="60000"/>
                      </a:schemeClr>
                    </a:solidFill>
                  </a:tcPr>
                </a:tc>
                <a:tc>
                  <a:txBody>
                    <a:bodyPr/>
                    <a:lstStyle/>
                    <a:p>
                      <a:pPr algn="ctr"/>
                      <a:r>
                        <a:rPr lang="en-US" dirty="0" smtClean="0"/>
                        <a:t>130</a:t>
                      </a:r>
                      <a:endParaRPr lang="en-US" dirty="0"/>
                    </a:p>
                  </a:txBody>
                  <a:tcPr>
                    <a:solidFill>
                      <a:schemeClr val="accent1">
                        <a:lumMod val="40000"/>
                        <a:lumOff val="60000"/>
                      </a:schemeClr>
                    </a:solidFill>
                  </a:tcPr>
                </a:tc>
              </a:tr>
              <a:tr h="199676">
                <a:tc>
                  <a:txBody>
                    <a:bodyPr/>
                    <a:lstStyle/>
                    <a:p>
                      <a:pPr algn="ctr"/>
                      <a:r>
                        <a:rPr lang="en-US" dirty="0" smtClean="0"/>
                        <a:t>Some College</a:t>
                      </a:r>
                      <a:endParaRPr lang="en-US" dirty="0"/>
                    </a:p>
                  </a:txBody>
                  <a:tcPr/>
                </a:tc>
                <a:tc>
                  <a:txBody>
                    <a:bodyPr/>
                    <a:lstStyle/>
                    <a:p>
                      <a:pPr algn="ctr"/>
                      <a:r>
                        <a:rPr lang="en-US" dirty="0" smtClean="0"/>
                        <a:t>227</a:t>
                      </a:r>
                      <a:endParaRPr lang="en-US" dirty="0"/>
                    </a:p>
                  </a:txBody>
                  <a:tcPr/>
                </a:tc>
              </a:tr>
              <a:tr h="199676">
                <a:tc>
                  <a:txBody>
                    <a:bodyPr/>
                    <a:lstStyle/>
                    <a:p>
                      <a:pPr algn="ctr"/>
                      <a:r>
                        <a:rPr lang="en-US" dirty="0" smtClean="0"/>
                        <a:t>Tech. Cert.</a:t>
                      </a:r>
                      <a:endParaRPr lang="en-US" dirty="0"/>
                    </a:p>
                  </a:txBody>
                  <a:tcPr/>
                </a:tc>
                <a:tc>
                  <a:txBody>
                    <a:bodyPr/>
                    <a:lstStyle/>
                    <a:p>
                      <a:pPr algn="ctr"/>
                      <a:r>
                        <a:rPr lang="en-US" dirty="0" smtClean="0"/>
                        <a:t>80</a:t>
                      </a:r>
                      <a:endParaRPr lang="en-US" dirty="0"/>
                    </a:p>
                  </a:txBody>
                  <a:tcPr/>
                </a:tc>
              </a:tr>
              <a:tr h="199676">
                <a:tc>
                  <a:txBody>
                    <a:bodyPr/>
                    <a:lstStyle/>
                    <a:p>
                      <a:pPr algn="ctr"/>
                      <a:r>
                        <a:rPr lang="en-US" dirty="0" smtClean="0"/>
                        <a:t>AS/AAS Degree</a:t>
                      </a:r>
                      <a:endParaRPr lang="en-US" dirty="0"/>
                    </a:p>
                  </a:txBody>
                  <a:tcPr/>
                </a:tc>
                <a:tc>
                  <a:txBody>
                    <a:bodyPr/>
                    <a:lstStyle/>
                    <a:p>
                      <a:pPr algn="ctr"/>
                      <a:r>
                        <a:rPr lang="en-US" dirty="0" smtClean="0"/>
                        <a:t>155</a:t>
                      </a:r>
                      <a:endParaRPr lang="en-US" dirty="0"/>
                    </a:p>
                  </a:txBody>
                  <a:tcPr/>
                </a:tc>
              </a:tr>
              <a:tr h="199676">
                <a:tc>
                  <a:txBody>
                    <a:bodyPr/>
                    <a:lstStyle/>
                    <a:p>
                      <a:pPr algn="ctr"/>
                      <a:r>
                        <a:rPr lang="en-US" dirty="0" smtClean="0"/>
                        <a:t>BA/BS Degree</a:t>
                      </a:r>
                    </a:p>
                  </a:txBody>
                  <a:tcPr/>
                </a:tc>
                <a:tc>
                  <a:txBody>
                    <a:bodyPr/>
                    <a:lstStyle/>
                    <a:p>
                      <a:pPr algn="ctr"/>
                      <a:r>
                        <a:rPr lang="en-US" dirty="0" smtClean="0"/>
                        <a:t>152</a:t>
                      </a:r>
                      <a:endParaRPr lang="en-US" dirty="0"/>
                    </a:p>
                  </a:txBody>
                  <a:tcPr/>
                </a:tc>
              </a:tr>
              <a:tr h="199676">
                <a:tc>
                  <a:txBody>
                    <a:bodyPr/>
                    <a:lstStyle/>
                    <a:p>
                      <a:pPr algn="ctr"/>
                      <a:r>
                        <a:rPr lang="en-US" dirty="0" smtClean="0"/>
                        <a:t>Beyond BA/BS</a:t>
                      </a:r>
                      <a:endParaRPr lang="en-US" dirty="0"/>
                    </a:p>
                  </a:txBody>
                  <a:tcPr/>
                </a:tc>
                <a:tc>
                  <a:txBody>
                    <a:bodyPr/>
                    <a:lstStyle/>
                    <a:p>
                      <a:pPr algn="ctr"/>
                      <a:r>
                        <a:rPr lang="en-US" dirty="0" smtClean="0"/>
                        <a:t>19</a:t>
                      </a:r>
                      <a:endParaRPr lang="en-US" dirty="0"/>
                    </a:p>
                  </a:txBody>
                  <a:tcPr/>
                </a:tc>
              </a:tr>
              <a:tr h="199676">
                <a:tc>
                  <a:txBody>
                    <a:bodyPr/>
                    <a:lstStyle/>
                    <a:p>
                      <a:pPr algn="ctr"/>
                      <a:r>
                        <a:rPr lang="en-US" dirty="0" smtClean="0"/>
                        <a:t>No Diploma</a:t>
                      </a:r>
                      <a:endParaRPr lang="en-US" dirty="0"/>
                    </a:p>
                  </a:txBody>
                  <a:tcPr>
                    <a:solidFill>
                      <a:srgbClr val="00B050"/>
                    </a:solidFill>
                  </a:tcPr>
                </a:tc>
                <a:tc>
                  <a:txBody>
                    <a:bodyPr/>
                    <a:lstStyle/>
                    <a:p>
                      <a:pPr algn="ctr"/>
                      <a:r>
                        <a:rPr lang="en-US" dirty="0" smtClean="0"/>
                        <a:t>138</a:t>
                      </a:r>
                      <a:endParaRPr lang="en-US" dirty="0"/>
                    </a:p>
                  </a:txBody>
                  <a:tcPr>
                    <a:solidFill>
                      <a:srgbClr val="00B05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88965886"/>
              </p:ext>
            </p:extLst>
          </p:nvPr>
        </p:nvGraphicFramePr>
        <p:xfrm>
          <a:off x="8206015" y="2047774"/>
          <a:ext cx="2624071" cy="1828800"/>
        </p:xfrm>
        <a:graphic>
          <a:graphicData uri="http://schemas.openxmlformats.org/drawingml/2006/table">
            <a:tbl>
              <a:tblPr firstRow="1" bandRow="1">
                <a:tableStyleId>{5C22544A-7EE6-4342-B048-85BDC9FD1C3A}</a:tableStyleId>
              </a:tblPr>
              <a:tblGrid>
                <a:gridCol w="1641493"/>
                <a:gridCol w="982578"/>
              </a:tblGrid>
              <a:tr h="311466">
                <a:tc gridSpan="2">
                  <a:txBody>
                    <a:bodyPr/>
                    <a:lstStyle/>
                    <a:p>
                      <a:pPr algn="ctr"/>
                      <a:r>
                        <a:rPr lang="en-US" b="0" dirty="0" smtClean="0"/>
                        <a:t>Benefit</a:t>
                      </a:r>
                      <a:r>
                        <a:rPr lang="en-US" b="0" baseline="0" dirty="0" smtClean="0"/>
                        <a:t> Engagement</a:t>
                      </a:r>
                    </a:p>
                  </a:txBody>
                  <a:tcPr>
                    <a:solidFill>
                      <a:schemeClr val="accent3">
                        <a:lumMod val="75000"/>
                      </a:schemeClr>
                    </a:solidFill>
                  </a:tcPr>
                </a:tc>
                <a:tc hMerge="1">
                  <a:txBody>
                    <a:bodyPr/>
                    <a:lstStyle/>
                    <a:p>
                      <a:endParaRPr lang="en-US" dirty="0"/>
                    </a:p>
                  </a:txBody>
                  <a:tcPr/>
                </a:tc>
              </a:tr>
              <a:tr h="329606">
                <a:tc>
                  <a:txBody>
                    <a:bodyPr/>
                    <a:lstStyle/>
                    <a:p>
                      <a:pPr algn="ctr"/>
                      <a:r>
                        <a:rPr lang="en-US" dirty="0" smtClean="0"/>
                        <a:t>Training</a:t>
                      </a:r>
                      <a:endParaRPr lang="en-US" dirty="0"/>
                    </a:p>
                  </a:txBody>
                  <a:tcPr/>
                </a:tc>
                <a:tc>
                  <a:txBody>
                    <a:bodyPr/>
                    <a:lstStyle/>
                    <a:p>
                      <a:pPr algn="ctr"/>
                      <a:r>
                        <a:rPr lang="en-US" dirty="0" smtClean="0"/>
                        <a:t>594</a:t>
                      </a:r>
                      <a:endParaRPr lang="en-US" dirty="0"/>
                    </a:p>
                  </a:txBody>
                  <a:tcPr/>
                </a:tc>
              </a:tr>
              <a:tr h="329606">
                <a:tc>
                  <a:txBody>
                    <a:bodyPr/>
                    <a:lstStyle/>
                    <a:p>
                      <a:pPr algn="ctr"/>
                      <a:r>
                        <a:rPr lang="en-US" dirty="0" smtClean="0"/>
                        <a:t>TRA</a:t>
                      </a:r>
                      <a:endParaRPr lang="en-US" dirty="0"/>
                    </a:p>
                  </a:txBody>
                  <a:tcPr/>
                </a:tc>
                <a:tc>
                  <a:txBody>
                    <a:bodyPr/>
                    <a:lstStyle/>
                    <a:p>
                      <a:pPr algn="ctr"/>
                      <a:r>
                        <a:rPr lang="en-US" dirty="0" smtClean="0"/>
                        <a:t>427</a:t>
                      </a:r>
                      <a:endParaRPr lang="en-US" dirty="0"/>
                    </a:p>
                  </a:txBody>
                  <a:tcPr/>
                </a:tc>
              </a:tr>
              <a:tr h="329606">
                <a:tc>
                  <a:txBody>
                    <a:bodyPr/>
                    <a:lstStyle/>
                    <a:p>
                      <a:pPr algn="ctr"/>
                      <a:r>
                        <a:rPr lang="en-US" dirty="0" smtClean="0"/>
                        <a:t>JS/Relo</a:t>
                      </a:r>
                      <a:endParaRPr lang="en-US" dirty="0"/>
                    </a:p>
                  </a:txBody>
                  <a:tcPr/>
                </a:tc>
                <a:tc>
                  <a:txBody>
                    <a:bodyPr/>
                    <a:lstStyle/>
                    <a:p>
                      <a:pPr algn="ctr"/>
                      <a:r>
                        <a:rPr lang="en-US" dirty="0" smtClean="0"/>
                        <a:t>21</a:t>
                      </a:r>
                      <a:endParaRPr lang="en-US" dirty="0"/>
                    </a:p>
                  </a:txBody>
                  <a:tcPr/>
                </a:tc>
              </a:tr>
              <a:tr h="329606">
                <a:tc>
                  <a:txBody>
                    <a:bodyPr/>
                    <a:lstStyle/>
                    <a:p>
                      <a:pPr algn="ctr"/>
                      <a:r>
                        <a:rPr lang="en-US" dirty="0" smtClean="0"/>
                        <a:t>RTAA</a:t>
                      </a:r>
                      <a:endParaRPr lang="en-US" dirty="0"/>
                    </a:p>
                  </a:txBody>
                  <a:tcPr/>
                </a:tc>
                <a:tc>
                  <a:txBody>
                    <a:bodyPr/>
                    <a:lstStyle/>
                    <a:p>
                      <a:pPr algn="ctr"/>
                      <a:r>
                        <a:rPr lang="en-US" dirty="0" smtClean="0"/>
                        <a:t>524</a:t>
                      </a:r>
                      <a:endParaRPr lang="en-US" dirty="0"/>
                    </a:p>
                  </a:txBody>
                  <a:tcPr/>
                </a:tc>
              </a:tr>
            </a:tbl>
          </a:graphicData>
        </a:graphic>
      </p:graphicFrame>
      <p:sp>
        <p:nvSpPr>
          <p:cNvPr id="4" name="TextBox 3"/>
          <p:cNvSpPr txBox="1"/>
          <p:nvPr/>
        </p:nvSpPr>
        <p:spPr>
          <a:xfrm>
            <a:off x="8122387" y="3992865"/>
            <a:ext cx="2791326" cy="1754326"/>
          </a:xfrm>
          <a:prstGeom prst="rect">
            <a:avLst/>
          </a:prstGeom>
          <a:noFill/>
        </p:spPr>
        <p:txBody>
          <a:bodyPr wrap="square" rtlCol="0">
            <a:spAutoFit/>
          </a:bodyPr>
          <a:lstStyle/>
          <a:p>
            <a:r>
              <a:rPr lang="en-US" sz="3600" dirty="0" smtClean="0">
                <a:solidFill>
                  <a:srgbClr val="FFC000"/>
                </a:solidFill>
              </a:rPr>
              <a:t>Average Tenure</a:t>
            </a:r>
          </a:p>
          <a:p>
            <a:r>
              <a:rPr lang="en-US" sz="3600" dirty="0" smtClean="0">
                <a:solidFill>
                  <a:srgbClr val="FFC000"/>
                </a:solidFill>
              </a:rPr>
              <a:t>12.92 Years</a:t>
            </a:r>
            <a:endParaRPr lang="en-US" sz="3600" dirty="0">
              <a:solidFill>
                <a:srgbClr val="FFC000"/>
              </a:solidFill>
            </a:endParaRPr>
          </a:p>
        </p:txBody>
      </p:sp>
      <p:sp>
        <p:nvSpPr>
          <p:cNvPr id="5" name="TextBox 4"/>
          <p:cNvSpPr txBox="1"/>
          <p:nvPr/>
        </p:nvSpPr>
        <p:spPr>
          <a:xfrm>
            <a:off x="430760" y="4481955"/>
            <a:ext cx="2967126" cy="1200329"/>
          </a:xfrm>
          <a:prstGeom prst="rect">
            <a:avLst/>
          </a:prstGeom>
          <a:noFill/>
        </p:spPr>
        <p:txBody>
          <a:bodyPr wrap="square" rtlCol="0">
            <a:spAutoFit/>
          </a:bodyPr>
          <a:lstStyle/>
          <a:p>
            <a:r>
              <a:rPr lang="en-US" sz="3600" dirty="0" smtClean="0"/>
              <a:t>6.1% Eligible Veterans</a:t>
            </a:r>
            <a:endParaRPr lang="en-US" sz="3600" dirty="0"/>
          </a:p>
        </p:txBody>
      </p:sp>
    </p:spTree>
    <p:extLst>
      <p:ext uri="{BB962C8B-B14F-4D97-AF65-F5344CB8AC3E}">
        <p14:creationId xmlns:p14="http://schemas.microsoft.com/office/powerpoint/2010/main" val="220687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699" y="347985"/>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overview</a:t>
            </a:r>
            <a:endParaRPr lang="en-US" altLang="en-US" cap="none" dirty="0">
              <a:solidFill>
                <a:srgbClr val="FFC000"/>
              </a:solidFill>
              <a:cs typeface="Aparajita" panose="020B0604020202020204" pitchFamily="34" charset="0"/>
            </a:endParaRPr>
          </a:p>
        </p:txBody>
      </p:sp>
      <p:sp>
        <p:nvSpPr>
          <p:cNvPr id="3" name="Rectangle 2"/>
          <p:cNvSpPr/>
          <p:nvPr/>
        </p:nvSpPr>
        <p:spPr>
          <a:xfrm>
            <a:off x="1552244" y="1641013"/>
            <a:ext cx="10431208" cy="5247590"/>
          </a:xfrm>
          <a:prstGeom prst="rect">
            <a:avLst/>
          </a:prstGeom>
        </p:spPr>
        <p:txBody>
          <a:bodyPr wrap="square">
            <a:spAutoFit/>
          </a:bodyPr>
          <a:lstStyle/>
          <a:p>
            <a:pPr>
              <a:spcBef>
                <a:spcPts val="250"/>
              </a:spcBef>
              <a:buClr>
                <a:srgbClr val="5AA2AE">
                  <a:lumMod val="75000"/>
                </a:srgbClr>
              </a:buClr>
              <a:buSzPct val="80000"/>
              <a:defRPr/>
            </a:pPr>
            <a:r>
              <a:rPr lang="en-US" sz="3600" dirty="0" smtClean="0">
                <a:solidFill>
                  <a:prstClr val="white"/>
                </a:solidFill>
              </a:rPr>
              <a:t>How can the TAA program engage more         workers in Adult Education</a:t>
            </a:r>
            <a:r>
              <a:rPr lang="en-US" sz="3600" dirty="0" smtClean="0">
                <a:solidFill>
                  <a:prstClr val="white"/>
                </a:solidFill>
                <a:latin typeface="Arial" panose="020B0604020202020204" pitchFamily="34" charset="0"/>
                <a:cs typeface="Arial" panose="020B0604020202020204" pitchFamily="34" charset="0"/>
              </a:rPr>
              <a:t>?</a:t>
            </a:r>
          </a:p>
          <a:p>
            <a:pPr>
              <a:spcBef>
                <a:spcPts val="250"/>
              </a:spcBef>
              <a:buClr>
                <a:srgbClr val="5AA2AE">
                  <a:lumMod val="75000"/>
                </a:srgbClr>
              </a:buClr>
              <a:buSzPct val="80000"/>
              <a:defRPr/>
            </a:pPr>
            <a:r>
              <a:rPr lang="en-US" sz="2400" dirty="0" smtClean="0">
                <a:solidFill>
                  <a:srgbClr val="FFC000"/>
                </a:solidFill>
              </a:rPr>
              <a:t>► Refer workers earlier in the process to address any BSD</a:t>
            </a:r>
          </a:p>
          <a:p>
            <a:pPr>
              <a:spcBef>
                <a:spcPts val="250"/>
              </a:spcBef>
              <a:buClr>
                <a:srgbClr val="5AA2AE">
                  <a:lumMod val="75000"/>
                </a:srgbClr>
              </a:buClr>
              <a:buSzPct val="80000"/>
              <a:defRPr/>
            </a:pPr>
            <a:r>
              <a:rPr lang="en-US" sz="2400" dirty="0" smtClean="0">
                <a:solidFill>
                  <a:srgbClr val="FFC000"/>
                </a:solidFill>
              </a:rPr>
              <a:t>►  Include adult education into TAA training plan </a:t>
            </a:r>
          </a:p>
          <a:p>
            <a:pPr marL="342900" indent="-342900">
              <a:spcBef>
                <a:spcPts val="250"/>
              </a:spcBef>
              <a:buClr>
                <a:srgbClr val="5AA2AE">
                  <a:lumMod val="75000"/>
                </a:srgbClr>
              </a:buClr>
              <a:buSzPct val="80000"/>
              <a:buFontTx/>
              <a:buChar char="-"/>
              <a:defRPr/>
            </a:pPr>
            <a:r>
              <a:rPr lang="en-US" sz="1900" dirty="0" smtClean="0">
                <a:solidFill>
                  <a:prstClr val="white"/>
                </a:solidFill>
              </a:rPr>
              <a:t>Workers are better prepared for college level courses</a:t>
            </a:r>
          </a:p>
          <a:p>
            <a:pPr marL="342900" indent="-342900">
              <a:spcBef>
                <a:spcPts val="250"/>
              </a:spcBef>
              <a:buClr>
                <a:srgbClr val="5AA2AE">
                  <a:lumMod val="75000"/>
                </a:srgbClr>
              </a:buClr>
              <a:buSzPct val="80000"/>
              <a:buFontTx/>
              <a:buChar char="-"/>
              <a:defRPr/>
            </a:pPr>
            <a:r>
              <a:rPr lang="en-US" sz="1900" dirty="0" smtClean="0">
                <a:solidFill>
                  <a:prstClr val="white"/>
                </a:solidFill>
              </a:rPr>
              <a:t>Adult education is free</a:t>
            </a:r>
          </a:p>
          <a:p>
            <a:pPr marL="342900" indent="-342900">
              <a:spcBef>
                <a:spcPts val="250"/>
              </a:spcBef>
              <a:buClr>
                <a:srgbClr val="5AA2AE">
                  <a:lumMod val="75000"/>
                </a:srgbClr>
              </a:buClr>
              <a:buSzPct val="80000"/>
              <a:buFontTx/>
              <a:buChar char="-"/>
              <a:defRPr/>
            </a:pPr>
            <a:r>
              <a:rPr lang="en-US" sz="1900" dirty="0" smtClean="0">
                <a:solidFill>
                  <a:prstClr val="white"/>
                </a:solidFill>
              </a:rPr>
              <a:t>Adult education  would benefit from students going into post-secondary after AE/HSE attainment</a:t>
            </a:r>
          </a:p>
          <a:p>
            <a:pPr marL="342900" indent="-342900">
              <a:spcBef>
                <a:spcPts val="250"/>
              </a:spcBef>
              <a:buClr>
                <a:srgbClr val="5AA2AE">
                  <a:lumMod val="75000"/>
                </a:srgbClr>
              </a:buClr>
              <a:buSzPct val="80000"/>
              <a:buFontTx/>
              <a:buChar char="-"/>
              <a:defRPr/>
            </a:pPr>
            <a:r>
              <a:rPr lang="en-US" sz="1900" dirty="0" smtClean="0">
                <a:solidFill>
                  <a:prstClr val="white"/>
                </a:solidFill>
              </a:rPr>
              <a:t>New TAA guidance – Adult education can be stand-alone training</a:t>
            </a:r>
          </a:p>
          <a:p>
            <a:pPr marL="342900" indent="-342900">
              <a:spcBef>
                <a:spcPts val="250"/>
              </a:spcBef>
              <a:buClr>
                <a:srgbClr val="5AA2AE">
                  <a:lumMod val="75000"/>
                </a:srgbClr>
              </a:buClr>
              <a:buSzPct val="80000"/>
              <a:buFontTx/>
              <a:buChar char="-"/>
              <a:defRPr/>
            </a:pPr>
            <a:r>
              <a:rPr lang="en-US" sz="1900" dirty="0" smtClean="0">
                <a:solidFill>
                  <a:prstClr val="white"/>
                </a:solidFill>
              </a:rPr>
              <a:t>Worker can be paid TRA (extra Unemployment Insurance) while in TAA-approved adult education training</a:t>
            </a:r>
          </a:p>
          <a:p>
            <a:pPr marL="342900" indent="-342900">
              <a:spcBef>
                <a:spcPts val="250"/>
              </a:spcBef>
              <a:buClr>
                <a:srgbClr val="5AA2AE">
                  <a:lumMod val="75000"/>
                </a:srgbClr>
              </a:buClr>
              <a:buSzPct val="80000"/>
              <a:buFontTx/>
              <a:buChar char="-"/>
              <a:defRPr/>
            </a:pPr>
            <a:r>
              <a:rPr lang="en-US" sz="1900" dirty="0" smtClean="0">
                <a:solidFill>
                  <a:prstClr val="white"/>
                </a:solidFill>
              </a:rPr>
              <a:t>Invite adult education  contacts to TAA Orientations</a:t>
            </a:r>
          </a:p>
          <a:p>
            <a:pPr marL="342900" indent="-342900">
              <a:spcBef>
                <a:spcPts val="250"/>
              </a:spcBef>
              <a:buClr>
                <a:srgbClr val="5AA2AE">
                  <a:lumMod val="75000"/>
                </a:srgbClr>
              </a:buClr>
              <a:buSzPct val="80000"/>
              <a:buFontTx/>
              <a:buChar char="-"/>
              <a:defRPr/>
            </a:pPr>
            <a:r>
              <a:rPr lang="en-US" sz="1900" dirty="0" smtClean="0">
                <a:solidFill>
                  <a:prstClr val="white"/>
                </a:solidFill>
              </a:rPr>
              <a:t>TAA pays for test fees (and test retake fees- as long as there is a skill gain)</a:t>
            </a:r>
          </a:p>
          <a:p>
            <a:pPr>
              <a:spcBef>
                <a:spcPts val="250"/>
              </a:spcBef>
              <a:buClr>
                <a:srgbClr val="5AA2AE">
                  <a:lumMod val="75000"/>
                </a:srgbClr>
              </a:buClr>
              <a:buSzPct val="80000"/>
              <a:defRPr/>
            </a:pPr>
            <a:endParaRPr lang="en-US" sz="1900" dirty="0">
              <a:solidFill>
                <a:prstClr val="white"/>
              </a:solidFill>
            </a:endParaRPr>
          </a:p>
        </p:txBody>
      </p:sp>
      <p:sp>
        <p:nvSpPr>
          <p:cNvPr id="4" name="Rectangle 3"/>
          <p:cNvSpPr/>
          <p:nvPr/>
        </p:nvSpPr>
        <p:spPr>
          <a:xfrm rot="16200000">
            <a:off x="-1531906" y="3655460"/>
            <a:ext cx="4988866" cy="830997"/>
          </a:xfrm>
          <a:prstGeom prst="rect">
            <a:avLst/>
          </a:prstGeom>
        </p:spPr>
        <p:txBody>
          <a:bodyPr wrap="none">
            <a:spAutoFit/>
          </a:bodyPr>
          <a:lstStyle/>
          <a:p>
            <a:r>
              <a:rPr lang="en-US" sz="4800" dirty="0">
                <a:solidFill>
                  <a:srgbClr val="FFC000"/>
                </a:solidFill>
              </a:rPr>
              <a:t>Adult Education</a:t>
            </a:r>
          </a:p>
        </p:txBody>
      </p:sp>
    </p:spTree>
    <p:extLst>
      <p:ext uri="{BB962C8B-B14F-4D97-AF65-F5344CB8AC3E}">
        <p14:creationId xmlns:p14="http://schemas.microsoft.com/office/powerpoint/2010/main" val="2625557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035" y="287232"/>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Program </a:t>
            </a:r>
            <a:r>
              <a:rPr lang="en-US" altLang="en-US" dirty="0" smtClean="0">
                <a:solidFill>
                  <a:srgbClr val="FFC000"/>
                </a:solidFill>
                <a:cs typeface="Aparajita" panose="020B0604020202020204" pitchFamily="34" charset="0"/>
              </a:rPr>
              <a:t>overview</a:t>
            </a:r>
            <a:endParaRPr lang="en-US" altLang="en-US" cap="none" dirty="0">
              <a:solidFill>
                <a:srgbClr val="FFC000"/>
              </a:solidFill>
              <a:cs typeface="Aparajita" panose="020B0604020202020204" pitchFamily="34" charset="0"/>
            </a:endParaRPr>
          </a:p>
        </p:txBody>
      </p:sp>
      <p:sp>
        <p:nvSpPr>
          <p:cNvPr id="3" name="Rectangle 2"/>
          <p:cNvSpPr/>
          <p:nvPr/>
        </p:nvSpPr>
        <p:spPr>
          <a:xfrm>
            <a:off x="493466" y="1137933"/>
            <a:ext cx="11377692" cy="6409447"/>
          </a:xfrm>
          <a:prstGeom prst="rect">
            <a:avLst/>
          </a:prstGeom>
        </p:spPr>
        <p:txBody>
          <a:bodyPr wrap="square">
            <a:spAutoFit/>
          </a:bodyPr>
          <a:lstStyle/>
          <a:p>
            <a:pPr>
              <a:spcBef>
                <a:spcPts val="250"/>
              </a:spcBef>
              <a:buClr>
                <a:srgbClr val="5AA2AE">
                  <a:lumMod val="75000"/>
                </a:srgbClr>
              </a:buClr>
              <a:buSzPct val="80000"/>
              <a:defRPr/>
            </a:pPr>
            <a:endParaRPr lang="en-US" sz="2000" dirty="0">
              <a:solidFill>
                <a:prstClr val="white"/>
              </a:solidFill>
            </a:endParaRPr>
          </a:p>
          <a:p>
            <a:pPr>
              <a:spcBef>
                <a:spcPts val="250"/>
              </a:spcBef>
              <a:buClr>
                <a:srgbClr val="5AA2AE">
                  <a:lumMod val="75000"/>
                </a:srgbClr>
              </a:buClr>
              <a:buSzPct val="80000"/>
              <a:defRPr/>
            </a:pPr>
            <a:r>
              <a:rPr lang="en-US" sz="2800" dirty="0" smtClean="0"/>
              <a:t>How can Adult Education identify potentially eligible workers and assist them to access TAA</a:t>
            </a:r>
            <a:r>
              <a:rPr lang="en-US" sz="2800" dirty="0" smtClean="0">
                <a:latin typeface="Arial" panose="020B0604020202020204" pitchFamily="34" charset="0"/>
                <a:cs typeface="Arial" panose="020B0604020202020204" pitchFamily="34" charset="0"/>
              </a:rPr>
              <a:t>?</a:t>
            </a:r>
          </a:p>
          <a:p>
            <a:pPr>
              <a:spcBef>
                <a:spcPts val="250"/>
              </a:spcBef>
              <a:buClr>
                <a:srgbClr val="5AA2AE">
                  <a:lumMod val="75000"/>
                </a:srgbClr>
              </a:buClr>
              <a:buSzPct val="80000"/>
              <a:defRPr/>
            </a:pPr>
            <a:endParaRPr lang="en-US" sz="400" dirty="0" smtClean="0">
              <a:latin typeface="Arial" panose="020B0604020202020204" pitchFamily="34" charset="0"/>
              <a:cs typeface="Arial" panose="020B0604020202020204" pitchFamily="34" charset="0"/>
            </a:endParaRPr>
          </a:p>
          <a:p>
            <a:pPr>
              <a:spcBef>
                <a:spcPts val="250"/>
              </a:spcBef>
              <a:buClr>
                <a:srgbClr val="5AA2AE">
                  <a:lumMod val="75000"/>
                </a:srgbClr>
              </a:buClr>
              <a:buSzPct val="80000"/>
              <a:defRPr/>
            </a:pPr>
            <a:r>
              <a:rPr lang="en-US" sz="2000" dirty="0" smtClean="0">
                <a:solidFill>
                  <a:srgbClr val="FFC000"/>
                </a:solidFill>
                <a:latin typeface="Century Gothic" panose="020B0502020202020204" pitchFamily="34" charset="0"/>
                <a:cs typeface="Arial" panose="020B0604020202020204" pitchFamily="34" charset="0"/>
              </a:rPr>
              <a:t>► </a:t>
            </a:r>
            <a:r>
              <a:rPr lang="en-US" sz="2000" dirty="0" smtClean="0">
                <a:solidFill>
                  <a:srgbClr val="FFC000"/>
                </a:solidFill>
                <a:cs typeface="Arial" panose="020B0604020202020204" pitchFamily="34" charset="0"/>
              </a:rPr>
              <a:t>Three </a:t>
            </a:r>
            <a:r>
              <a:rPr lang="en-US" sz="2000" dirty="0" smtClean="0">
                <a:solidFill>
                  <a:srgbClr val="FFC000"/>
                </a:solidFill>
              </a:rPr>
              <a:t>identifying questions </a:t>
            </a:r>
          </a:p>
          <a:p>
            <a:pPr marL="800100" lvl="1" indent="-342900">
              <a:spcBef>
                <a:spcPts val="250"/>
              </a:spcBef>
              <a:buClr>
                <a:srgbClr val="5AA2AE">
                  <a:lumMod val="75000"/>
                </a:srgbClr>
              </a:buClr>
              <a:buSzPct val="80000"/>
              <a:buFontTx/>
              <a:buChar char="-"/>
              <a:defRPr/>
            </a:pPr>
            <a:r>
              <a:rPr lang="en-US" sz="2000" dirty="0" smtClean="0">
                <a:solidFill>
                  <a:prstClr val="white"/>
                </a:solidFill>
              </a:rPr>
              <a:t>Have you been laid off</a:t>
            </a:r>
            <a:r>
              <a:rPr lang="en-US" sz="2000" dirty="0" smtClean="0">
                <a:solidFill>
                  <a:prstClr val="white"/>
                </a:solidFill>
                <a:latin typeface="Arial" panose="020B0604020202020204" pitchFamily="34" charset="0"/>
                <a:cs typeface="Arial" panose="020B0604020202020204" pitchFamily="34" charset="0"/>
              </a:rPr>
              <a:t>?</a:t>
            </a:r>
          </a:p>
          <a:p>
            <a:pPr marL="800100" lvl="1" indent="-342900">
              <a:spcBef>
                <a:spcPts val="250"/>
              </a:spcBef>
              <a:buClr>
                <a:srgbClr val="5AA2AE">
                  <a:lumMod val="75000"/>
                </a:srgbClr>
              </a:buClr>
              <a:buSzPct val="80000"/>
              <a:buFontTx/>
              <a:buChar char="-"/>
              <a:defRPr/>
            </a:pPr>
            <a:r>
              <a:rPr lang="en-US" sz="2000" dirty="0" smtClean="0">
                <a:solidFill>
                  <a:prstClr val="white"/>
                </a:solidFill>
              </a:rPr>
              <a:t>If yes, where did you work? (look to see if it is a certified company) </a:t>
            </a:r>
            <a:r>
              <a:rPr lang="en-US" sz="2000" dirty="0" smtClean="0">
                <a:solidFill>
                  <a:srgbClr val="FFC000"/>
                </a:solidFill>
              </a:rPr>
              <a:t>YES - Refer to </a:t>
            </a:r>
            <a:r>
              <a:rPr lang="en-US" sz="2000" dirty="0" err="1" smtClean="0">
                <a:solidFill>
                  <a:srgbClr val="FFC000"/>
                </a:solidFill>
              </a:rPr>
              <a:t>WorkOne</a:t>
            </a:r>
            <a:endParaRPr lang="en-US" sz="2000" dirty="0" smtClean="0">
              <a:solidFill>
                <a:srgbClr val="FFC000"/>
              </a:solidFill>
            </a:endParaRPr>
          </a:p>
          <a:p>
            <a:pPr marL="800100" lvl="1" indent="-342900">
              <a:spcBef>
                <a:spcPts val="250"/>
              </a:spcBef>
              <a:buClr>
                <a:srgbClr val="5AA2AE">
                  <a:lumMod val="75000"/>
                </a:srgbClr>
              </a:buClr>
              <a:buSzPct val="80000"/>
              <a:buFontTx/>
              <a:buChar char="-"/>
              <a:defRPr/>
            </a:pPr>
            <a:r>
              <a:rPr lang="en-US" sz="2000" dirty="0" smtClean="0">
                <a:solidFill>
                  <a:prstClr val="white"/>
                </a:solidFill>
              </a:rPr>
              <a:t>If not on the list, ask the worker if they think their job moved to another country </a:t>
            </a:r>
            <a:r>
              <a:rPr lang="en-US" sz="2000" u="sng" dirty="0" smtClean="0">
                <a:solidFill>
                  <a:prstClr val="white"/>
                </a:solidFill>
              </a:rPr>
              <a:t>or</a:t>
            </a:r>
            <a:r>
              <a:rPr lang="en-US" sz="2000" dirty="0" smtClean="0">
                <a:solidFill>
                  <a:prstClr val="white"/>
                </a:solidFill>
              </a:rPr>
              <a:t> if they lost their job due to an import of a similar product/service from another county. </a:t>
            </a:r>
            <a:r>
              <a:rPr lang="en-US" sz="2000" dirty="0" smtClean="0">
                <a:solidFill>
                  <a:srgbClr val="FFC000"/>
                </a:solidFill>
              </a:rPr>
              <a:t>If the worker thinks this is a YES, refer to TAA Unit contact (contact information at end of PPT).</a:t>
            </a:r>
          </a:p>
          <a:p>
            <a:pPr>
              <a:spcBef>
                <a:spcPts val="250"/>
              </a:spcBef>
              <a:buClr>
                <a:srgbClr val="5AA2AE">
                  <a:lumMod val="75000"/>
                </a:srgbClr>
              </a:buClr>
              <a:buSzPct val="80000"/>
              <a:defRPr/>
            </a:pPr>
            <a:endParaRPr lang="en-US" sz="400" dirty="0" smtClean="0">
              <a:solidFill>
                <a:srgbClr val="FFC000"/>
              </a:solidFill>
            </a:endParaRPr>
          </a:p>
          <a:p>
            <a:pPr>
              <a:spcBef>
                <a:spcPts val="250"/>
              </a:spcBef>
              <a:buClr>
                <a:srgbClr val="5AA2AE">
                  <a:lumMod val="75000"/>
                </a:srgbClr>
              </a:buClr>
              <a:buSzPct val="80000"/>
              <a:defRPr/>
            </a:pPr>
            <a:r>
              <a:rPr lang="en-US" sz="2000" dirty="0" smtClean="0">
                <a:solidFill>
                  <a:srgbClr val="FFC000"/>
                </a:solidFill>
                <a:latin typeface="Century Gothic" panose="020B0502020202020204" pitchFamily="34" charset="0"/>
              </a:rPr>
              <a:t>► </a:t>
            </a:r>
            <a:r>
              <a:rPr lang="en-US" sz="2000" dirty="0" smtClean="0">
                <a:solidFill>
                  <a:srgbClr val="FFC000"/>
                </a:solidFill>
              </a:rPr>
              <a:t>If a TAA participant is attending adult education, TAA must verify the following – </a:t>
            </a:r>
          </a:p>
          <a:p>
            <a:pPr marL="800100" lvl="1" indent="-342900">
              <a:spcBef>
                <a:spcPts val="250"/>
              </a:spcBef>
              <a:buClr>
                <a:srgbClr val="5AA2AE">
                  <a:lumMod val="75000"/>
                </a:srgbClr>
              </a:buClr>
              <a:buSzPct val="80000"/>
              <a:buFontTx/>
              <a:buChar char="-"/>
              <a:defRPr/>
            </a:pPr>
            <a:r>
              <a:rPr lang="en-US" sz="2000" dirty="0" smtClean="0">
                <a:solidFill>
                  <a:prstClr val="white"/>
                </a:solidFill>
              </a:rPr>
              <a:t>Attendance (at minimum 12 hours/week) </a:t>
            </a:r>
            <a:r>
              <a:rPr lang="en-US" sz="2000" i="1" dirty="0" smtClean="0">
                <a:solidFill>
                  <a:prstClr val="white"/>
                </a:solidFill>
              </a:rPr>
              <a:t>– verified monthly</a:t>
            </a:r>
            <a:endParaRPr lang="en-US" sz="2000" dirty="0">
              <a:solidFill>
                <a:prstClr val="white"/>
              </a:solidFill>
            </a:endParaRPr>
          </a:p>
          <a:p>
            <a:pPr marL="800100" lvl="1" indent="-342900">
              <a:spcBef>
                <a:spcPts val="250"/>
              </a:spcBef>
              <a:buClr>
                <a:srgbClr val="5AA2AE">
                  <a:lumMod val="75000"/>
                </a:srgbClr>
              </a:buClr>
              <a:buSzPct val="80000"/>
              <a:buFontTx/>
              <a:buChar char="-"/>
              <a:defRPr/>
            </a:pPr>
            <a:r>
              <a:rPr lang="en-US" sz="2000" dirty="0" smtClean="0">
                <a:solidFill>
                  <a:prstClr val="white"/>
                </a:solidFill>
              </a:rPr>
              <a:t>Satisfactory Progress (is customer making skill gains) </a:t>
            </a:r>
            <a:r>
              <a:rPr lang="en-US" sz="2000" i="1" dirty="0" smtClean="0">
                <a:solidFill>
                  <a:prstClr val="white"/>
                </a:solidFill>
              </a:rPr>
              <a:t>– verified monthly</a:t>
            </a:r>
          </a:p>
          <a:p>
            <a:pPr marL="800100" lvl="1" indent="-342900">
              <a:spcBef>
                <a:spcPts val="250"/>
              </a:spcBef>
              <a:buClr>
                <a:srgbClr val="5AA2AE">
                  <a:lumMod val="75000"/>
                </a:srgbClr>
              </a:buClr>
              <a:buSzPct val="80000"/>
              <a:buFontTx/>
              <a:buChar char="-"/>
              <a:defRPr/>
            </a:pPr>
            <a:r>
              <a:rPr lang="en-US" sz="2000" dirty="0" smtClean="0">
                <a:solidFill>
                  <a:prstClr val="white"/>
                </a:solidFill>
              </a:rPr>
              <a:t>“Grades/Course Progress” </a:t>
            </a:r>
            <a:r>
              <a:rPr lang="en-US" sz="2000" i="1" dirty="0" smtClean="0">
                <a:solidFill>
                  <a:prstClr val="white"/>
                </a:solidFill>
              </a:rPr>
              <a:t>(TABE scores) – verified every 90 days</a:t>
            </a:r>
            <a:endParaRPr lang="en-US" sz="2000" dirty="0">
              <a:solidFill>
                <a:prstClr val="white"/>
              </a:solidFill>
            </a:endParaRPr>
          </a:p>
          <a:p>
            <a:pPr>
              <a:spcBef>
                <a:spcPts val="250"/>
              </a:spcBef>
              <a:buClr>
                <a:srgbClr val="5AA2AE">
                  <a:lumMod val="75000"/>
                </a:srgbClr>
              </a:buClr>
              <a:buSzPct val="80000"/>
              <a:defRPr/>
            </a:pPr>
            <a:endParaRPr lang="en-US" sz="2400" dirty="0" smtClean="0">
              <a:solidFill>
                <a:prstClr val="white"/>
              </a:solidFill>
            </a:endParaRPr>
          </a:p>
          <a:p>
            <a:pPr>
              <a:spcBef>
                <a:spcPts val="250"/>
              </a:spcBef>
              <a:buClr>
                <a:srgbClr val="5AA2AE">
                  <a:lumMod val="75000"/>
                </a:srgbClr>
              </a:buClr>
              <a:buSzPct val="80000"/>
              <a:defRPr/>
            </a:pPr>
            <a:endParaRPr lang="en-US" sz="2200" dirty="0" smtClean="0">
              <a:solidFill>
                <a:prstClr val="white"/>
              </a:solidFill>
            </a:endParaRPr>
          </a:p>
        </p:txBody>
      </p:sp>
    </p:spTree>
    <p:extLst>
      <p:ext uri="{BB962C8B-B14F-4D97-AF65-F5344CB8AC3E}">
        <p14:creationId xmlns:p14="http://schemas.microsoft.com/office/powerpoint/2010/main" val="4200687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025" y="386360"/>
            <a:ext cx="8610600" cy="1293028"/>
          </a:xfrm>
        </p:spPr>
        <p:txBody>
          <a:bodyPr>
            <a:normAutofit/>
          </a:bodyPr>
          <a:lstStyle/>
          <a:p>
            <a:pPr lvl="0" eaLnBrk="0" fontAlgn="base" hangingPunct="0">
              <a:lnSpc>
                <a:spcPct val="100000"/>
              </a:lnSpc>
              <a:spcAft>
                <a:spcPct val="0"/>
              </a:spcAft>
            </a:pPr>
            <a:r>
              <a:rPr lang="en-US" altLang="en-US" dirty="0" smtClean="0">
                <a:cs typeface="Aparajita" panose="020B0604020202020204" pitchFamily="34" charset="0"/>
              </a:rPr>
              <a:t>TAA </a:t>
            </a:r>
            <a:r>
              <a:rPr lang="en-US" altLang="en-US" dirty="0" smtClean="0">
                <a:solidFill>
                  <a:srgbClr val="FFC000"/>
                </a:solidFill>
                <a:cs typeface="Aparajita" panose="020B0604020202020204" pitchFamily="34" charset="0"/>
              </a:rPr>
              <a:t>resources</a:t>
            </a:r>
            <a:endParaRPr lang="en-US" altLang="en-US" cap="none" dirty="0">
              <a:solidFill>
                <a:srgbClr val="FFC000"/>
              </a:solidFill>
              <a:cs typeface="Aparajita" panose="020B0604020202020204" pitchFamily="34" charset="0"/>
            </a:endParaRPr>
          </a:p>
        </p:txBody>
      </p:sp>
      <p:sp>
        <p:nvSpPr>
          <p:cNvPr id="3" name="Rectangle 2"/>
          <p:cNvSpPr/>
          <p:nvPr/>
        </p:nvSpPr>
        <p:spPr>
          <a:xfrm>
            <a:off x="862432" y="1264811"/>
            <a:ext cx="12067503" cy="6771084"/>
          </a:xfrm>
          <a:prstGeom prst="rect">
            <a:avLst/>
          </a:prstGeom>
        </p:spPr>
        <p:txBody>
          <a:bodyPr wrap="square">
            <a:spAutoFit/>
          </a:bodyPr>
          <a:lstStyle/>
          <a:p>
            <a:pPr>
              <a:spcBef>
                <a:spcPts val="250"/>
              </a:spcBef>
              <a:buClr>
                <a:srgbClr val="5AA2AE">
                  <a:lumMod val="75000"/>
                </a:srgbClr>
              </a:buClr>
              <a:buSzPct val="80000"/>
              <a:defRPr/>
            </a:pPr>
            <a:endParaRPr lang="en-US" sz="2000" dirty="0" smtClean="0">
              <a:solidFill>
                <a:prstClr val="white"/>
              </a:solidFill>
            </a:endParaRPr>
          </a:p>
          <a:p>
            <a:pPr>
              <a:spcBef>
                <a:spcPts val="250"/>
              </a:spcBef>
              <a:buClr>
                <a:srgbClr val="5AA2AE">
                  <a:lumMod val="75000"/>
                </a:srgbClr>
              </a:buClr>
              <a:buSzPct val="80000"/>
              <a:defRPr/>
            </a:pPr>
            <a:r>
              <a:rPr lang="en-US" sz="2800" dirty="0" smtClean="0">
                <a:solidFill>
                  <a:srgbClr val="FFC000"/>
                </a:solidFill>
              </a:rPr>
              <a:t>DWD - TAA Website </a:t>
            </a:r>
            <a:r>
              <a:rPr lang="en-US" sz="2800" dirty="0">
                <a:solidFill>
                  <a:prstClr val="white"/>
                </a:solidFill>
                <a:hlinkClick r:id="rId3"/>
              </a:rPr>
              <a:t>https://</a:t>
            </a:r>
            <a:r>
              <a:rPr lang="en-US" sz="2800" dirty="0" smtClean="0">
                <a:solidFill>
                  <a:prstClr val="white"/>
                </a:solidFill>
                <a:hlinkClick r:id="rId3"/>
              </a:rPr>
              <a:t>www.in.gov/dwd/2423.htm</a:t>
            </a:r>
            <a:endParaRPr lang="en-US" sz="2800" dirty="0" smtClean="0">
              <a:solidFill>
                <a:prstClr val="white"/>
              </a:solidFill>
            </a:endParaRPr>
          </a:p>
          <a:p>
            <a:pPr marL="800100" lvl="1" indent="-342900">
              <a:spcBef>
                <a:spcPts val="250"/>
              </a:spcBef>
              <a:buClr>
                <a:srgbClr val="5AA2AE">
                  <a:lumMod val="75000"/>
                </a:srgbClr>
              </a:buClr>
              <a:buSzPct val="80000"/>
              <a:buFontTx/>
              <a:buChar char="-"/>
              <a:defRPr/>
            </a:pPr>
            <a:r>
              <a:rPr lang="en-US" sz="2400" dirty="0" smtClean="0">
                <a:solidFill>
                  <a:prstClr val="white"/>
                </a:solidFill>
              </a:rPr>
              <a:t>Program benefit information</a:t>
            </a:r>
          </a:p>
          <a:p>
            <a:pPr marL="800100" lvl="1" indent="-342900">
              <a:spcBef>
                <a:spcPts val="250"/>
              </a:spcBef>
              <a:buClr>
                <a:srgbClr val="5AA2AE">
                  <a:lumMod val="75000"/>
                </a:srgbClr>
              </a:buClr>
              <a:buSzPct val="80000"/>
              <a:buFontTx/>
              <a:buChar char="-"/>
              <a:defRPr/>
            </a:pPr>
            <a:r>
              <a:rPr lang="en-US" sz="2400" dirty="0" smtClean="0">
                <a:solidFill>
                  <a:prstClr val="white"/>
                </a:solidFill>
              </a:rPr>
              <a:t>Indiana TAA Certifications</a:t>
            </a:r>
          </a:p>
          <a:p>
            <a:pPr marL="800100" lvl="1" indent="-342900">
              <a:spcBef>
                <a:spcPts val="250"/>
              </a:spcBef>
              <a:buClr>
                <a:srgbClr val="5AA2AE">
                  <a:lumMod val="75000"/>
                </a:srgbClr>
              </a:buClr>
              <a:buSzPct val="80000"/>
              <a:buFontTx/>
              <a:buChar char="-"/>
              <a:defRPr/>
            </a:pPr>
            <a:r>
              <a:rPr lang="en-US" sz="2400" dirty="0" smtClean="0">
                <a:solidFill>
                  <a:prstClr val="white"/>
                </a:solidFill>
              </a:rPr>
              <a:t>Online Orientation Video</a:t>
            </a:r>
          </a:p>
          <a:p>
            <a:pPr marL="800100" lvl="1" indent="-342900">
              <a:spcBef>
                <a:spcPts val="250"/>
              </a:spcBef>
              <a:buClr>
                <a:srgbClr val="5AA2AE">
                  <a:lumMod val="75000"/>
                </a:srgbClr>
              </a:buClr>
              <a:buSzPct val="80000"/>
              <a:buFontTx/>
              <a:buChar char="-"/>
              <a:defRPr/>
            </a:pPr>
            <a:r>
              <a:rPr lang="en-US" sz="2400" dirty="0" smtClean="0">
                <a:solidFill>
                  <a:prstClr val="white"/>
                </a:solidFill>
              </a:rPr>
              <a:t>Indiana program contacts</a:t>
            </a:r>
          </a:p>
          <a:p>
            <a:pPr marL="800100" lvl="1" indent="-342900">
              <a:spcBef>
                <a:spcPts val="250"/>
              </a:spcBef>
              <a:buClr>
                <a:srgbClr val="5AA2AE">
                  <a:lumMod val="75000"/>
                </a:srgbClr>
              </a:buClr>
              <a:buSzPct val="80000"/>
              <a:buFontTx/>
              <a:buChar char="-"/>
              <a:defRPr/>
            </a:pPr>
            <a:r>
              <a:rPr lang="en-US" sz="2400" dirty="0" smtClean="0">
                <a:solidFill>
                  <a:prstClr val="white"/>
                </a:solidFill>
              </a:rPr>
              <a:t>Locate a </a:t>
            </a:r>
            <a:r>
              <a:rPr lang="en-US" sz="2400" dirty="0" err="1" smtClean="0">
                <a:solidFill>
                  <a:prstClr val="white"/>
                </a:solidFill>
              </a:rPr>
              <a:t>WorkOne</a:t>
            </a:r>
            <a:r>
              <a:rPr lang="en-US" sz="2400" dirty="0" smtClean="0">
                <a:solidFill>
                  <a:prstClr val="white"/>
                </a:solidFill>
              </a:rPr>
              <a:t> office</a:t>
            </a:r>
          </a:p>
          <a:p>
            <a:pPr>
              <a:spcBef>
                <a:spcPts val="250"/>
              </a:spcBef>
              <a:buClr>
                <a:srgbClr val="5AA2AE">
                  <a:lumMod val="75000"/>
                </a:srgbClr>
              </a:buClr>
              <a:buSzPct val="80000"/>
              <a:defRPr/>
            </a:pPr>
            <a:endParaRPr lang="en-US" sz="2000" dirty="0" smtClean="0">
              <a:solidFill>
                <a:srgbClr val="FFC000"/>
              </a:solidFill>
            </a:endParaRPr>
          </a:p>
          <a:p>
            <a:pPr>
              <a:spcBef>
                <a:spcPts val="250"/>
              </a:spcBef>
              <a:buClr>
                <a:srgbClr val="5AA2AE">
                  <a:lumMod val="75000"/>
                </a:srgbClr>
              </a:buClr>
              <a:buSzPct val="80000"/>
              <a:defRPr/>
            </a:pPr>
            <a:r>
              <a:rPr lang="en-US" sz="2800" dirty="0" smtClean="0">
                <a:solidFill>
                  <a:srgbClr val="FFC000"/>
                </a:solidFill>
              </a:rPr>
              <a:t>USDOL TAA Website </a:t>
            </a:r>
            <a:r>
              <a:rPr lang="en-US" sz="2800" dirty="0" smtClean="0">
                <a:solidFill>
                  <a:prstClr val="white"/>
                </a:solidFill>
                <a:hlinkClick r:id="rId4"/>
              </a:rPr>
              <a:t>https://www.doleta.gov/tradeact</a:t>
            </a:r>
            <a:endParaRPr lang="en-US" sz="2800" dirty="0" smtClean="0">
              <a:solidFill>
                <a:prstClr val="white"/>
              </a:solidFill>
            </a:endParaRPr>
          </a:p>
          <a:p>
            <a:pPr marL="800100" lvl="1" indent="-342900">
              <a:spcBef>
                <a:spcPts val="250"/>
              </a:spcBef>
              <a:buClr>
                <a:srgbClr val="5AA2AE">
                  <a:lumMod val="75000"/>
                </a:srgbClr>
              </a:buClr>
              <a:buSzPct val="80000"/>
              <a:buFontTx/>
              <a:buChar char="-"/>
              <a:defRPr/>
            </a:pPr>
            <a:r>
              <a:rPr lang="en-US" sz="2400" dirty="0" smtClean="0">
                <a:solidFill>
                  <a:prstClr val="white"/>
                </a:solidFill>
              </a:rPr>
              <a:t>Program </a:t>
            </a:r>
            <a:r>
              <a:rPr lang="en-US" sz="2400" dirty="0">
                <a:solidFill>
                  <a:prstClr val="white"/>
                </a:solidFill>
              </a:rPr>
              <a:t>benefit information</a:t>
            </a:r>
          </a:p>
          <a:p>
            <a:pPr marL="800100" lvl="1" indent="-342900">
              <a:spcBef>
                <a:spcPts val="250"/>
              </a:spcBef>
              <a:buClr>
                <a:srgbClr val="5AA2AE">
                  <a:lumMod val="75000"/>
                </a:srgbClr>
              </a:buClr>
              <a:buSzPct val="80000"/>
              <a:buFontTx/>
              <a:buChar char="-"/>
              <a:defRPr/>
            </a:pPr>
            <a:r>
              <a:rPr lang="en-US" sz="2400" dirty="0" smtClean="0">
                <a:solidFill>
                  <a:prstClr val="white"/>
                </a:solidFill>
              </a:rPr>
              <a:t>Nationwide TAA certifications/pending petitions</a:t>
            </a:r>
          </a:p>
          <a:p>
            <a:pPr marL="800100" lvl="1" indent="-342900">
              <a:spcBef>
                <a:spcPts val="250"/>
              </a:spcBef>
              <a:buClr>
                <a:srgbClr val="5AA2AE">
                  <a:lumMod val="75000"/>
                </a:srgbClr>
              </a:buClr>
              <a:buSzPct val="80000"/>
              <a:buFontTx/>
              <a:buChar char="-"/>
              <a:defRPr/>
            </a:pPr>
            <a:r>
              <a:rPr lang="en-US" sz="2400" dirty="0" smtClean="0">
                <a:solidFill>
                  <a:prstClr val="white"/>
                </a:solidFill>
              </a:rPr>
              <a:t>State Contacts</a:t>
            </a:r>
            <a:endParaRPr lang="en-US" sz="2400" dirty="0">
              <a:solidFill>
                <a:prstClr val="white"/>
              </a:solidFill>
            </a:endParaRPr>
          </a:p>
          <a:p>
            <a:pPr marL="800100" lvl="1" indent="-342900">
              <a:spcBef>
                <a:spcPts val="250"/>
              </a:spcBef>
              <a:buClr>
                <a:srgbClr val="5AA2AE">
                  <a:lumMod val="75000"/>
                </a:srgbClr>
              </a:buClr>
              <a:buSzPct val="80000"/>
              <a:buFontTx/>
              <a:buChar char="-"/>
              <a:defRPr/>
            </a:pPr>
            <a:endParaRPr lang="en-US" sz="2000" dirty="0">
              <a:solidFill>
                <a:prstClr val="white"/>
              </a:solidFill>
            </a:endParaRPr>
          </a:p>
          <a:p>
            <a:pPr marL="800100" lvl="1" indent="-342900">
              <a:spcBef>
                <a:spcPts val="250"/>
              </a:spcBef>
              <a:buClr>
                <a:srgbClr val="5AA2AE">
                  <a:lumMod val="75000"/>
                </a:srgbClr>
              </a:buClr>
              <a:buSzPct val="80000"/>
              <a:buFontTx/>
              <a:buChar char="-"/>
              <a:defRPr/>
            </a:pPr>
            <a:endParaRPr lang="en-US" sz="2000" dirty="0" smtClean="0">
              <a:solidFill>
                <a:prstClr val="white"/>
              </a:solidFill>
            </a:endParaRPr>
          </a:p>
          <a:p>
            <a:pPr>
              <a:spcBef>
                <a:spcPts val="250"/>
              </a:spcBef>
              <a:buClr>
                <a:srgbClr val="5AA2AE">
                  <a:lumMod val="75000"/>
                </a:srgbClr>
              </a:buClr>
              <a:buSzPct val="80000"/>
              <a:defRPr/>
            </a:pPr>
            <a:endParaRPr lang="en-US" sz="2000" b="1" dirty="0" smtClean="0">
              <a:solidFill>
                <a:prstClr val="white"/>
              </a:solidFill>
            </a:endParaRPr>
          </a:p>
          <a:p>
            <a:pPr>
              <a:spcBef>
                <a:spcPts val="250"/>
              </a:spcBef>
              <a:buClr>
                <a:srgbClr val="5AA2AE">
                  <a:lumMod val="75000"/>
                </a:srgbClr>
              </a:buClr>
              <a:buSzPct val="80000"/>
              <a:defRPr/>
            </a:pPr>
            <a:endParaRPr lang="en-US" sz="2400" dirty="0" smtClean="0">
              <a:solidFill>
                <a:prstClr val="white"/>
              </a:solidFill>
            </a:endParaRPr>
          </a:p>
          <a:p>
            <a:pPr>
              <a:spcBef>
                <a:spcPts val="250"/>
              </a:spcBef>
              <a:buClr>
                <a:srgbClr val="5AA2AE">
                  <a:lumMod val="75000"/>
                </a:srgbClr>
              </a:buClr>
              <a:buSzPct val="80000"/>
              <a:defRPr/>
            </a:pPr>
            <a:endParaRPr lang="en-US" sz="2200" dirty="0" smtClean="0">
              <a:solidFill>
                <a:prstClr val="white"/>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996" y="2557839"/>
            <a:ext cx="2338875" cy="1516856"/>
          </a:xfrm>
          <a:prstGeom prst="rect">
            <a:avLst/>
          </a:prstGeom>
        </p:spPr>
      </p:pic>
    </p:spTree>
    <p:extLst>
      <p:ext uri="{BB962C8B-B14F-4D97-AF65-F5344CB8AC3E}">
        <p14:creationId xmlns:p14="http://schemas.microsoft.com/office/powerpoint/2010/main" val="1749054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57198" y="1185207"/>
            <a:ext cx="3931170" cy="5181056"/>
          </a:xfrm>
        </p:spPr>
        <p:txBody>
          <a:bodyPr>
            <a:normAutofit fontScale="25000" lnSpcReduction="20000"/>
          </a:bodyPr>
          <a:lstStyle/>
          <a:p>
            <a:pPr marL="0" indent="0" algn="ctr">
              <a:buNone/>
            </a:pPr>
            <a:endParaRPr lang="en-US" sz="5800" dirty="0"/>
          </a:p>
          <a:p>
            <a:pPr marL="0" indent="0" algn="ctr">
              <a:buNone/>
            </a:pPr>
            <a:r>
              <a:rPr lang="en-US" sz="5500" dirty="0"/>
              <a:t>Jacki </a:t>
            </a:r>
            <a:r>
              <a:rPr lang="en-US" sz="5500" dirty="0" smtClean="0"/>
              <a:t>Anderson</a:t>
            </a:r>
          </a:p>
          <a:p>
            <a:pPr marL="0" indent="0" algn="ctr">
              <a:buNone/>
            </a:pPr>
            <a:r>
              <a:rPr lang="en-US" sz="4600" i="1" dirty="0" smtClean="0"/>
              <a:t>Located: WorkOne Elkhart</a:t>
            </a:r>
            <a:endParaRPr lang="en-US" sz="4600" i="1" dirty="0"/>
          </a:p>
          <a:p>
            <a:pPr marL="0" indent="0" algn="ctr">
              <a:buNone/>
            </a:pPr>
            <a:r>
              <a:rPr lang="en-US" sz="4600" dirty="0"/>
              <a:t>Regions: </a:t>
            </a:r>
            <a:r>
              <a:rPr lang="en-US" sz="4600" dirty="0" smtClean="0"/>
              <a:t>2, 3, and 6</a:t>
            </a:r>
            <a:endParaRPr lang="en-US" sz="4600" dirty="0"/>
          </a:p>
          <a:p>
            <a:pPr marL="0" indent="0" algn="ctr">
              <a:buNone/>
            </a:pPr>
            <a:r>
              <a:rPr lang="en-US" sz="4600" dirty="0"/>
              <a:t>(574) 361-5451</a:t>
            </a:r>
          </a:p>
          <a:p>
            <a:pPr marL="0" indent="0" algn="ctr">
              <a:buNone/>
            </a:pPr>
            <a:r>
              <a:rPr lang="en-US" sz="4600" dirty="0" smtClean="0">
                <a:hlinkClick r:id="rId3"/>
              </a:rPr>
              <a:t>janderson@dwd.in.gov</a:t>
            </a:r>
            <a:endParaRPr lang="en-US" sz="4600" dirty="0" smtClean="0"/>
          </a:p>
          <a:p>
            <a:pPr marL="0" indent="0" algn="ctr">
              <a:buNone/>
            </a:pPr>
            <a:endParaRPr lang="en-US" sz="4600" dirty="0" smtClean="0"/>
          </a:p>
          <a:p>
            <a:pPr marL="0" indent="0" algn="ctr">
              <a:buNone/>
            </a:pPr>
            <a:r>
              <a:rPr lang="en-US" sz="5500" dirty="0"/>
              <a:t>Dawn </a:t>
            </a:r>
            <a:r>
              <a:rPr lang="en-US" sz="5500" dirty="0" smtClean="0"/>
              <a:t>Penn</a:t>
            </a:r>
          </a:p>
          <a:p>
            <a:pPr marL="0" indent="0" algn="ctr">
              <a:buNone/>
            </a:pPr>
            <a:r>
              <a:rPr lang="en-US" sz="4600" i="1" dirty="0" smtClean="0"/>
              <a:t>Located: Kokomo Call Center</a:t>
            </a:r>
            <a:endParaRPr lang="en-US" sz="4600" i="1" dirty="0"/>
          </a:p>
          <a:p>
            <a:pPr marL="0" indent="0" algn="ctr">
              <a:buNone/>
            </a:pPr>
            <a:r>
              <a:rPr lang="en-US" sz="4600" dirty="0"/>
              <a:t>Regions: </a:t>
            </a:r>
            <a:r>
              <a:rPr lang="en-US" sz="4600" dirty="0" smtClean="0"/>
              <a:t>5 and 12</a:t>
            </a:r>
            <a:endParaRPr lang="en-US" sz="4600" dirty="0"/>
          </a:p>
          <a:p>
            <a:pPr marL="0" indent="0" algn="ctr">
              <a:buNone/>
            </a:pPr>
            <a:r>
              <a:rPr lang="en-US" sz="4600" dirty="0"/>
              <a:t>(765) 431-0160</a:t>
            </a:r>
          </a:p>
          <a:p>
            <a:pPr marL="0" indent="0" algn="ctr">
              <a:buNone/>
            </a:pPr>
            <a:r>
              <a:rPr lang="en-US" sz="4600" dirty="0" smtClean="0">
                <a:hlinkClick r:id="rId4"/>
              </a:rPr>
              <a:t>dpenn@dwd.in.gov</a:t>
            </a:r>
            <a:endParaRPr lang="en-US" sz="4600" dirty="0" smtClean="0"/>
          </a:p>
          <a:p>
            <a:pPr marL="0" indent="0" algn="ctr">
              <a:buNone/>
            </a:pPr>
            <a:endParaRPr lang="en-US" sz="6200" dirty="0"/>
          </a:p>
          <a:p>
            <a:pPr marL="0" indent="0" algn="ctr">
              <a:buNone/>
            </a:pPr>
            <a:r>
              <a:rPr lang="en-US" sz="5500" dirty="0"/>
              <a:t>Dee Shrieves</a:t>
            </a:r>
          </a:p>
          <a:p>
            <a:pPr marL="0" indent="0" algn="ctr">
              <a:buNone/>
            </a:pPr>
            <a:r>
              <a:rPr lang="en-US" sz="4600" i="1" dirty="0"/>
              <a:t>Located: WorkOne Washington</a:t>
            </a:r>
          </a:p>
          <a:p>
            <a:pPr marL="0" indent="0" algn="ctr">
              <a:buNone/>
            </a:pPr>
            <a:r>
              <a:rPr lang="en-US" sz="4600" dirty="0"/>
              <a:t>Regions: </a:t>
            </a:r>
            <a:r>
              <a:rPr lang="en-US" sz="4600" dirty="0" smtClean="0"/>
              <a:t>8, 9, 10, and 11</a:t>
            </a:r>
            <a:endParaRPr lang="en-US" sz="4600" dirty="0"/>
          </a:p>
          <a:p>
            <a:pPr marL="0" indent="0" algn="ctr">
              <a:buNone/>
            </a:pPr>
            <a:r>
              <a:rPr lang="en-US" sz="4600" dirty="0"/>
              <a:t>(317) 501-9816</a:t>
            </a:r>
          </a:p>
          <a:p>
            <a:pPr marL="0" indent="0" algn="ctr">
              <a:buNone/>
            </a:pPr>
            <a:r>
              <a:rPr lang="en-US" sz="4600" dirty="0">
                <a:hlinkClick r:id="rId5"/>
              </a:rPr>
              <a:t>dshrieves@dwd.in.gov</a:t>
            </a:r>
            <a:endParaRPr lang="en-US" sz="4600" dirty="0"/>
          </a:p>
          <a:p>
            <a:pPr marL="0" indent="0" algn="ctr">
              <a:buNone/>
            </a:pPr>
            <a:endParaRPr lang="en-US" sz="3800" dirty="0" smtClean="0"/>
          </a:p>
          <a:p>
            <a:pPr marL="0" indent="0" algn="ctr">
              <a:buNone/>
            </a:pPr>
            <a:endParaRPr lang="en-US" sz="3800" dirty="0"/>
          </a:p>
          <a:p>
            <a:pPr marL="0" indent="0" algn="ctr">
              <a:buNone/>
            </a:pPr>
            <a:endParaRPr lang="en-US" sz="3800" dirty="0"/>
          </a:p>
          <a:p>
            <a:pPr marL="0" indent="0" algn="ctr">
              <a:buNone/>
            </a:pPr>
            <a:endParaRPr lang="en-US" sz="4900" dirty="0" smtClean="0"/>
          </a:p>
          <a:p>
            <a:pPr marL="0" indent="0">
              <a:buNone/>
            </a:pPr>
            <a:endParaRPr lang="en-US" sz="6400" dirty="0"/>
          </a:p>
          <a:p>
            <a:endParaRPr lang="en-US" sz="6400" dirty="0"/>
          </a:p>
          <a:p>
            <a:endParaRPr lang="en-US" dirty="0"/>
          </a:p>
        </p:txBody>
      </p:sp>
      <p:sp>
        <p:nvSpPr>
          <p:cNvPr id="3" name="Title 2"/>
          <p:cNvSpPr>
            <a:spLocks noGrp="1"/>
          </p:cNvSpPr>
          <p:nvPr>
            <p:ph type="title" idx="4294967295"/>
          </p:nvPr>
        </p:nvSpPr>
        <p:spPr>
          <a:xfrm>
            <a:off x="2891545" y="241918"/>
            <a:ext cx="8610600" cy="1097280"/>
          </a:xfrm>
        </p:spPr>
        <p:txBody>
          <a:bodyPr/>
          <a:lstStyle/>
          <a:p>
            <a:r>
              <a:rPr lang="en-US" dirty="0" smtClean="0"/>
              <a:t>TAA Unit </a:t>
            </a:r>
            <a:r>
              <a:rPr lang="en-US" dirty="0" smtClean="0">
                <a:solidFill>
                  <a:srgbClr val="FFC000"/>
                </a:solidFill>
              </a:rPr>
              <a:t>Staff Contacts</a:t>
            </a:r>
            <a:endParaRPr lang="en-US" dirty="0">
              <a:solidFill>
                <a:srgbClr val="FFC000"/>
              </a:solidFill>
            </a:endParaRPr>
          </a:p>
        </p:txBody>
      </p:sp>
      <p:sp>
        <p:nvSpPr>
          <p:cNvPr id="9" name="Content Placeholder 8"/>
          <p:cNvSpPr>
            <a:spLocks noGrp="1"/>
          </p:cNvSpPr>
          <p:nvPr>
            <p:ph sz="half" idx="2"/>
          </p:nvPr>
        </p:nvSpPr>
        <p:spPr>
          <a:xfrm>
            <a:off x="7568564" y="800005"/>
            <a:ext cx="4623436" cy="5690586"/>
          </a:xfrm>
        </p:spPr>
        <p:txBody>
          <a:bodyPr>
            <a:normAutofit fontScale="92500" lnSpcReduction="10000"/>
          </a:bodyPr>
          <a:lstStyle/>
          <a:p>
            <a:pPr marL="0" indent="0">
              <a:buNone/>
            </a:pPr>
            <a:endParaRPr lang="en-US" sz="1600" dirty="0"/>
          </a:p>
          <a:p>
            <a:pPr marL="0" indent="0" algn="ctr">
              <a:buNone/>
            </a:pPr>
            <a:endParaRPr lang="en-US" sz="1900" dirty="0"/>
          </a:p>
          <a:p>
            <a:pPr marL="0" indent="0" algn="ctr">
              <a:buNone/>
            </a:pPr>
            <a:r>
              <a:rPr lang="en-US" sz="1900" dirty="0" smtClean="0"/>
              <a:t>Stephanie Butram</a:t>
            </a:r>
          </a:p>
          <a:p>
            <a:pPr marL="0" indent="0" algn="ctr">
              <a:buNone/>
            </a:pPr>
            <a:r>
              <a:rPr lang="en-US" sz="1500" i="1" dirty="0" smtClean="0"/>
              <a:t>Located: WorkOne Lafayette</a:t>
            </a:r>
          </a:p>
          <a:p>
            <a:pPr marL="0" indent="0" algn="ctr">
              <a:buNone/>
            </a:pPr>
            <a:r>
              <a:rPr lang="en-US" sz="1500" dirty="0"/>
              <a:t>Regions: </a:t>
            </a:r>
            <a:r>
              <a:rPr lang="en-US" sz="1500" dirty="0" smtClean="0"/>
              <a:t>1, 4 and 7</a:t>
            </a:r>
            <a:endParaRPr lang="en-US" sz="1500" dirty="0"/>
          </a:p>
          <a:p>
            <a:pPr marL="0" indent="0" algn="ctr">
              <a:buNone/>
            </a:pPr>
            <a:r>
              <a:rPr lang="en-US" sz="1500" i="1" dirty="0" smtClean="0"/>
              <a:t>(765) </a:t>
            </a:r>
            <a:r>
              <a:rPr lang="en-US" sz="1500" dirty="0" smtClean="0"/>
              <a:t>476-1762</a:t>
            </a:r>
          </a:p>
          <a:p>
            <a:pPr marL="0" indent="0" algn="ctr">
              <a:buNone/>
            </a:pPr>
            <a:r>
              <a:rPr lang="en-US" sz="1500" dirty="0" smtClean="0">
                <a:hlinkClick r:id="rId6"/>
              </a:rPr>
              <a:t>sbutram@dwd.in.gov</a:t>
            </a:r>
            <a:r>
              <a:rPr lang="en-US" sz="1500" dirty="0" smtClean="0"/>
              <a:t> </a:t>
            </a:r>
          </a:p>
          <a:p>
            <a:pPr marL="0" indent="0">
              <a:buNone/>
            </a:pPr>
            <a:endParaRPr lang="en-US" sz="1100" dirty="0"/>
          </a:p>
          <a:p>
            <a:pPr marL="0" indent="0" algn="ctr">
              <a:buNone/>
            </a:pPr>
            <a:r>
              <a:rPr lang="en-US" sz="1900" dirty="0" smtClean="0"/>
              <a:t>Ron </a:t>
            </a:r>
            <a:r>
              <a:rPr lang="en-US" sz="1900" dirty="0"/>
              <a:t>Hutcheson, </a:t>
            </a:r>
            <a:r>
              <a:rPr lang="en-US" sz="1900" dirty="0" smtClean="0"/>
              <a:t>Regional Coordinator</a:t>
            </a:r>
          </a:p>
          <a:p>
            <a:pPr marL="0" indent="0" algn="ctr">
              <a:buNone/>
            </a:pPr>
            <a:r>
              <a:rPr lang="en-US" sz="1500" i="1" dirty="0" smtClean="0"/>
              <a:t>Located: Central Office</a:t>
            </a:r>
            <a:endParaRPr lang="en-US" sz="1500" i="1" dirty="0"/>
          </a:p>
          <a:p>
            <a:pPr marL="0" indent="0" algn="ctr">
              <a:buNone/>
            </a:pPr>
            <a:r>
              <a:rPr lang="en-US" sz="1500" dirty="0" smtClean="0"/>
              <a:t>Student Reimbursements/RTAA</a:t>
            </a:r>
            <a:endParaRPr lang="en-US" sz="1500" dirty="0"/>
          </a:p>
          <a:p>
            <a:pPr marL="0" indent="0" algn="ctr">
              <a:buNone/>
            </a:pPr>
            <a:r>
              <a:rPr lang="en-US" sz="1500" dirty="0"/>
              <a:t>(317) 220-4638</a:t>
            </a:r>
          </a:p>
          <a:p>
            <a:pPr marL="0" indent="0" algn="ctr">
              <a:buNone/>
            </a:pPr>
            <a:r>
              <a:rPr lang="en-US" sz="1500" dirty="0" smtClean="0">
                <a:hlinkClick r:id="rId7"/>
              </a:rPr>
              <a:t>rhutcheson@dwd.in.gov</a:t>
            </a:r>
            <a:endParaRPr lang="en-US" sz="1500" dirty="0" smtClean="0"/>
          </a:p>
          <a:p>
            <a:pPr marL="0" indent="0" algn="ctr">
              <a:buNone/>
            </a:pPr>
            <a:endParaRPr lang="en-US" sz="1100" dirty="0"/>
          </a:p>
          <a:p>
            <a:pPr marL="0" indent="0" algn="ctr">
              <a:buNone/>
            </a:pPr>
            <a:r>
              <a:rPr lang="en-US" sz="1900" dirty="0" smtClean="0"/>
              <a:t>Mark Hollman, TAA Support        Specialist</a:t>
            </a:r>
          </a:p>
          <a:p>
            <a:pPr marL="0" indent="0" algn="ctr">
              <a:buNone/>
            </a:pPr>
            <a:r>
              <a:rPr lang="en-US" sz="1500" i="1" dirty="0" smtClean="0"/>
              <a:t>Located: Central Office</a:t>
            </a:r>
          </a:p>
          <a:p>
            <a:pPr marL="0" indent="0" algn="ctr">
              <a:buNone/>
            </a:pPr>
            <a:r>
              <a:rPr lang="en-US" sz="1500" dirty="0" smtClean="0"/>
              <a:t>(317) 232-7367</a:t>
            </a:r>
          </a:p>
          <a:p>
            <a:pPr marL="0" indent="0" algn="ctr">
              <a:buNone/>
            </a:pPr>
            <a:r>
              <a:rPr lang="en-US" sz="1500" dirty="0" smtClean="0">
                <a:hlinkClick r:id="rId8"/>
              </a:rPr>
              <a:t>mhollman@dwd.in.gov</a:t>
            </a:r>
            <a:endParaRPr lang="en-US" sz="1500" dirty="0" smtClean="0"/>
          </a:p>
          <a:p>
            <a:pPr marL="0" indent="0" algn="ctr">
              <a:buNone/>
            </a:pPr>
            <a:endParaRPr lang="en-US" sz="1600" dirty="0" smtClean="0"/>
          </a:p>
          <a:p>
            <a:pPr marL="0" indent="0">
              <a:buNone/>
            </a:pPr>
            <a:endParaRPr lang="en-US" sz="1600" dirty="0"/>
          </a:p>
          <a:p>
            <a:endParaRPr lang="en-US" sz="1600" dirty="0"/>
          </a:p>
          <a:p>
            <a:endParaRPr lang="en-US" dirty="0"/>
          </a:p>
        </p:txBody>
      </p:sp>
      <p:sp>
        <p:nvSpPr>
          <p:cNvPr id="2" name="Rectangle 1"/>
          <p:cNvSpPr/>
          <p:nvPr/>
        </p:nvSpPr>
        <p:spPr>
          <a:xfrm>
            <a:off x="2568095" y="1322697"/>
            <a:ext cx="6096000" cy="1092607"/>
          </a:xfrm>
          <a:prstGeom prst="rect">
            <a:avLst/>
          </a:prstGeom>
        </p:spPr>
        <p:txBody>
          <a:bodyPr>
            <a:spAutoFit/>
          </a:bodyPr>
          <a:lstStyle/>
          <a:p>
            <a:pPr algn="ctr"/>
            <a:r>
              <a:rPr lang="en-US" sz="2000" dirty="0">
                <a:solidFill>
                  <a:prstClr val="white"/>
                </a:solidFill>
              </a:rPr>
              <a:t>Mandy Mahurin, Operations Manager</a:t>
            </a:r>
          </a:p>
          <a:p>
            <a:pPr algn="ctr"/>
            <a:r>
              <a:rPr lang="en-US" sz="1500" i="1" dirty="0">
                <a:solidFill>
                  <a:prstClr val="white"/>
                </a:solidFill>
              </a:rPr>
              <a:t>Located: WorkOne Washington</a:t>
            </a:r>
          </a:p>
          <a:p>
            <a:pPr algn="ctr"/>
            <a:r>
              <a:rPr lang="en-US" sz="1500" dirty="0" smtClean="0">
                <a:solidFill>
                  <a:prstClr val="white"/>
                </a:solidFill>
              </a:rPr>
              <a:t>(</a:t>
            </a:r>
            <a:r>
              <a:rPr lang="en-US" sz="1500" dirty="0">
                <a:solidFill>
                  <a:prstClr val="white"/>
                </a:solidFill>
              </a:rPr>
              <a:t>812) 881-9514</a:t>
            </a:r>
          </a:p>
          <a:p>
            <a:pPr algn="ctr"/>
            <a:r>
              <a:rPr lang="en-US" sz="1500" dirty="0">
                <a:solidFill>
                  <a:prstClr val="white"/>
                </a:solidFill>
                <a:hlinkClick r:id="rId9"/>
              </a:rPr>
              <a:t>mmahurin@dwd.in.gov</a:t>
            </a:r>
            <a:endParaRPr lang="en-US" sz="1500" dirty="0">
              <a:solidFill>
                <a:prstClr val="white"/>
              </a:solidFill>
            </a:endParaRPr>
          </a:p>
        </p:txBody>
      </p:sp>
      <p:cxnSp>
        <p:nvCxnSpPr>
          <p:cNvPr id="6" name="Straight Connector 5"/>
          <p:cNvCxnSpPr/>
          <p:nvPr/>
        </p:nvCxnSpPr>
        <p:spPr>
          <a:xfrm flipH="1">
            <a:off x="3900906" y="2668830"/>
            <a:ext cx="31881" cy="3607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552623" y="2668830"/>
            <a:ext cx="31881" cy="3607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utoShape 6" descr="https://www.in.gov/dwd/WorkOne/images/regional-map-3.png"/>
          <p:cNvSpPr>
            <a:spLocks noChangeAspect="1" noChangeArrowheads="1"/>
          </p:cNvSpPr>
          <p:nvPr/>
        </p:nvSpPr>
        <p:spPr bwMode="auto">
          <a:xfrm>
            <a:off x="63500" y="-136525"/>
            <a:ext cx="4714875" cy="5457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9205" y="2530509"/>
            <a:ext cx="3539787" cy="4097572"/>
          </a:xfrm>
          <a:prstGeom prst="rect">
            <a:avLst/>
          </a:prstGeom>
        </p:spPr>
      </p:pic>
    </p:spTree>
    <p:extLst>
      <p:ext uri="{BB962C8B-B14F-4D97-AF65-F5344CB8AC3E}">
        <p14:creationId xmlns:p14="http://schemas.microsoft.com/office/powerpoint/2010/main" val="219902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7734" y="2945919"/>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AutoShape 8"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114" y="2156434"/>
            <a:ext cx="2362626" cy="2152340"/>
          </a:xfrm>
          <a:prstGeom prst="rect">
            <a:avLst/>
          </a:prstGeom>
        </p:spPr>
      </p:pic>
      <p:sp>
        <p:nvSpPr>
          <p:cNvPr id="22" name="Rectangle 21"/>
          <p:cNvSpPr/>
          <p:nvPr/>
        </p:nvSpPr>
        <p:spPr>
          <a:xfrm>
            <a:off x="347663" y="4417883"/>
            <a:ext cx="4777780" cy="2185214"/>
          </a:xfrm>
          <a:prstGeom prst="rect">
            <a:avLst/>
          </a:prstGeom>
        </p:spPr>
        <p:txBody>
          <a:bodyPr wrap="square">
            <a:spAutoFit/>
          </a:bodyPr>
          <a:lstStyle/>
          <a:p>
            <a:r>
              <a:rPr lang="en-US" sz="3600" b="1" dirty="0" smtClean="0">
                <a:ea typeface="Times New Roman" panose="02020603050405020304" pitchFamily="18" charset="0"/>
              </a:rPr>
              <a:t>J.D</a:t>
            </a:r>
            <a:r>
              <a:rPr lang="en-US" sz="3600" b="1" dirty="0">
                <a:ea typeface="Times New Roman" panose="02020603050405020304" pitchFamily="18" charset="0"/>
              </a:rPr>
              <a:t>. Craft</a:t>
            </a:r>
            <a:r>
              <a:rPr lang="en-US" sz="3600" dirty="0">
                <a:ea typeface="Times New Roman" panose="02020603050405020304" pitchFamily="18" charset="0"/>
              </a:rPr>
              <a:t> </a:t>
            </a:r>
            <a:endParaRPr lang="en-US" sz="3600" dirty="0">
              <a:ea typeface="Calibri" panose="020F0502020204030204" pitchFamily="34" charset="0"/>
            </a:endParaRPr>
          </a:p>
          <a:p>
            <a:r>
              <a:rPr lang="en-US" sz="2000" dirty="0">
                <a:ea typeface="Times New Roman" panose="02020603050405020304" pitchFamily="18" charset="0"/>
              </a:rPr>
              <a:t>Dean </a:t>
            </a:r>
            <a:endParaRPr lang="en-US" sz="2000" dirty="0">
              <a:ea typeface="Calibri" panose="020F0502020204030204" pitchFamily="34" charset="0"/>
            </a:endParaRPr>
          </a:p>
          <a:p>
            <a:r>
              <a:rPr lang="en-US" sz="2000" dirty="0">
                <a:ea typeface="Times New Roman" panose="02020603050405020304" pitchFamily="18" charset="0"/>
              </a:rPr>
              <a:t>Muncie Area </a:t>
            </a:r>
            <a:r>
              <a:rPr lang="en-US" sz="2000" dirty="0" smtClean="0">
                <a:ea typeface="Times New Roman" panose="02020603050405020304" pitchFamily="18" charset="0"/>
              </a:rPr>
              <a:t>Career </a:t>
            </a:r>
            <a:r>
              <a:rPr lang="en-US" sz="2000" dirty="0">
                <a:ea typeface="Times New Roman" panose="02020603050405020304" pitchFamily="18" charset="0"/>
              </a:rPr>
              <a:t>Center (MACC)</a:t>
            </a:r>
            <a:endParaRPr lang="en-US" sz="2000" dirty="0">
              <a:ea typeface="Calibri" panose="020F0502020204030204" pitchFamily="34" charset="0"/>
            </a:endParaRPr>
          </a:p>
          <a:p>
            <a:r>
              <a:rPr lang="en-US" sz="2000" dirty="0" smtClean="0">
                <a:ea typeface="Times New Roman" panose="02020603050405020304" pitchFamily="18" charset="0"/>
              </a:rPr>
              <a:t>765-747-5250, ext</a:t>
            </a:r>
            <a:r>
              <a:rPr lang="en-US" sz="2000" dirty="0">
                <a:ea typeface="Times New Roman" panose="02020603050405020304" pitchFamily="18" charset="0"/>
              </a:rPr>
              <a:t>. </a:t>
            </a:r>
            <a:r>
              <a:rPr lang="en-US" sz="2000" dirty="0" smtClean="0">
                <a:ea typeface="Times New Roman" panose="02020603050405020304" pitchFamily="18" charset="0"/>
              </a:rPr>
              <a:t>5259</a:t>
            </a:r>
          </a:p>
          <a:p>
            <a:r>
              <a:rPr lang="en-US" sz="2000" dirty="0" smtClean="0">
                <a:ea typeface="Calibri" panose="020F0502020204030204" pitchFamily="34" charset="0"/>
                <a:hlinkClick r:id="rId5"/>
              </a:rPr>
              <a:t>Jeremiah.Craft@muncieschools.org</a:t>
            </a:r>
            <a:endParaRPr lang="en-US" sz="2000" dirty="0" smtClean="0">
              <a:ea typeface="Calibri" panose="020F0502020204030204" pitchFamily="34" charset="0"/>
            </a:endParaRPr>
          </a:p>
          <a:p>
            <a:endParaRPr lang="en-US" sz="2000" dirty="0">
              <a:effectLst/>
              <a:ea typeface="Calibri" panose="020F0502020204030204" pitchFamily="34" charset="0"/>
            </a:endParaRPr>
          </a:p>
        </p:txBody>
      </p:sp>
      <p:sp>
        <p:nvSpPr>
          <p:cNvPr id="24" name="Rectangle 23"/>
          <p:cNvSpPr/>
          <p:nvPr/>
        </p:nvSpPr>
        <p:spPr>
          <a:xfrm>
            <a:off x="5711634" y="3802537"/>
            <a:ext cx="2822766" cy="2585323"/>
          </a:xfrm>
          <a:prstGeom prst="rect">
            <a:avLst/>
          </a:prstGeom>
        </p:spPr>
        <p:txBody>
          <a:bodyPr wrap="square">
            <a:spAutoFit/>
          </a:bodyPr>
          <a:lstStyle/>
          <a:p>
            <a:r>
              <a:rPr lang="en-US" dirty="0"/>
              <a:t>FY2018, </a:t>
            </a:r>
            <a:r>
              <a:rPr lang="en-US" dirty="0" smtClean="0"/>
              <a:t>Tyson </a:t>
            </a:r>
            <a:r>
              <a:rPr lang="en-US" dirty="0"/>
              <a:t>expanded </a:t>
            </a:r>
            <a:r>
              <a:rPr lang="en-US" dirty="0" smtClean="0"/>
              <a:t>its language </a:t>
            </a:r>
            <a:r>
              <a:rPr lang="en-US" dirty="0"/>
              <a:t>and life skills program, known as Upward Academy, to 33 Tyson locations, with plans to eventually make it available to all team members.</a:t>
            </a:r>
          </a:p>
        </p:txBody>
      </p:sp>
      <p:sp>
        <p:nvSpPr>
          <p:cNvPr id="26" name="AutoShape 16" descr="https://upload.wikimedia.org/wikipedia/commons/thumb/8/8c/Tyson_Foods_logo.svg/1200px-Tyson_Foods_logo.svg.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6"/>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1640" y="2618378"/>
            <a:ext cx="2856170" cy="1099626"/>
          </a:xfrm>
          <a:prstGeom prst="rect">
            <a:avLst/>
          </a:prstGeom>
        </p:spPr>
      </p:pic>
      <p:sp>
        <p:nvSpPr>
          <p:cNvPr id="29" name="Rectangle 28"/>
          <p:cNvSpPr/>
          <p:nvPr/>
        </p:nvSpPr>
        <p:spPr>
          <a:xfrm>
            <a:off x="8833666" y="2778530"/>
            <a:ext cx="2490537" cy="646331"/>
          </a:xfrm>
          <a:prstGeom prst="rect">
            <a:avLst/>
          </a:prstGeom>
        </p:spPr>
        <p:txBody>
          <a:bodyPr wrap="square">
            <a:spAutoFit/>
          </a:bodyPr>
          <a:lstStyle/>
          <a:p>
            <a:r>
              <a:rPr lang="en-US" dirty="0"/>
              <a:t>1355 W Tyson </a:t>
            </a:r>
            <a:r>
              <a:rPr lang="en-US" dirty="0" smtClean="0"/>
              <a:t>Road</a:t>
            </a:r>
          </a:p>
          <a:p>
            <a:r>
              <a:rPr lang="en-US" dirty="0" smtClean="0"/>
              <a:t> </a:t>
            </a:r>
            <a:r>
              <a:rPr lang="en-US" dirty="0"/>
              <a:t>Portland, IN 47371 </a:t>
            </a:r>
          </a:p>
        </p:txBody>
      </p:sp>
      <p:sp>
        <p:nvSpPr>
          <p:cNvPr id="31" name="AutoShape 20" descr="https://upload.wikimedia.org/wikipedia/commons/thumb/5/5c/Jay_County_Indiana_Incorporated_and_Unincorporated_areas_Portland_Highlighted.svg/1200px-Jay_County_Indiana_Incorporated_and_Unincorporated_areas_Portland_Highlighted.svg.png"/>
          <p:cNvSpPr>
            <a:spLocks noChangeAspect="1" noChangeArrowheads="1"/>
          </p:cNvSpPr>
          <p:nvPr/>
        </p:nvSpPr>
        <p:spPr bwMode="auto">
          <a:xfrm>
            <a:off x="449833" y="2755587"/>
            <a:ext cx="3005349" cy="27549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65" t="22360" r="69752" b="2394"/>
          <a:stretch/>
        </p:blipFill>
        <p:spPr>
          <a:xfrm>
            <a:off x="8723339" y="3384783"/>
            <a:ext cx="2049815" cy="3104286"/>
          </a:xfrm>
          <a:prstGeom prst="rect">
            <a:avLst/>
          </a:prstGeom>
        </p:spPr>
      </p:pic>
      <p:sp>
        <p:nvSpPr>
          <p:cNvPr id="3" name="TextBox 2"/>
          <p:cNvSpPr txBox="1"/>
          <p:nvPr/>
        </p:nvSpPr>
        <p:spPr>
          <a:xfrm>
            <a:off x="3086639" y="3232604"/>
            <a:ext cx="1883084" cy="1569660"/>
          </a:xfrm>
          <a:prstGeom prst="rect">
            <a:avLst/>
          </a:prstGeom>
          <a:noFill/>
        </p:spPr>
        <p:txBody>
          <a:bodyPr wrap="square" rtlCol="0">
            <a:spAutoFit/>
          </a:bodyPr>
          <a:lstStyle/>
          <a:p>
            <a:r>
              <a:rPr lang="en-US" sz="2400" dirty="0" smtClean="0">
                <a:solidFill>
                  <a:srgbClr val="FFC000"/>
                </a:solidFill>
              </a:rPr>
              <a:t>Workforce Education</a:t>
            </a:r>
          </a:p>
          <a:p>
            <a:r>
              <a:rPr lang="en-US" sz="2400" dirty="0" smtClean="0">
                <a:solidFill>
                  <a:srgbClr val="FFC000"/>
                </a:solidFill>
              </a:rPr>
              <a:t>Initiative</a:t>
            </a:r>
          </a:p>
          <a:p>
            <a:r>
              <a:rPr lang="en-US" sz="2400" dirty="0" smtClean="0">
                <a:solidFill>
                  <a:srgbClr val="FFC000"/>
                </a:solidFill>
              </a:rPr>
              <a:t>(WEI)</a:t>
            </a:r>
            <a:endParaRPr lang="en-US" sz="2400" dirty="0">
              <a:solidFill>
                <a:srgbClr val="FFC000"/>
              </a:solidFill>
            </a:endParaRPr>
          </a:p>
        </p:txBody>
      </p:sp>
    </p:spTree>
    <p:extLst>
      <p:ext uri="{BB962C8B-B14F-4D97-AF65-F5344CB8AC3E}">
        <p14:creationId xmlns:p14="http://schemas.microsoft.com/office/powerpoint/2010/main" val="148576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solidFill>
                <a:prstClr val="white"/>
              </a:solidFill>
            </a:endParaRPr>
          </a:p>
        </p:txBody>
      </p:sp>
      <p:sp>
        <p:nvSpPr>
          <p:cNvPr id="7" name="Rectangle 6"/>
          <p:cNvSpPr/>
          <p:nvPr/>
        </p:nvSpPr>
        <p:spPr>
          <a:xfrm>
            <a:off x="448521" y="5819615"/>
            <a:ext cx="2036135" cy="338554"/>
          </a:xfrm>
          <a:prstGeom prst="rect">
            <a:avLst/>
          </a:prstGeom>
        </p:spPr>
        <p:txBody>
          <a:bodyPr wrap="none">
            <a:spAutoFit/>
          </a:bodyPr>
          <a:lstStyle/>
          <a:p>
            <a:r>
              <a:rPr lang="en-US" sz="1600" dirty="0" smtClean="0">
                <a:solidFill>
                  <a:prstClr val="white"/>
                </a:solidFill>
              </a:rPr>
              <a:t>                                 </a:t>
            </a:r>
            <a:endParaRPr lang="en-US" sz="1600" dirty="0">
              <a:solidFill>
                <a:prstClr val="white"/>
              </a:solidFill>
            </a:endParaRPr>
          </a:p>
        </p:txBody>
      </p:sp>
      <p:cxnSp>
        <p:nvCxnSpPr>
          <p:cNvPr id="11" name="Straight Connector 10"/>
          <p:cNvCxnSpPr/>
          <p:nvPr/>
        </p:nvCxnSpPr>
        <p:spPr>
          <a:xfrm flipH="1">
            <a:off x="13571797" y="375641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7308" y="2806103"/>
            <a:ext cx="11494692" cy="2431435"/>
          </a:xfrm>
          <a:prstGeom prst="rect">
            <a:avLst/>
          </a:prstGeom>
          <a:noFill/>
        </p:spPr>
        <p:txBody>
          <a:bodyPr wrap="square" rtlCol="0">
            <a:spAutoFit/>
          </a:bodyPr>
          <a:lstStyle/>
          <a:p>
            <a:r>
              <a:rPr lang="en-US" sz="4800" dirty="0" smtClean="0">
                <a:solidFill>
                  <a:srgbClr val="FFC000"/>
                </a:solidFill>
                <a:latin typeface="Segoe Print" panose="02000600000000000000" pitchFamily="2" charset="0"/>
              </a:rPr>
              <a:t>Indiana Career Explorer updates</a:t>
            </a:r>
            <a:endParaRPr lang="en-US" sz="4000" dirty="0" smtClean="0">
              <a:solidFill>
                <a:srgbClr val="FFC000"/>
              </a:solidFill>
              <a:latin typeface="Segoe Print" panose="02000600000000000000" pitchFamily="2" charset="0"/>
            </a:endParaRPr>
          </a:p>
          <a:p>
            <a:r>
              <a:rPr lang="en-US" sz="7200" dirty="0" smtClean="0">
                <a:solidFill>
                  <a:srgbClr val="FFC000"/>
                </a:solidFill>
                <a:latin typeface="Segoe Print" panose="02000600000000000000" pitchFamily="2" charset="0"/>
              </a:rPr>
              <a:t> </a:t>
            </a:r>
          </a:p>
          <a:p>
            <a:r>
              <a:rPr lang="en-US" sz="3200" dirty="0" smtClean="0">
                <a:solidFill>
                  <a:prstClr val="white"/>
                </a:solidFill>
              </a:rPr>
              <a:t>				</a:t>
            </a:r>
            <a:endParaRPr lang="en-US" sz="800" dirty="0" smtClean="0">
              <a:solidFill>
                <a:prstClr val="white"/>
              </a:solidFill>
            </a:endParaRPr>
          </a:p>
        </p:txBody>
      </p:sp>
      <p:sp>
        <p:nvSpPr>
          <p:cNvPr id="8" name="Rectangle 7"/>
          <p:cNvSpPr/>
          <p:nvPr/>
        </p:nvSpPr>
        <p:spPr>
          <a:xfrm>
            <a:off x="1575956" y="3715511"/>
            <a:ext cx="5085980" cy="3416320"/>
          </a:xfrm>
          <a:prstGeom prst="rect">
            <a:avLst/>
          </a:prstGeom>
        </p:spPr>
        <p:txBody>
          <a:bodyPr wrap="square">
            <a:spAutoFit/>
          </a:bodyPr>
          <a:lstStyle/>
          <a:p>
            <a:r>
              <a:rPr lang="en-US" sz="2800" dirty="0" smtClean="0">
                <a:solidFill>
                  <a:prstClr val="white"/>
                </a:solidFill>
                <a:ea typeface="Calibri" panose="020F0502020204030204" pitchFamily="34" charset="0"/>
                <a:cs typeface="Times New Roman" panose="02020603050405020304" pitchFamily="18" charset="0"/>
              </a:rPr>
              <a:t>Contract Extension</a:t>
            </a: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Current INCE contract to be extended for one year</a:t>
            </a: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Expiration date will be June 30, 2021</a:t>
            </a: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DWD looking to revamp training options</a:t>
            </a:r>
            <a:r>
              <a:rPr lang="en-US" sz="2000" dirty="0">
                <a:solidFill>
                  <a:prstClr val="white"/>
                </a:solidFill>
                <a:ea typeface="Calibri" panose="020F0502020204030204" pitchFamily="34" charset="0"/>
                <a:cs typeface="Times New Roman" panose="02020603050405020304" pitchFamily="18" charset="0"/>
              </a:rPr>
              <a:t>	</a:t>
            </a:r>
          </a:p>
          <a:p>
            <a:endParaRPr lang="en-US" sz="3600" dirty="0" smtClean="0">
              <a:solidFill>
                <a:prstClr val="white"/>
              </a:solidFill>
              <a:ea typeface="Calibri" panose="020F0502020204030204" pitchFamily="34" charset="0"/>
              <a:cs typeface="Times New Roman" panose="02020603050405020304" pitchFamily="18" charset="0"/>
            </a:endParaRPr>
          </a:p>
          <a:p>
            <a:endParaRPr lang="en-US" sz="1200" dirty="0">
              <a:solidFill>
                <a:srgbClr val="FFC000"/>
              </a:solidFill>
              <a:ea typeface="Calibri" panose="020F0502020204030204" pitchFamily="34" charset="0"/>
              <a:cs typeface="Times New Roman" panose="02020603050405020304" pitchFamily="18" charset="0"/>
            </a:endParaRPr>
          </a:p>
          <a:p>
            <a:endParaRPr lang="en-US" sz="2000" dirty="0">
              <a:solidFill>
                <a:prstClr val="white"/>
              </a:solidFill>
              <a:ea typeface="Calibri" panose="020F0502020204030204" pitchFamily="34" charset="0"/>
              <a:cs typeface="Times New Roman" panose="02020603050405020304" pitchFamily="18" charset="0"/>
            </a:endParaRPr>
          </a:p>
        </p:txBody>
      </p:sp>
      <p:sp>
        <p:nvSpPr>
          <p:cNvPr id="16" name="Rectangle 15"/>
          <p:cNvSpPr/>
          <p:nvPr/>
        </p:nvSpPr>
        <p:spPr>
          <a:xfrm>
            <a:off x="5190068" y="2258186"/>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4" name="Rectangle 13"/>
          <p:cNvSpPr/>
          <p:nvPr/>
        </p:nvSpPr>
        <p:spPr>
          <a:xfrm>
            <a:off x="1898253" y="797844"/>
            <a:ext cx="11049000" cy="1569660"/>
          </a:xfrm>
          <a:prstGeom prst="rect">
            <a:avLst/>
          </a:prstGeom>
        </p:spPr>
        <p:txBody>
          <a:bodyPr wrap="square">
            <a:spAutoFit/>
          </a:bodyPr>
          <a:lstStyle/>
          <a:p>
            <a:r>
              <a:rPr lang="en-US" sz="6000" b="1" dirty="0">
                <a:solidFill>
                  <a:prstClr val="white"/>
                </a:solidFill>
              </a:rPr>
              <a:t>Indiana</a:t>
            </a:r>
            <a:r>
              <a:rPr lang="en-US" sz="6000" dirty="0">
                <a:solidFill>
                  <a:prstClr val="white"/>
                </a:solidFill>
              </a:rPr>
              <a:t> ADULT EDUCATION</a:t>
            </a:r>
            <a:br>
              <a:rPr lang="en-US" sz="6000" dirty="0">
                <a:solidFill>
                  <a:prstClr val="white"/>
                </a:solidFill>
              </a:rPr>
            </a:br>
            <a:r>
              <a:rPr lang="en-US" dirty="0">
                <a:solidFill>
                  <a:prstClr val="white"/>
                </a:solidFill>
              </a:rPr>
              <a:t>Basic Skills. High School Equivalency. Short-term Training. Certifications and More.</a:t>
            </a:r>
            <a:br>
              <a:rPr lang="en-US" dirty="0">
                <a:solidFill>
                  <a:prstClr val="white"/>
                </a:solidFill>
              </a:rPr>
            </a:br>
            <a:endParaRPr lang="en-US" dirty="0">
              <a:solidFill>
                <a:prstClr val="white"/>
              </a:solidFill>
            </a:endParaRPr>
          </a:p>
        </p:txBody>
      </p:sp>
      <p:sp>
        <p:nvSpPr>
          <p:cNvPr id="21" name="Rectangle 20"/>
          <p:cNvSpPr/>
          <p:nvPr/>
        </p:nvSpPr>
        <p:spPr>
          <a:xfrm>
            <a:off x="6444654" y="3703104"/>
            <a:ext cx="5492853" cy="2862322"/>
          </a:xfrm>
          <a:prstGeom prst="rect">
            <a:avLst/>
          </a:prstGeom>
        </p:spPr>
        <p:txBody>
          <a:bodyPr wrap="square">
            <a:spAutoFit/>
          </a:bodyPr>
          <a:lstStyle/>
          <a:p>
            <a:r>
              <a:rPr lang="en-US" sz="2800" dirty="0" smtClean="0">
                <a:solidFill>
                  <a:prstClr val="white"/>
                </a:solidFill>
                <a:ea typeface="Calibri" panose="020F0502020204030204" pitchFamily="34" charset="0"/>
                <a:cs typeface="Times New Roman" panose="02020603050405020304" pitchFamily="18" charset="0"/>
              </a:rPr>
              <a:t>Request for Proposal</a:t>
            </a:r>
            <a:endParaRPr lang="en-US" sz="2800" dirty="0">
              <a:solidFill>
                <a:prstClr val="white"/>
              </a:solidFill>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DWD will be doing the RFP</a:t>
            </a: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RFP will cover a career exploration program for adult and secondary users</a:t>
            </a:r>
          </a:p>
          <a:p>
            <a:pPr marL="571500" indent="-571500">
              <a:buFont typeface="Arial" panose="020B0604020202020204" pitchFamily="34" charset="0"/>
              <a:buChar char="•"/>
            </a:pPr>
            <a:r>
              <a:rPr lang="en-US" sz="2000" dirty="0" smtClean="0">
                <a:solidFill>
                  <a:prstClr val="white"/>
                </a:solidFill>
                <a:ea typeface="Calibri" panose="020F0502020204030204" pitchFamily="34" charset="0"/>
                <a:cs typeface="Times New Roman" panose="02020603050405020304" pitchFamily="18" charset="0"/>
              </a:rPr>
              <a:t>Per Senate Bill 295, new INCE program will be in place by July 1, 2021</a:t>
            </a:r>
          </a:p>
          <a:p>
            <a:endParaRPr lang="en-US" sz="1200" dirty="0">
              <a:solidFill>
                <a:srgbClr val="FFC000"/>
              </a:solidFill>
              <a:ea typeface="Calibri" panose="020F0502020204030204" pitchFamily="34" charset="0"/>
              <a:cs typeface="Times New Roman" panose="02020603050405020304" pitchFamily="18" charset="0"/>
            </a:endParaRPr>
          </a:p>
          <a:p>
            <a:endParaRPr lang="en-US" sz="2000" dirty="0">
              <a:solidFill>
                <a:prstClr val="white"/>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7308" y="6004494"/>
            <a:ext cx="2997566" cy="640505"/>
          </a:xfrm>
          <a:prstGeom prst="rect">
            <a:avLst/>
          </a:prstGeom>
        </p:spPr>
      </p:pic>
      <p:cxnSp>
        <p:nvCxnSpPr>
          <p:cNvPr id="5" name="Straight Connector 4"/>
          <p:cNvCxnSpPr/>
          <p:nvPr/>
        </p:nvCxnSpPr>
        <p:spPr>
          <a:xfrm flipH="1">
            <a:off x="1163521" y="4021820"/>
            <a:ext cx="14498" cy="1654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2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sp>
        <p:nvSpPr>
          <p:cNvPr id="7" name="Rectangle 6"/>
          <p:cNvSpPr/>
          <p:nvPr/>
        </p:nvSpPr>
        <p:spPr>
          <a:xfrm>
            <a:off x="448521" y="5819615"/>
            <a:ext cx="2036135" cy="338554"/>
          </a:xfrm>
          <a:prstGeom prst="rect">
            <a:avLst/>
          </a:prstGeom>
        </p:spPr>
        <p:txBody>
          <a:bodyPr wrap="none">
            <a:spAutoFit/>
          </a:bodyPr>
          <a:lstStyle/>
          <a:p>
            <a:pPr defTabSz="457200"/>
            <a:r>
              <a:rPr lang="en-US" sz="1600" dirty="0">
                <a:solidFill>
                  <a:prstClr val="white"/>
                </a:solidFill>
              </a:rPr>
              <a:t>                                 </a:t>
            </a:r>
          </a:p>
        </p:txBody>
      </p:sp>
      <p:cxnSp>
        <p:nvCxnSpPr>
          <p:cNvPr id="11" name="Straight Connector 10"/>
          <p:cNvCxnSpPr/>
          <p:nvPr/>
        </p:nvCxnSpPr>
        <p:spPr>
          <a:xfrm flipH="1">
            <a:off x="13812444" y="3643128"/>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9898" y="2625263"/>
            <a:ext cx="24660" cy="3531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0489" y="4217313"/>
            <a:ext cx="5076729" cy="1938992"/>
          </a:xfrm>
          <a:prstGeom prst="rect">
            <a:avLst/>
          </a:prstGeom>
          <a:noFill/>
        </p:spPr>
        <p:txBody>
          <a:bodyPr wrap="square" rtlCol="0">
            <a:spAutoFit/>
          </a:bodyPr>
          <a:lstStyle/>
          <a:p>
            <a:r>
              <a:rPr lang="en-US" sz="2800" dirty="0" smtClean="0"/>
              <a:t>Indiana Adult Education</a:t>
            </a:r>
          </a:p>
          <a:p>
            <a:r>
              <a:rPr lang="en-US" sz="2800" dirty="0" smtClean="0">
                <a:solidFill>
                  <a:srgbClr val="FFC000"/>
                </a:solidFill>
              </a:rPr>
              <a:t>● The Statistics</a:t>
            </a:r>
          </a:p>
          <a:p>
            <a:r>
              <a:rPr lang="en-US" sz="2800" dirty="0" smtClean="0">
                <a:solidFill>
                  <a:srgbClr val="FFC000"/>
                </a:solidFill>
              </a:rPr>
              <a:t>● The Solution</a:t>
            </a:r>
          </a:p>
          <a:p>
            <a:r>
              <a:rPr lang="en-US" sz="2800" dirty="0" smtClean="0">
                <a:solidFill>
                  <a:srgbClr val="FFC000"/>
                </a:solidFill>
              </a:rPr>
              <a:t>● The Results</a:t>
            </a:r>
          </a:p>
          <a:p>
            <a:endParaRPr lang="en-US" sz="800" dirty="0"/>
          </a:p>
        </p:txBody>
      </p:sp>
      <p:sp>
        <p:nvSpPr>
          <p:cNvPr id="8" name="TextBox 7"/>
          <p:cNvSpPr txBox="1"/>
          <p:nvPr/>
        </p:nvSpPr>
        <p:spPr>
          <a:xfrm>
            <a:off x="674728" y="2035005"/>
            <a:ext cx="4878416" cy="2123658"/>
          </a:xfrm>
          <a:prstGeom prst="rect">
            <a:avLst/>
          </a:prstGeom>
          <a:noFill/>
        </p:spPr>
        <p:txBody>
          <a:bodyPr wrap="square" rtlCol="0">
            <a:spAutoFit/>
          </a:bodyPr>
          <a:lstStyle/>
          <a:p>
            <a:r>
              <a:rPr lang="en-US" sz="9600" dirty="0" smtClean="0">
                <a:solidFill>
                  <a:schemeClr val="tx1">
                    <a:lumMod val="50000"/>
                  </a:schemeClr>
                </a:solidFill>
              </a:rPr>
              <a:t>454,327</a:t>
            </a:r>
          </a:p>
          <a:p>
            <a:r>
              <a:rPr lang="en-US" dirty="0" smtClean="0">
                <a:solidFill>
                  <a:srgbClr val="FFC000"/>
                </a:solidFill>
              </a:rPr>
              <a:t>ADULT Hoosiers Without a High School Credential</a:t>
            </a:r>
            <a:endParaRPr lang="en-US" dirty="0">
              <a:solidFill>
                <a:srgbClr val="FFC000"/>
              </a:solidFill>
            </a:endParaRPr>
          </a:p>
        </p:txBody>
      </p:sp>
      <p:pic>
        <p:nvPicPr>
          <p:cNvPr id="9" name="Picture 8"/>
          <p:cNvPicPr>
            <a:picLocks noChangeAspect="1"/>
          </p:cNvPicPr>
          <p:nvPr/>
        </p:nvPicPr>
        <p:blipFill rotWithShape="1">
          <a:blip r:embed="rId4"/>
          <a:srcRect l="64606" t="31804" r="7631" b="8284"/>
          <a:stretch/>
        </p:blipFill>
        <p:spPr>
          <a:xfrm>
            <a:off x="5573823" y="2702026"/>
            <a:ext cx="3153887" cy="3826517"/>
          </a:xfrm>
          <a:prstGeom prst="rect">
            <a:avLst/>
          </a:prstGeom>
          <a:ln>
            <a:solidFill>
              <a:schemeClr val="bg1"/>
            </a:solidFill>
          </a:ln>
        </p:spPr>
      </p:pic>
      <p:sp>
        <p:nvSpPr>
          <p:cNvPr id="13" name="Rectangle 12"/>
          <p:cNvSpPr/>
          <p:nvPr/>
        </p:nvSpPr>
        <p:spPr>
          <a:xfrm>
            <a:off x="800489" y="6026741"/>
            <a:ext cx="4472699" cy="677108"/>
          </a:xfrm>
          <a:prstGeom prst="rect">
            <a:avLst/>
          </a:prstGeom>
        </p:spPr>
        <p:txBody>
          <a:bodyPr wrap="none">
            <a:spAutoFit/>
          </a:bodyPr>
          <a:lstStyle/>
          <a:p>
            <a:r>
              <a:rPr lang="en-US" sz="2000" dirty="0">
                <a:hlinkClick r:id="rId5"/>
              </a:rPr>
              <a:t>https://</a:t>
            </a:r>
            <a:r>
              <a:rPr lang="en-US" sz="2000" dirty="0" smtClean="0">
                <a:hlinkClick r:id="rId5"/>
              </a:rPr>
              <a:t>www.in.gov/dwd/2884.htm</a:t>
            </a:r>
            <a:endParaRPr lang="en-US" sz="2000" dirty="0" smtClean="0"/>
          </a:p>
          <a:p>
            <a:endParaRPr lang="en-US" dirty="0"/>
          </a:p>
        </p:txBody>
      </p:sp>
      <p:sp>
        <p:nvSpPr>
          <p:cNvPr id="14" name="TextBox 13"/>
          <p:cNvSpPr txBox="1"/>
          <p:nvPr/>
        </p:nvSpPr>
        <p:spPr>
          <a:xfrm>
            <a:off x="9219572" y="2718776"/>
            <a:ext cx="2213811" cy="3200876"/>
          </a:xfrm>
          <a:prstGeom prst="rect">
            <a:avLst/>
          </a:prstGeom>
          <a:noFill/>
        </p:spPr>
        <p:txBody>
          <a:bodyPr wrap="square" rtlCol="0">
            <a:spAutoFit/>
          </a:bodyPr>
          <a:lstStyle/>
          <a:p>
            <a:r>
              <a:rPr lang="en-US" sz="2800" dirty="0" smtClean="0"/>
              <a:t>Adult Education in Indiana is a Bargain</a:t>
            </a:r>
          </a:p>
          <a:p>
            <a:endParaRPr lang="en-US" dirty="0"/>
          </a:p>
          <a:p>
            <a:r>
              <a:rPr lang="en-US" sz="2400" dirty="0" smtClean="0">
                <a:solidFill>
                  <a:srgbClr val="FFC000"/>
                </a:solidFill>
              </a:rPr>
              <a:t>NEW SECTION</a:t>
            </a:r>
          </a:p>
          <a:p>
            <a:r>
              <a:rPr lang="en-US" sz="2400" dirty="0" smtClean="0"/>
              <a:t>Employer Partnerships</a:t>
            </a:r>
            <a:endParaRPr lang="en-US" sz="2400" dirty="0"/>
          </a:p>
        </p:txBody>
      </p:sp>
    </p:spTree>
    <p:extLst>
      <p:ext uri="{BB962C8B-B14F-4D97-AF65-F5344CB8AC3E}">
        <p14:creationId xmlns:p14="http://schemas.microsoft.com/office/powerpoint/2010/main" val="1727317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2508" y="2506227"/>
            <a:ext cx="3322911" cy="3816429"/>
          </a:xfrm>
          <a:prstGeom prst="rect">
            <a:avLst/>
          </a:prstGeom>
          <a:noFill/>
        </p:spPr>
        <p:txBody>
          <a:bodyPr wrap="square" rtlCol="0">
            <a:spAutoFit/>
          </a:bodyPr>
          <a:lstStyle/>
          <a:p>
            <a:r>
              <a:rPr lang="en-US" sz="5400" dirty="0" smtClean="0"/>
              <a:t>Grant Timelines</a:t>
            </a:r>
          </a:p>
          <a:p>
            <a:r>
              <a:rPr lang="en-US" sz="2400" dirty="0" smtClean="0">
                <a:solidFill>
                  <a:srgbClr val="FFC000"/>
                </a:solidFill>
              </a:rPr>
              <a:t>Critical Dates </a:t>
            </a:r>
          </a:p>
          <a:p>
            <a:r>
              <a:rPr lang="en-US" sz="2000" dirty="0" smtClean="0"/>
              <a:t>● </a:t>
            </a:r>
            <a:r>
              <a:rPr lang="en-US" dirty="0" smtClean="0"/>
              <a:t>RFA Released</a:t>
            </a:r>
          </a:p>
          <a:p>
            <a:r>
              <a:rPr lang="en-US" dirty="0" smtClean="0">
                <a:solidFill>
                  <a:srgbClr val="FFC000"/>
                </a:solidFill>
              </a:rPr>
              <a:t>● RFA FAQ Questions</a:t>
            </a:r>
          </a:p>
          <a:p>
            <a:r>
              <a:rPr lang="en-US" dirty="0" smtClean="0"/>
              <a:t>● RFA FAQ Released</a:t>
            </a:r>
          </a:p>
          <a:p>
            <a:r>
              <a:rPr lang="en-US" dirty="0" smtClean="0">
                <a:solidFill>
                  <a:srgbClr val="FFC000"/>
                </a:solidFill>
              </a:rPr>
              <a:t>● RFA/Grant Application </a:t>
            </a:r>
          </a:p>
          <a:p>
            <a:r>
              <a:rPr lang="en-US" dirty="0">
                <a:solidFill>
                  <a:srgbClr val="FFC000"/>
                </a:solidFill>
              </a:rPr>
              <a:t> </a:t>
            </a:r>
            <a:r>
              <a:rPr lang="en-US" dirty="0" smtClean="0">
                <a:solidFill>
                  <a:srgbClr val="FFC000"/>
                </a:solidFill>
              </a:rPr>
              <a:t>  Submission Deadline</a:t>
            </a:r>
          </a:p>
          <a:p>
            <a:r>
              <a:rPr lang="en-US" dirty="0" smtClean="0"/>
              <a:t>● Award Decisions</a:t>
            </a:r>
            <a:endParaRPr lang="en-US" dirty="0"/>
          </a:p>
        </p:txBody>
      </p:sp>
      <p:graphicFrame>
        <p:nvGraphicFramePr>
          <p:cNvPr id="12" name="Diagram 11"/>
          <p:cNvGraphicFramePr/>
          <p:nvPr>
            <p:extLst>
              <p:ext uri="{D42A27DB-BD31-4B8C-83A1-F6EECF244321}">
                <p14:modId xmlns:p14="http://schemas.microsoft.com/office/powerpoint/2010/main" val="3051643187"/>
              </p:ext>
            </p:extLst>
          </p:nvPr>
        </p:nvGraphicFramePr>
        <p:xfrm>
          <a:off x="3324996" y="2758851"/>
          <a:ext cx="5640116" cy="3769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8" name="Straight Connector 17"/>
          <p:cNvCxnSpPr/>
          <p:nvPr/>
        </p:nvCxnSpPr>
        <p:spPr>
          <a:xfrm>
            <a:off x="8423367"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44292" y="2648716"/>
            <a:ext cx="3186451" cy="4478149"/>
          </a:xfrm>
          <a:prstGeom prst="rect">
            <a:avLst/>
          </a:prstGeom>
          <a:noFill/>
        </p:spPr>
        <p:txBody>
          <a:bodyPr wrap="square" rtlCol="0">
            <a:spAutoFit/>
          </a:bodyPr>
          <a:lstStyle/>
          <a:p>
            <a:r>
              <a:rPr lang="en-US" sz="2600" dirty="0" smtClean="0">
                <a:solidFill>
                  <a:srgbClr val="FFC000"/>
                </a:solidFill>
              </a:rPr>
              <a:t>Workforce Development Board Review</a:t>
            </a:r>
          </a:p>
          <a:p>
            <a:r>
              <a:rPr lang="en-US" sz="1600" dirty="0" smtClean="0"/>
              <a:t>34 CFR §463.21</a:t>
            </a:r>
          </a:p>
          <a:p>
            <a:endParaRPr lang="en-US" sz="900" dirty="0"/>
          </a:p>
          <a:p>
            <a:r>
              <a:rPr lang="en-US" sz="1600" dirty="0"/>
              <a:t>WDBs will review eligible providers’ application materials to determine whether the applications are consistent with local plans. </a:t>
            </a:r>
            <a:r>
              <a:rPr lang="en-US" sz="1600" dirty="0" smtClean="0"/>
              <a:t>Local WDBs </a:t>
            </a:r>
            <a:r>
              <a:rPr lang="en-US" sz="1600" dirty="0"/>
              <a:t>will </a:t>
            </a:r>
            <a:r>
              <a:rPr lang="en-US" sz="1600" dirty="0" smtClean="0"/>
              <a:t>submit any  recommendations </a:t>
            </a:r>
            <a:r>
              <a:rPr lang="en-US" sz="1600" dirty="0"/>
              <a:t>to DWD to promote alignment with the local plan. </a:t>
            </a:r>
          </a:p>
          <a:p>
            <a:r>
              <a:rPr lang="en-US" sz="1650" dirty="0"/>
              <a:t> </a:t>
            </a:r>
          </a:p>
          <a:p>
            <a:endParaRPr lang="en-US" sz="1700" dirty="0"/>
          </a:p>
        </p:txBody>
      </p:sp>
    </p:spTree>
    <p:extLst>
      <p:ext uri="{BB962C8B-B14F-4D97-AF65-F5344CB8AC3E}">
        <p14:creationId xmlns:p14="http://schemas.microsoft.com/office/powerpoint/2010/main" val="3335913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1589" y="2765100"/>
            <a:ext cx="3543053" cy="1107996"/>
          </a:xfrm>
          <a:prstGeom prst="rect">
            <a:avLst/>
          </a:prstGeom>
        </p:spPr>
        <p:txBody>
          <a:bodyPr wrap="square">
            <a:spAutoFit/>
          </a:bodyPr>
          <a:lstStyle/>
          <a:p>
            <a:r>
              <a:rPr lang="en-US" sz="3000" dirty="0">
                <a:ea typeface="PMingLiU-ExtB" panose="02020500000000000000" pitchFamily="18" charset="-120"/>
              </a:rPr>
              <a:t> </a:t>
            </a:r>
          </a:p>
          <a:p>
            <a:endParaRPr lang="en-US" sz="3600" dirty="0"/>
          </a:p>
        </p:txBody>
      </p:sp>
      <p:cxnSp>
        <p:nvCxnSpPr>
          <p:cNvPr id="12" name="Straight Connector 11"/>
          <p:cNvCxnSpPr/>
          <p:nvPr/>
        </p:nvCxnSpPr>
        <p:spPr>
          <a:xfrm>
            <a:off x="4457990" y="2765100"/>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15987" y="2670944"/>
            <a:ext cx="3680231" cy="3785652"/>
          </a:xfrm>
          <a:prstGeom prst="rect">
            <a:avLst/>
          </a:prstGeom>
        </p:spPr>
        <p:txBody>
          <a:bodyPr wrap="square">
            <a:spAutoFit/>
          </a:bodyPr>
          <a:lstStyle/>
          <a:p>
            <a:r>
              <a:rPr lang="en-US" sz="2000" dirty="0">
                <a:ea typeface="Times New Roman" panose="02020603050405020304" pitchFamily="18" charset="0"/>
              </a:rPr>
              <a:t>High school was a lifetime ago for </a:t>
            </a:r>
            <a:r>
              <a:rPr lang="en-US" sz="2000" dirty="0" smtClean="0">
                <a:ea typeface="Times New Roman" panose="02020603050405020304" pitchFamily="18" charset="0"/>
              </a:rPr>
              <a:t>the (resident of southern Indiana). </a:t>
            </a:r>
            <a:r>
              <a:rPr lang="en-US" sz="2000" dirty="0">
                <a:ea typeface="Times New Roman" panose="02020603050405020304" pitchFamily="18" charset="0"/>
              </a:rPr>
              <a:t>But learning has never stopped.</a:t>
            </a:r>
            <a:br>
              <a:rPr lang="en-US" sz="2000" dirty="0">
                <a:ea typeface="Times New Roman" panose="02020603050405020304" pitchFamily="18" charset="0"/>
              </a:rPr>
            </a:br>
            <a:r>
              <a:rPr lang="en-US" sz="2000" dirty="0">
                <a:ea typeface="Times New Roman" panose="02020603050405020304" pitchFamily="18" charset="0"/>
              </a:rPr>
              <a:t/>
            </a:r>
            <a:br>
              <a:rPr lang="en-US" sz="2000" dirty="0">
                <a:ea typeface="Times New Roman" panose="02020603050405020304" pitchFamily="18" charset="0"/>
              </a:rPr>
            </a:br>
            <a:r>
              <a:rPr lang="en-US" sz="2000" dirty="0" smtClean="0">
                <a:ea typeface="Times New Roman" panose="02020603050405020304" pitchFamily="18" charset="0"/>
              </a:rPr>
              <a:t>Last month, </a:t>
            </a:r>
            <a:r>
              <a:rPr lang="en-US" sz="2000" dirty="0">
                <a:ea typeface="Times New Roman" panose="02020603050405020304" pitchFamily="18" charset="0"/>
              </a:rPr>
              <a:t>in front of family and other </a:t>
            </a:r>
            <a:r>
              <a:rPr lang="en-US" sz="2000" dirty="0" smtClean="0">
                <a:ea typeface="Times New Roman" panose="02020603050405020304" pitchFamily="18" charset="0"/>
              </a:rPr>
              <a:t>guests, </a:t>
            </a:r>
            <a:r>
              <a:rPr lang="en-US" sz="2000" dirty="0">
                <a:ea typeface="Times New Roman" panose="02020603050405020304" pitchFamily="18" charset="0"/>
              </a:rPr>
              <a:t>Lucille received an honorary </a:t>
            </a:r>
            <a:r>
              <a:rPr lang="en-US" sz="2000" dirty="0" smtClean="0">
                <a:ea typeface="Times New Roman" panose="02020603050405020304" pitchFamily="18" charset="0"/>
              </a:rPr>
              <a:t>high school equivalency from </a:t>
            </a:r>
            <a:r>
              <a:rPr lang="en-US" sz="2000" dirty="0">
                <a:ea typeface="Times New Roman" panose="02020603050405020304" pitchFamily="18" charset="0"/>
              </a:rPr>
              <a:t>Vincennes University. She is the only person to ever be named an honorary high </a:t>
            </a:r>
            <a:endParaRPr lang="en-US" sz="2000" dirty="0"/>
          </a:p>
        </p:txBody>
      </p:sp>
      <p:sp>
        <p:nvSpPr>
          <p:cNvPr id="13" name="Rectangle 12"/>
          <p:cNvSpPr/>
          <p:nvPr/>
        </p:nvSpPr>
        <p:spPr>
          <a:xfrm>
            <a:off x="8473027" y="2614613"/>
            <a:ext cx="3363701" cy="3785652"/>
          </a:xfrm>
          <a:prstGeom prst="rect">
            <a:avLst/>
          </a:prstGeom>
        </p:spPr>
        <p:txBody>
          <a:bodyPr wrap="square">
            <a:spAutoFit/>
          </a:bodyPr>
          <a:lstStyle/>
          <a:p>
            <a:r>
              <a:rPr lang="en-US" sz="2000" dirty="0" smtClean="0">
                <a:ea typeface="Times New Roman" panose="02020603050405020304" pitchFamily="18" charset="0"/>
              </a:rPr>
              <a:t>school </a:t>
            </a:r>
            <a:r>
              <a:rPr lang="en-US" sz="2000" dirty="0">
                <a:ea typeface="Times New Roman" panose="02020603050405020304" pitchFamily="18" charset="0"/>
              </a:rPr>
              <a:t>graduate of the university</a:t>
            </a:r>
            <a:r>
              <a:rPr lang="en-US" sz="2000" dirty="0" smtClean="0">
                <a:ea typeface="Times New Roman" panose="02020603050405020304" pitchFamily="18" charset="0"/>
              </a:rPr>
              <a:t>.</a:t>
            </a:r>
          </a:p>
          <a:p>
            <a:endParaRPr lang="en-US" sz="2000" dirty="0"/>
          </a:p>
          <a:p>
            <a:r>
              <a:rPr lang="en-US" sz="2000" dirty="0"/>
              <a:t>Lucille attended </a:t>
            </a:r>
            <a:r>
              <a:rPr lang="en-US" sz="2000" dirty="0" err="1"/>
              <a:t>Alfordsville</a:t>
            </a:r>
            <a:r>
              <a:rPr lang="en-US" sz="2000" dirty="0"/>
              <a:t> High School for two years beginning in 1933. Official handwritten transcripts show her efforts in algebra, biology, music, English, </a:t>
            </a:r>
            <a:r>
              <a:rPr lang="en-US" sz="2000" dirty="0" smtClean="0"/>
              <a:t>Latin, </a:t>
            </a:r>
            <a:r>
              <a:rPr lang="en-US" sz="2000" dirty="0"/>
              <a:t>and a variety of other classes.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7" r="21930" b="12421"/>
          <a:stretch/>
        </p:blipFill>
        <p:spPr>
          <a:xfrm>
            <a:off x="577114" y="2306782"/>
            <a:ext cx="3538871" cy="4206200"/>
          </a:xfrm>
          <a:prstGeom prst="rect">
            <a:avLst/>
          </a:prstGeom>
          <a:ln>
            <a:solidFill>
              <a:schemeClr val="tx1"/>
            </a:solidFill>
          </a:ln>
        </p:spPr>
      </p:pic>
      <p:sp>
        <p:nvSpPr>
          <p:cNvPr id="9" name="Rectangle 8"/>
          <p:cNvSpPr/>
          <p:nvPr/>
        </p:nvSpPr>
        <p:spPr>
          <a:xfrm>
            <a:off x="1101229" y="5625599"/>
            <a:ext cx="2872475" cy="830997"/>
          </a:xfrm>
          <a:prstGeom prst="rect">
            <a:avLst/>
          </a:prstGeom>
        </p:spPr>
        <p:txBody>
          <a:bodyPr wrap="square">
            <a:spAutoFit/>
          </a:bodyPr>
          <a:lstStyle/>
          <a:p>
            <a:pPr algn="r"/>
            <a:r>
              <a:rPr lang="en-US" sz="1600" dirty="0">
                <a:ea typeface="Times New Roman" panose="02020603050405020304" pitchFamily="18" charset="0"/>
              </a:rPr>
              <a:t>Story by Allen </a:t>
            </a:r>
            <a:r>
              <a:rPr lang="en-US" sz="1600" dirty="0" err="1">
                <a:ea typeface="Times New Roman" panose="02020603050405020304" pitchFamily="18" charset="0"/>
              </a:rPr>
              <a:t>Laman</a:t>
            </a:r>
            <a:r>
              <a:rPr lang="en-US" sz="1600" dirty="0">
                <a:ea typeface="Times New Roman" panose="02020603050405020304" pitchFamily="18" charset="0"/>
              </a:rPr>
              <a:t> </a:t>
            </a:r>
          </a:p>
          <a:p>
            <a:pPr algn="r"/>
            <a:r>
              <a:rPr lang="en-US" sz="1600" dirty="0">
                <a:ea typeface="Times New Roman" panose="02020603050405020304" pitchFamily="18" charset="0"/>
              </a:rPr>
              <a:t>Photo by </a:t>
            </a:r>
            <a:r>
              <a:rPr lang="en-US" sz="1600" dirty="0"/>
              <a:t>Kayla </a:t>
            </a:r>
            <a:r>
              <a:rPr lang="en-US" sz="1600" dirty="0" err="1"/>
              <a:t>Renie</a:t>
            </a:r>
            <a:endParaRPr lang="en-US" sz="1600" dirty="0"/>
          </a:p>
          <a:p>
            <a:pPr algn="r"/>
            <a:r>
              <a:rPr lang="en-US" sz="1600" dirty="0">
                <a:ea typeface="Times New Roman" panose="02020603050405020304" pitchFamily="18" charset="0"/>
              </a:rPr>
              <a:t>The Dubois County Herald</a:t>
            </a:r>
            <a:endParaRPr lang="en-US" sz="1600" dirty="0"/>
          </a:p>
        </p:txBody>
      </p:sp>
    </p:spTree>
    <p:extLst>
      <p:ext uri="{BB962C8B-B14F-4D97-AF65-F5344CB8AC3E}">
        <p14:creationId xmlns:p14="http://schemas.microsoft.com/office/powerpoint/2010/main" val="2864522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2675358"/>
            <a:ext cx="7748338" cy="5786199"/>
          </a:xfrm>
          <a:prstGeom prst="rect">
            <a:avLst/>
          </a:prstGeom>
        </p:spPr>
        <p:txBody>
          <a:bodyPr wrap="square">
            <a:spAutoFit/>
          </a:bodyPr>
          <a:lstStyle/>
          <a:p>
            <a:r>
              <a:rPr lang="en-US" sz="2000" dirty="0" smtClean="0"/>
              <a:t> Q. Can </a:t>
            </a:r>
            <a:r>
              <a:rPr lang="en-US" sz="2000" dirty="0"/>
              <a:t>an organization apply just for one portion, in particular can we apply just for the Workforce Education Initiative</a:t>
            </a:r>
            <a:r>
              <a:rPr lang="en-US" sz="2000" dirty="0">
                <a:latin typeface="Arial" panose="020B0604020202020204" pitchFamily="34" charset="0"/>
                <a:cs typeface="Arial" panose="020B0604020202020204" pitchFamily="34" charset="0"/>
              </a:rPr>
              <a:t>?</a:t>
            </a:r>
            <a:r>
              <a:rPr lang="en-US" sz="2000" dirty="0">
                <a:solidFill>
                  <a:srgbClr val="000000"/>
                </a:solidFill>
                <a:latin typeface="Arial" panose="020B0604020202020204" pitchFamily="34" charset="0"/>
                <a:cs typeface="Arial" panose="020B0604020202020204" pitchFamily="34" charset="0"/>
              </a:rPr>
              <a:t>	</a:t>
            </a:r>
            <a:endParaRPr lang="en-US" sz="20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FFC000"/>
                </a:solidFill>
                <a:latin typeface="+mj-lt"/>
                <a:cs typeface="Arial" panose="020B0604020202020204" pitchFamily="34" charset="0"/>
              </a:rPr>
              <a:t>A. </a:t>
            </a:r>
            <a:r>
              <a:rPr lang="en-US" sz="2000" dirty="0" smtClean="0">
                <a:solidFill>
                  <a:srgbClr val="FFC000"/>
                </a:solidFill>
                <a:latin typeface="+mj-lt"/>
              </a:rPr>
              <a:t> Applicants </a:t>
            </a:r>
            <a:r>
              <a:rPr lang="en-US" sz="2000" dirty="0">
                <a:solidFill>
                  <a:srgbClr val="FFC000"/>
                </a:solidFill>
                <a:latin typeface="+mj-lt"/>
              </a:rPr>
              <a:t>are free to apply for funds to deliver any one, combination, or all categories of </a:t>
            </a:r>
            <a:r>
              <a:rPr lang="en-US" sz="2000" dirty="0" smtClean="0">
                <a:solidFill>
                  <a:srgbClr val="FFC000"/>
                </a:solidFill>
                <a:latin typeface="+mj-lt"/>
              </a:rPr>
              <a:t>services</a:t>
            </a:r>
            <a:r>
              <a:rPr lang="en-US" sz="2000" dirty="0">
                <a:solidFill>
                  <a:srgbClr val="FFC000"/>
                </a:solidFill>
                <a:latin typeface="+mj-lt"/>
              </a:rPr>
              <a:t>.</a:t>
            </a:r>
            <a:r>
              <a:rPr lang="en-US" sz="2000" dirty="0"/>
              <a:t>	</a:t>
            </a:r>
            <a:endParaRPr lang="en-US" sz="2000" dirty="0" smtClean="0"/>
          </a:p>
          <a:p>
            <a:endParaRPr lang="en-US" sz="1400" dirty="0" smtClean="0"/>
          </a:p>
          <a:p>
            <a:r>
              <a:rPr lang="en-US" sz="2000" dirty="0" smtClean="0"/>
              <a:t>Q. For </a:t>
            </a:r>
            <a:r>
              <a:rPr lang="en-US" sz="2000" dirty="0"/>
              <a:t>participants within the Workforce Education Initiative, do participants need to complete the TABE</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latin typeface="Arial" panose="020B0604020202020204" pitchFamily="34" charset="0"/>
                <a:cs typeface="Arial" panose="020B0604020202020204" pitchFamily="34" charset="0"/>
              </a:rPr>
              <a:t>A. Yes</a:t>
            </a:r>
          </a:p>
          <a:p>
            <a:endParaRPr lang="en-US" sz="1400" dirty="0" smtClean="0">
              <a:solidFill>
                <a:srgbClr val="FFC000"/>
              </a:solidFill>
            </a:endParaRPr>
          </a:p>
          <a:p>
            <a:pPr marL="457200" indent="-457200">
              <a:buAutoNum type="alphaUcPeriod" startAt="17"/>
            </a:pPr>
            <a:r>
              <a:rPr lang="en-US" sz="2000" dirty="0" smtClean="0"/>
              <a:t>Is </a:t>
            </a:r>
            <a:r>
              <a:rPr lang="en-US" sz="2000" dirty="0"/>
              <a:t>the instructor credentialing </a:t>
            </a:r>
            <a:r>
              <a:rPr lang="en-US" sz="2000" dirty="0" smtClean="0"/>
              <a:t>the </a:t>
            </a:r>
            <a:r>
              <a:rPr lang="en-US" sz="2000" dirty="0"/>
              <a:t>same across all areas that are funded (such as WEI</a:t>
            </a:r>
            <a:r>
              <a:rPr lang="en-US" sz="2000" dirty="0" smtClean="0"/>
              <a:t>)</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cs typeface="Arial" panose="020B0604020202020204" pitchFamily="34" charset="0"/>
              </a:rPr>
              <a:t>A. Yes – Minimum of a bachelor’s degree. </a:t>
            </a:r>
            <a:endParaRPr lang="en-US" sz="2000" dirty="0"/>
          </a:p>
          <a:p>
            <a:endParaRPr lang="en-US" sz="2000" dirty="0" smtClean="0">
              <a:solidFill>
                <a:srgbClr val="FFC000"/>
              </a:solidFill>
            </a:endParaRPr>
          </a:p>
          <a:p>
            <a:r>
              <a:rPr lang="en-US" sz="2000" dirty="0"/>
              <a:t>	</a:t>
            </a:r>
          </a:p>
          <a:p>
            <a:endParaRPr lang="en-US" sz="2000" dirty="0"/>
          </a:p>
          <a:p>
            <a:endParaRPr lang="en-US" sz="2000" dirty="0">
              <a:solidFill>
                <a:srgbClr val="000000"/>
              </a:solidFill>
              <a:latin typeface="Arial" panose="020B0604020202020204" pitchFamily="34" charset="0"/>
              <a:cs typeface="Arial" panose="020B0604020202020204" pitchFamily="34" charset="0"/>
            </a:endParaRPr>
          </a:p>
          <a:p>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64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16134" y="2867863"/>
            <a:ext cx="7748338" cy="5632311"/>
          </a:xfrm>
          <a:prstGeom prst="rect">
            <a:avLst/>
          </a:prstGeom>
        </p:spPr>
        <p:txBody>
          <a:bodyPr wrap="square">
            <a:spAutoFit/>
          </a:bodyPr>
          <a:lstStyle/>
          <a:p>
            <a:r>
              <a:rPr lang="en-US" sz="2000" dirty="0" smtClean="0"/>
              <a:t>Q. Are the new requirements for </a:t>
            </a:r>
            <a:r>
              <a:rPr lang="en-US" sz="2000" dirty="0"/>
              <a:t>new PDFs only or does this apply to current PDFs who will continue in that role next year</a:t>
            </a:r>
            <a:r>
              <a:rPr lang="en-US" sz="2000" dirty="0">
                <a:latin typeface="Arial" panose="020B0604020202020204" pitchFamily="34" charset="0"/>
                <a:cs typeface="Arial" panose="020B0604020202020204" pitchFamily="34" charset="0"/>
              </a:rPr>
              <a:t>?</a:t>
            </a:r>
            <a:r>
              <a:rPr lang="en-US" sz="2000" dirty="0"/>
              <a:t>	</a:t>
            </a:r>
          </a:p>
          <a:p>
            <a:r>
              <a:rPr lang="en-US" sz="2000" dirty="0" smtClean="0">
                <a:solidFill>
                  <a:srgbClr val="FFC000"/>
                </a:solidFill>
              </a:rPr>
              <a:t>A. PDFs </a:t>
            </a:r>
            <a:r>
              <a:rPr lang="en-US" sz="2000" dirty="0">
                <a:solidFill>
                  <a:srgbClr val="FFC000"/>
                </a:solidFill>
              </a:rPr>
              <a:t>will be chosen on a case-by-case basis as part of the PDF application process. T</a:t>
            </a:r>
            <a:r>
              <a:rPr lang="en-US" sz="2000" dirty="0" smtClean="0">
                <a:solidFill>
                  <a:srgbClr val="FFC000"/>
                </a:solidFill>
              </a:rPr>
              <a:t>he </a:t>
            </a:r>
            <a:r>
              <a:rPr lang="en-US" sz="2000" dirty="0">
                <a:solidFill>
                  <a:srgbClr val="FFC000"/>
                </a:solidFill>
              </a:rPr>
              <a:t>requirements listed in the RFA will apply to all PDF applicants in program year 2020. </a:t>
            </a:r>
            <a:endParaRPr lang="en-US" sz="2000" dirty="0" smtClean="0">
              <a:solidFill>
                <a:srgbClr val="FFC000"/>
              </a:solidFill>
            </a:endParaRPr>
          </a:p>
          <a:p>
            <a:r>
              <a:rPr lang="en-US" sz="2000" dirty="0"/>
              <a:t>	</a:t>
            </a:r>
          </a:p>
          <a:p>
            <a:r>
              <a:rPr lang="en-US" sz="2000" dirty="0" smtClean="0"/>
              <a:t>Q. There </a:t>
            </a:r>
            <a:r>
              <a:rPr lang="en-US" sz="2000" dirty="0"/>
              <a:t>was </a:t>
            </a:r>
            <a:r>
              <a:rPr lang="en-US" sz="2000" u="sng" dirty="0"/>
              <a:t>no</a:t>
            </a:r>
            <a:r>
              <a:rPr lang="en-US" sz="2000" dirty="0"/>
              <a:t> mention of 64% gains as a statewide goal. Is there a goal this year that has been determined already</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cs typeface="Arial" panose="020B0604020202020204" pitchFamily="34" charset="0"/>
              </a:rPr>
              <a:t>A. </a:t>
            </a:r>
            <a:r>
              <a:rPr lang="en-US" sz="2000" dirty="0">
                <a:solidFill>
                  <a:srgbClr val="FFC000"/>
                </a:solidFill>
              </a:rPr>
              <a:t>No. Indiana's performance targets will be negotiated by DWD and </a:t>
            </a:r>
            <a:r>
              <a:rPr lang="en-US" sz="2000" dirty="0" smtClean="0">
                <a:solidFill>
                  <a:srgbClr val="FFC000"/>
                </a:solidFill>
              </a:rPr>
              <a:t>USDOE at a later date. </a:t>
            </a:r>
            <a:r>
              <a:rPr lang="en-US" sz="2000" dirty="0">
                <a:solidFill>
                  <a:srgbClr val="FFC000"/>
                </a:solidFill>
              </a:rPr>
              <a:t>	</a:t>
            </a:r>
          </a:p>
          <a:p>
            <a:r>
              <a:rPr lang="en-US" sz="2000" dirty="0" smtClean="0">
                <a:latin typeface="Arial" panose="020B0604020202020204" pitchFamily="34" charset="0"/>
                <a:cs typeface="Arial" panose="020B0604020202020204" pitchFamily="34" charset="0"/>
              </a:rPr>
              <a:t> </a:t>
            </a:r>
            <a:r>
              <a:rPr lang="en-US" sz="2000" dirty="0"/>
              <a:t>	</a:t>
            </a:r>
          </a:p>
          <a:p>
            <a:endParaRPr lang="en-US" sz="2000" dirty="0" smtClean="0">
              <a:solidFill>
                <a:srgbClr val="FFC000"/>
              </a:solidFill>
            </a:endParaRPr>
          </a:p>
          <a:p>
            <a:r>
              <a:rPr lang="en-US" sz="2000" dirty="0"/>
              <a:t>	</a:t>
            </a:r>
          </a:p>
          <a:p>
            <a:endParaRPr lang="en-US" sz="2000" dirty="0"/>
          </a:p>
          <a:p>
            <a:endParaRPr lang="en-US" sz="2000" dirty="0">
              <a:solidFill>
                <a:srgbClr val="000000"/>
              </a:solidFill>
              <a:latin typeface="Arial" panose="020B0604020202020204" pitchFamily="34" charset="0"/>
              <a:cs typeface="Arial" panose="020B0604020202020204" pitchFamily="34" charset="0"/>
            </a:endParaRPr>
          </a:p>
          <a:p>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96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3693319"/>
          </a:xfrm>
          <a:prstGeom prst="rect">
            <a:avLst/>
          </a:prstGeom>
        </p:spPr>
        <p:txBody>
          <a:bodyPr wrap="square">
            <a:spAutoFit/>
          </a:bodyPr>
          <a:lstStyle/>
          <a:p>
            <a:r>
              <a:rPr lang="en-US" sz="2000" dirty="0" smtClean="0"/>
              <a:t>Q. There </a:t>
            </a:r>
            <a:r>
              <a:rPr lang="en-US" sz="2000" dirty="0"/>
              <a:t>was no mention of 64% gains as a statewide goal. Is there a goal this year that has been determined already</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No</a:t>
            </a:r>
            <a:r>
              <a:rPr lang="en-US" sz="2000" dirty="0">
                <a:solidFill>
                  <a:srgbClr val="FFC000"/>
                </a:solidFill>
              </a:rPr>
              <a:t>. Indiana's performance targets will be negotiated by DWD and </a:t>
            </a:r>
            <a:r>
              <a:rPr lang="en-US" sz="2000" dirty="0" smtClean="0">
                <a:solidFill>
                  <a:srgbClr val="FFC000"/>
                </a:solidFill>
              </a:rPr>
              <a:t>USDOE after finalization </a:t>
            </a:r>
            <a:r>
              <a:rPr lang="en-US" sz="2000" dirty="0">
                <a:solidFill>
                  <a:srgbClr val="FFC000"/>
                </a:solidFill>
              </a:rPr>
              <a:t>of the Indiana state plan. 	</a:t>
            </a:r>
            <a:endParaRPr lang="en-US" sz="1400" dirty="0">
              <a:solidFill>
                <a:srgbClr val="FFC000"/>
              </a:solidFill>
            </a:endParaRPr>
          </a:p>
          <a:p>
            <a:r>
              <a:rPr lang="en-US" sz="2000" dirty="0" smtClean="0"/>
              <a:t>Q. </a:t>
            </a:r>
            <a:r>
              <a:rPr lang="en-US" sz="2000" dirty="0"/>
              <a:t>Can grant funds be used for HSE assessment </a:t>
            </a:r>
            <a:r>
              <a:rPr lang="en-US" sz="2000" dirty="0" smtClean="0"/>
              <a:t>products</a:t>
            </a:r>
            <a:r>
              <a:rPr lang="en-US" sz="2000" dirty="0" smtClean="0">
                <a:latin typeface="Arial" panose="020B0604020202020204" pitchFamily="34" charset="0"/>
                <a:cs typeface="Arial" panose="020B0604020202020204" pitchFamily="34" charset="0"/>
              </a:rPr>
              <a:t>?</a:t>
            </a:r>
            <a:r>
              <a:rPr lang="en-US" sz="2000" dirty="0" smtClean="0"/>
              <a:t> </a:t>
            </a:r>
            <a:endParaRPr lang="en-US" sz="2000" dirty="0"/>
          </a:p>
          <a:p>
            <a:r>
              <a:rPr lang="en-US" sz="2000" dirty="0" smtClean="0">
                <a:solidFill>
                  <a:srgbClr val="FFC000"/>
                </a:solidFill>
              </a:rPr>
              <a:t>A. Yes (instructional materials to prepare for the HSE).</a:t>
            </a:r>
          </a:p>
          <a:p>
            <a:endParaRPr lang="en-US" sz="1400" dirty="0"/>
          </a:p>
          <a:p>
            <a:r>
              <a:rPr lang="en-US" sz="2000" dirty="0" smtClean="0"/>
              <a:t>Q. </a:t>
            </a:r>
            <a:r>
              <a:rPr lang="en-US" sz="2000" dirty="0"/>
              <a:t>Can grant funds be used for HSE </a:t>
            </a:r>
            <a:r>
              <a:rPr lang="en-US" sz="2000" dirty="0" smtClean="0"/>
              <a:t>online testing fees</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cs typeface="Arial" panose="020B0604020202020204" pitchFamily="34" charset="0"/>
              </a:rPr>
              <a:t>A. No (funds cannot be used to pay for HSE testing fees).</a:t>
            </a:r>
            <a:r>
              <a:rPr lang="en-US" sz="2000" dirty="0" smtClean="0">
                <a:solidFill>
                  <a:srgbClr val="FFC000"/>
                </a:solidFill>
              </a:rPr>
              <a:t> </a:t>
            </a:r>
            <a:endParaRPr lang="en-US" sz="2000" dirty="0">
              <a:solidFill>
                <a:srgbClr val="FFC000"/>
              </a:solidFill>
            </a:endParaRPr>
          </a:p>
          <a:p>
            <a:endParaRPr lang="en-US" sz="2000" dirty="0">
              <a:solidFill>
                <a:srgbClr val="FFC000"/>
              </a:solidFill>
            </a:endParaRPr>
          </a:p>
          <a:p>
            <a:r>
              <a:rPr lang="en-US" sz="2000" dirty="0"/>
              <a:t>	</a:t>
            </a:r>
          </a:p>
        </p:txBody>
      </p:sp>
    </p:spTree>
    <p:extLst>
      <p:ext uri="{BB962C8B-B14F-4D97-AF65-F5344CB8AC3E}">
        <p14:creationId xmlns:p14="http://schemas.microsoft.com/office/powerpoint/2010/main" val="2870535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3785652"/>
          </a:xfrm>
          <a:prstGeom prst="rect">
            <a:avLst/>
          </a:prstGeom>
        </p:spPr>
        <p:txBody>
          <a:bodyPr wrap="square">
            <a:spAutoFit/>
          </a:bodyPr>
          <a:lstStyle/>
          <a:p>
            <a:r>
              <a:rPr lang="en-US" sz="2000" dirty="0" smtClean="0">
                <a:latin typeface="+mj-lt"/>
              </a:rPr>
              <a:t>Q. Is </a:t>
            </a:r>
            <a:r>
              <a:rPr lang="en-US" sz="2000" dirty="0">
                <a:latin typeface="+mj-lt"/>
              </a:rPr>
              <a:t>there a maximum percentage set for the </a:t>
            </a:r>
            <a:r>
              <a:rPr lang="en-US" sz="2000" dirty="0" smtClean="0">
                <a:latin typeface="+mj-lt"/>
              </a:rPr>
              <a:t>administrative percentage waiver</a:t>
            </a:r>
            <a:r>
              <a:rPr lang="en-US" sz="2000" dirty="0">
                <a:latin typeface="Arial" panose="020B0604020202020204" pitchFamily="34" charset="0"/>
                <a:cs typeface="Arial" panose="020B0604020202020204" pitchFamily="34" charset="0"/>
              </a:rPr>
              <a:t>?</a:t>
            </a:r>
            <a:r>
              <a:rPr lang="en-US" sz="2000" dirty="0">
                <a:latin typeface="+mj-lt"/>
              </a:rPr>
              <a:t>	</a:t>
            </a:r>
            <a:endParaRPr lang="en-US" sz="2000" dirty="0" smtClean="0">
              <a:latin typeface="+mj-lt"/>
            </a:endParaRPr>
          </a:p>
          <a:p>
            <a:r>
              <a:rPr lang="en-US" sz="2000" dirty="0" smtClean="0">
                <a:solidFill>
                  <a:srgbClr val="FFC000"/>
                </a:solidFill>
                <a:latin typeface="+mj-lt"/>
              </a:rPr>
              <a:t>A. Indiana’s maximum percentage is 15 percent.</a:t>
            </a:r>
          </a:p>
          <a:p>
            <a:pPr marL="457200" indent="-457200">
              <a:buAutoNum type="alphaUcPeriod"/>
            </a:pPr>
            <a:endParaRPr lang="en-US" sz="1400" dirty="0">
              <a:solidFill>
                <a:srgbClr val="FFC000"/>
              </a:solidFill>
              <a:latin typeface="+mj-lt"/>
            </a:endParaRPr>
          </a:p>
          <a:p>
            <a:r>
              <a:rPr lang="en-US" sz="2000" dirty="0" smtClean="0">
                <a:latin typeface="+mj-lt"/>
              </a:rPr>
              <a:t>Q. </a:t>
            </a:r>
            <a:r>
              <a:rPr lang="en-US" sz="2000" dirty="0"/>
              <a:t>Will </a:t>
            </a:r>
            <a:r>
              <a:rPr lang="en-US" sz="2000" dirty="0" smtClean="0"/>
              <a:t>IELCE </a:t>
            </a:r>
            <a:r>
              <a:rPr lang="en-US" sz="2000" dirty="0"/>
              <a:t>monies be subdivided out during the grant process or will it be included in the </a:t>
            </a:r>
            <a:r>
              <a:rPr lang="en-US" sz="2000" dirty="0" smtClean="0"/>
              <a:t>adult education grant </a:t>
            </a:r>
            <a:r>
              <a:rPr lang="en-US" sz="2000" dirty="0"/>
              <a:t>monies total for the duration of the grant process</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a:t>
            </a:r>
            <a:r>
              <a:rPr lang="en-US" sz="2000" dirty="0">
                <a:solidFill>
                  <a:srgbClr val="FFC000"/>
                </a:solidFill>
              </a:rPr>
              <a:t>IELCE funding is separate from ABE funding. Applicants must submit a separate grant application in order to be considered for IELCE funding.	</a:t>
            </a:r>
          </a:p>
          <a:p>
            <a:endParaRPr lang="en-US" sz="2000" dirty="0"/>
          </a:p>
          <a:p>
            <a:endParaRPr lang="en-US" sz="2000" dirty="0">
              <a:solidFill>
                <a:srgbClr val="FFC000"/>
              </a:solidFill>
              <a:latin typeface="+mj-lt"/>
            </a:endParaRPr>
          </a:p>
        </p:txBody>
      </p:sp>
    </p:spTree>
    <p:extLst>
      <p:ext uri="{BB962C8B-B14F-4D97-AF65-F5344CB8AC3E}">
        <p14:creationId xmlns:p14="http://schemas.microsoft.com/office/powerpoint/2010/main" val="3189678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238826" y="2675358"/>
            <a:ext cx="7471911" cy="5539978"/>
          </a:xfrm>
          <a:prstGeom prst="rect">
            <a:avLst/>
          </a:prstGeom>
        </p:spPr>
        <p:txBody>
          <a:bodyPr wrap="square">
            <a:spAutoFit/>
          </a:bodyPr>
          <a:lstStyle/>
          <a:p>
            <a:r>
              <a:rPr lang="en-US" sz="2000" dirty="0" smtClean="0"/>
              <a:t>Q. When </a:t>
            </a:r>
            <a:r>
              <a:rPr lang="en-US" sz="2000" dirty="0"/>
              <a:t>listing the total number of individual applicants that </a:t>
            </a:r>
            <a:r>
              <a:rPr lang="en-US" sz="2000" dirty="0" smtClean="0"/>
              <a:t>will </a:t>
            </a:r>
            <a:r>
              <a:rPr lang="en-US" sz="2000" dirty="0"/>
              <a:t>be </a:t>
            </a:r>
            <a:r>
              <a:rPr lang="en-US" sz="2000" dirty="0" smtClean="0"/>
              <a:t>served, </a:t>
            </a:r>
            <a:r>
              <a:rPr lang="en-US" sz="2000" dirty="0"/>
              <a:t>do we provide the total number of </a:t>
            </a:r>
            <a:r>
              <a:rPr lang="en-US" sz="2000" dirty="0" err="1" smtClean="0"/>
              <a:t>il</a:t>
            </a:r>
            <a:r>
              <a:rPr lang="en-US" sz="2000" dirty="0" smtClean="0"/>
              <a:t> </a:t>
            </a:r>
            <a:r>
              <a:rPr lang="en-US" sz="2000" dirty="0"/>
              <a:t>applicants for the current grant year cycle, or is it for the </a:t>
            </a:r>
            <a:r>
              <a:rPr lang="en-US" sz="2000" dirty="0" smtClean="0"/>
              <a:t>three-year </a:t>
            </a:r>
            <a:r>
              <a:rPr lang="en-US" sz="2000" dirty="0"/>
              <a:t>period</a:t>
            </a:r>
            <a:r>
              <a:rPr lang="en-US" sz="2000" dirty="0">
                <a:latin typeface="Arial" panose="020B0604020202020204" pitchFamily="34" charset="0"/>
                <a:cs typeface="Arial" panose="020B0604020202020204" pitchFamily="34" charset="0"/>
              </a:rPr>
              <a:t>?</a:t>
            </a:r>
            <a:r>
              <a:rPr lang="en-US" sz="2000" dirty="0"/>
              <a:t>	</a:t>
            </a:r>
          </a:p>
          <a:p>
            <a:r>
              <a:rPr lang="en-US" sz="2000" dirty="0" smtClean="0">
                <a:solidFill>
                  <a:srgbClr val="FFC000"/>
                </a:solidFill>
              </a:rPr>
              <a:t>A. Unless </a:t>
            </a:r>
            <a:r>
              <a:rPr lang="en-US" sz="2000" dirty="0">
                <a:solidFill>
                  <a:srgbClr val="FFC000"/>
                </a:solidFill>
              </a:rPr>
              <a:t>otherwise specified, information requested is for the first </a:t>
            </a:r>
            <a:r>
              <a:rPr lang="en-US" sz="2000" dirty="0" smtClean="0">
                <a:solidFill>
                  <a:srgbClr val="FFC000"/>
                </a:solidFill>
              </a:rPr>
              <a:t>year </a:t>
            </a:r>
            <a:r>
              <a:rPr lang="en-US" sz="2000" dirty="0">
                <a:solidFill>
                  <a:srgbClr val="FFC000"/>
                </a:solidFill>
              </a:rPr>
              <a:t>of the upcoming grant </a:t>
            </a:r>
            <a:r>
              <a:rPr lang="en-US" sz="2000" dirty="0" smtClean="0">
                <a:solidFill>
                  <a:srgbClr val="FFC000"/>
                </a:solidFill>
              </a:rPr>
              <a:t>cycle – July </a:t>
            </a:r>
            <a:r>
              <a:rPr lang="en-US" sz="2000" dirty="0">
                <a:solidFill>
                  <a:srgbClr val="FFC000"/>
                </a:solidFill>
              </a:rPr>
              <a:t>1, 2020 - June 30, 2021.	</a:t>
            </a:r>
            <a:endParaRPr lang="en-US" sz="2000" dirty="0" smtClean="0">
              <a:solidFill>
                <a:srgbClr val="FFC000"/>
              </a:solidFill>
            </a:endParaRPr>
          </a:p>
          <a:p>
            <a:endParaRPr lang="en-US" sz="1400" dirty="0" smtClean="0">
              <a:solidFill>
                <a:srgbClr val="FFC000"/>
              </a:solidFill>
            </a:endParaRPr>
          </a:p>
          <a:p>
            <a:r>
              <a:rPr lang="en-US" sz="2000" dirty="0" smtClean="0"/>
              <a:t>Q. Why </a:t>
            </a:r>
            <a:r>
              <a:rPr lang="en-US" sz="2000" dirty="0"/>
              <a:t>are there regional allocation estimates instead of individual programs</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We </a:t>
            </a:r>
            <a:r>
              <a:rPr lang="en-US" sz="2000" dirty="0">
                <a:solidFill>
                  <a:srgbClr val="FFC000"/>
                </a:solidFill>
              </a:rPr>
              <a:t>do </a:t>
            </a:r>
            <a:r>
              <a:rPr lang="en-US" sz="2000" u="sng" dirty="0">
                <a:solidFill>
                  <a:srgbClr val="FFC000"/>
                </a:solidFill>
              </a:rPr>
              <a:t>not</a:t>
            </a:r>
            <a:r>
              <a:rPr lang="en-US" sz="2000" dirty="0">
                <a:solidFill>
                  <a:srgbClr val="FFC000"/>
                </a:solidFill>
              </a:rPr>
              <a:t> know how many entities will receive funding. Therefore, </a:t>
            </a:r>
            <a:r>
              <a:rPr lang="en-US" sz="2000" dirty="0" smtClean="0">
                <a:solidFill>
                  <a:srgbClr val="FFC000"/>
                </a:solidFill>
              </a:rPr>
              <a:t>regional </a:t>
            </a:r>
            <a:r>
              <a:rPr lang="en-US" sz="2000" dirty="0">
                <a:solidFill>
                  <a:srgbClr val="FFC000"/>
                </a:solidFill>
              </a:rPr>
              <a:t>allocation estimates </a:t>
            </a:r>
            <a:r>
              <a:rPr lang="en-US" sz="2000" dirty="0" smtClean="0">
                <a:solidFill>
                  <a:srgbClr val="FFC000"/>
                </a:solidFill>
              </a:rPr>
              <a:t>were developed for this </a:t>
            </a:r>
            <a:r>
              <a:rPr lang="en-US" sz="2000" dirty="0">
                <a:solidFill>
                  <a:srgbClr val="FFC000"/>
                </a:solidFill>
              </a:rPr>
              <a:t>competition.	</a:t>
            </a:r>
          </a:p>
          <a:p>
            <a:endParaRPr lang="en-US" sz="2000" dirty="0"/>
          </a:p>
          <a:p>
            <a:endParaRPr lang="en-US" sz="2000" dirty="0">
              <a:solidFill>
                <a:srgbClr val="FFC000"/>
              </a:solidFill>
            </a:endParaRPr>
          </a:p>
          <a:p>
            <a:endParaRPr lang="en-US" sz="2000" dirty="0" smtClean="0">
              <a:solidFill>
                <a:srgbClr val="FFC000"/>
              </a:solidFill>
            </a:endParaRPr>
          </a:p>
          <a:p>
            <a:pPr marL="457200" indent="-457200">
              <a:buAutoNum type="alphaUcPeriod"/>
            </a:pPr>
            <a:endParaRPr lang="en-US" sz="2000" dirty="0">
              <a:solidFill>
                <a:srgbClr val="FFC000"/>
              </a:solidFill>
            </a:endParaRPr>
          </a:p>
          <a:p>
            <a:endParaRPr lang="en-US" sz="2000" dirty="0"/>
          </a:p>
        </p:txBody>
      </p:sp>
    </p:spTree>
    <p:extLst>
      <p:ext uri="{BB962C8B-B14F-4D97-AF65-F5344CB8AC3E}">
        <p14:creationId xmlns:p14="http://schemas.microsoft.com/office/powerpoint/2010/main" val="3636217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238826" y="2902988"/>
            <a:ext cx="7471911" cy="5539978"/>
          </a:xfrm>
          <a:prstGeom prst="rect">
            <a:avLst/>
          </a:prstGeom>
        </p:spPr>
        <p:txBody>
          <a:bodyPr wrap="square">
            <a:spAutoFit/>
          </a:bodyPr>
          <a:lstStyle/>
          <a:p>
            <a:r>
              <a:rPr lang="en-US" sz="2000" dirty="0" smtClean="0"/>
              <a:t>Q. In </a:t>
            </a:r>
            <a:r>
              <a:rPr lang="en-US" sz="2000" dirty="0"/>
              <a:t>the demonstrated effectiveness template, are we supposed to include educational functioning level percentages</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Only </a:t>
            </a:r>
            <a:r>
              <a:rPr lang="en-US" sz="2000" dirty="0">
                <a:solidFill>
                  <a:srgbClr val="FFC000"/>
                </a:solidFill>
              </a:rPr>
              <a:t>include the number of outcomes for each category. The percentage of measurable skill gains will be calculated by the RFA scoring team after submission. 	</a:t>
            </a:r>
          </a:p>
          <a:p>
            <a:endParaRPr lang="en-US" sz="1400" dirty="0"/>
          </a:p>
          <a:p>
            <a:r>
              <a:rPr lang="en-US" sz="2000" dirty="0" smtClean="0"/>
              <a:t>Q. Should </a:t>
            </a:r>
            <a:r>
              <a:rPr lang="en-US" sz="2000" dirty="0"/>
              <a:t>our budgets differentiate between </a:t>
            </a:r>
            <a:r>
              <a:rPr lang="en-US" sz="2000" dirty="0" smtClean="0"/>
              <a:t>state and federal funding, or does </a:t>
            </a:r>
            <a:r>
              <a:rPr lang="en-US" sz="2000" dirty="0"/>
              <a:t>our funding need to be put in state only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solidFill>
                  <a:srgbClr val="FFC000"/>
                </a:solidFill>
                <a:cs typeface="Arial" panose="020B0604020202020204" pitchFamily="34" charset="0"/>
              </a:rPr>
              <a:t>A. DWD </a:t>
            </a:r>
            <a:r>
              <a:rPr lang="en-US" sz="2000" dirty="0" smtClean="0">
                <a:solidFill>
                  <a:srgbClr val="FFC000"/>
                </a:solidFill>
              </a:rPr>
              <a:t>will </a:t>
            </a:r>
            <a:r>
              <a:rPr lang="en-US" sz="2000" dirty="0">
                <a:solidFill>
                  <a:srgbClr val="FFC000"/>
                </a:solidFill>
              </a:rPr>
              <a:t>provide the </a:t>
            </a:r>
            <a:r>
              <a:rPr lang="en-US" sz="2000" dirty="0" smtClean="0">
                <a:solidFill>
                  <a:srgbClr val="FFC000"/>
                </a:solidFill>
              </a:rPr>
              <a:t>state/federal </a:t>
            </a:r>
            <a:r>
              <a:rPr lang="en-US" sz="2000" dirty="0">
                <a:solidFill>
                  <a:srgbClr val="FFC000"/>
                </a:solidFill>
              </a:rPr>
              <a:t>breakdown to grant awardees following the competition.	</a:t>
            </a:r>
          </a:p>
          <a:p>
            <a:endParaRPr lang="en-US" sz="2000" dirty="0">
              <a:latin typeface="Arial" panose="020B0604020202020204" pitchFamily="34" charset="0"/>
              <a:cs typeface="Arial" panose="020B0604020202020204" pitchFamily="34" charset="0"/>
            </a:endParaRPr>
          </a:p>
          <a:p>
            <a:endParaRPr lang="en-US" sz="2000" dirty="0"/>
          </a:p>
          <a:p>
            <a:endParaRPr lang="en-US" sz="2000" dirty="0">
              <a:solidFill>
                <a:srgbClr val="FFC000"/>
              </a:solidFill>
            </a:endParaRPr>
          </a:p>
          <a:p>
            <a:endParaRPr lang="en-US" sz="2000" dirty="0" smtClean="0">
              <a:solidFill>
                <a:srgbClr val="FFC000"/>
              </a:solidFill>
            </a:endParaRPr>
          </a:p>
          <a:p>
            <a:pPr marL="457200" indent="-457200">
              <a:buAutoNum type="alphaUcPeriod"/>
            </a:pPr>
            <a:endParaRPr lang="en-US" sz="2000" dirty="0">
              <a:solidFill>
                <a:srgbClr val="FFC000"/>
              </a:solidFill>
            </a:endParaRPr>
          </a:p>
          <a:p>
            <a:endParaRPr lang="en-US" sz="2000" dirty="0"/>
          </a:p>
        </p:txBody>
      </p:sp>
    </p:spTree>
    <p:extLst>
      <p:ext uri="{BB962C8B-B14F-4D97-AF65-F5344CB8AC3E}">
        <p14:creationId xmlns:p14="http://schemas.microsoft.com/office/powerpoint/2010/main" val="2041685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238826" y="2902988"/>
            <a:ext cx="7584206" cy="3600986"/>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Q. </a:t>
            </a:r>
            <a:r>
              <a:rPr lang="en-US" sz="2000" dirty="0"/>
              <a:t>T</a:t>
            </a:r>
            <a:r>
              <a:rPr lang="en-US" sz="2000" dirty="0" smtClean="0"/>
              <a:t>he </a:t>
            </a:r>
            <a:r>
              <a:rPr lang="en-US" sz="2000" dirty="0"/>
              <a:t>grant </a:t>
            </a:r>
            <a:r>
              <a:rPr lang="en-US" sz="2000" dirty="0" smtClean="0"/>
              <a:t>application states that PDFs cannot be full-time. What is considered full-time</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rPr>
              <a:t>A. </a:t>
            </a:r>
            <a:r>
              <a:rPr lang="en-US" sz="2000" dirty="0">
                <a:solidFill>
                  <a:srgbClr val="FFC000"/>
                </a:solidFill>
              </a:rPr>
              <a:t>DWD considers anyone with more than thirty (30) hours full time, and acceptance as a PDF is made on a </a:t>
            </a:r>
            <a:r>
              <a:rPr lang="en-US" sz="2000" dirty="0" smtClean="0">
                <a:solidFill>
                  <a:srgbClr val="FFC000"/>
                </a:solidFill>
              </a:rPr>
              <a:t>case-by-case </a:t>
            </a:r>
            <a:r>
              <a:rPr lang="en-US" sz="2000" dirty="0">
                <a:solidFill>
                  <a:srgbClr val="FFC000"/>
                </a:solidFill>
              </a:rPr>
              <a:t>basis as part of the PDF application process.</a:t>
            </a:r>
            <a:r>
              <a:rPr lang="en-US" sz="2000" dirty="0"/>
              <a:t>	</a:t>
            </a:r>
          </a:p>
          <a:p>
            <a:endParaRPr lang="en-US" sz="1400" dirty="0" smtClean="0"/>
          </a:p>
          <a:p>
            <a:r>
              <a:rPr lang="en-US" sz="2000" dirty="0" smtClean="0"/>
              <a:t>Q. </a:t>
            </a:r>
            <a:r>
              <a:rPr lang="en-US" sz="2000" dirty="0"/>
              <a:t>To confirm, the GEPA plan </a:t>
            </a:r>
            <a:r>
              <a:rPr lang="en-US" sz="2000" dirty="0" smtClean="0"/>
              <a:t>is </a:t>
            </a:r>
            <a:r>
              <a:rPr lang="en-US" sz="2000" dirty="0"/>
              <a:t>to be submitted separately from the narrative and not also included in the narrative</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solidFill>
                  <a:srgbClr val="FFC000"/>
                </a:solidFill>
                <a:cs typeface="Arial" panose="020B0604020202020204" pitchFamily="34" charset="0"/>
              </a:rPr>
              <a:t>A. Correct. </a:t>
            </a:r>
            <a:r>
              <a:rPr lang="en-US" sz="2000" dirty="0">
                <a:solidFill>
                  <a:srgbClr val="FFC000"/>
                </a:solidFill>
              </a:rPr>
              <a:t>The GEPA plan should be submitted as a separate attachment. </a:t>
            </a:r>
            <a:r>
              <a:rPr lang="en-US" sz="2000" dirty="0"/>
              <a:t>	</a:t>
            </a:r>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2415725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238826" y="2902988"/>
            <a:ext cx="7584206" cy="4524315"/>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Q. </a:t>
            </a:r>
            <a:r>
              <a:rPr lang="en-US" sz="2000" dirty="0"/>
              <a:t>The RFA says that adult education programs must utilize academic and career coaches. Can they be volunteers or interns who work free of charge</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Academic </a:t>
            </a:r>
            <a:r>
              <a:rPr lang="en-US" sz="2000" dirty="0">
                <a:solidFill>
                  <a:srgbClr val="FFC000"/>
                </a:solidFill>
              </a:rPr>
              <a:t>and career coaches can be either volunteers or interns; however, any person holding this position must </a:t>
            </a:r>
            <a:r>
              <a:rPr lang="en-US" sz="2000" u="sng" dirty="0">
                <a:solidFill>
                  <a:srgbClr val="FFC000"/>
                </a:solidFill>
              </a:rPr>
              <a:t>meet</a:t>
            </a:r>
            <a:r>
              <a:rPr lang="en-US" sz="2000" dirty="0">
                <a:solidFill>
                  <a:srgbClr val="FFC000"/>
                </a:solidFill>
              </a:rPr>
              <a:t> Indiana's qualification requirements and would be included on a program's NRS Table 7</a:t>
            </a:r>
            <a:r>
              <a:rPr lang="en-US" sz="2000" dirty="0" smtClean="0">
                <a:solidFill>
                  <a:srgbClr val="FFC000"/>
                </a:solidFill>
              </a:rPr>
              <a:t>.</a:t>
            </a:r>
          </a:p>
          <a:p>
            <a:endParaRPr lang="en-US" sz="1400" dirty="0" smtClean="0">
              <a:solidFill>
                <a:srgbClr val="FFC000"/>
              </a:solidFill>
            </a:endParaRPr>
          </a:p>
          <a:p>
            <a:r>
              <a:rPr lang="en-US" sz="2000" dirty="0" smtClean="0"/>
              <a:t>Q. </a:t>
            </a:r>
            <a:r>
              <a:rPr lang="en-US" sz="2000" dirty="0"/>
              <a:t>If I want to apply for counties in Region X and a county in Region Y, is that one ABE application or two applications</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cs typeface="Arial" panose="020B0604020202020204" pitchFamily="34" charset="0"/>
              </a:rPr>
              <a:t>A. </a:t>
            </a:r>
            <a:r>
              <a:rPr lang="en-US" sz="2000" dirty="0" smtClean="0">
                <a:solidFill>
                  <a:srgbClr val="FFC000"/>
                </a:solidFill>
              </a:rPr>
              <a:t>Only </a:t>
            </a:r>
            <a:r>
              <a:rPr lang="en-US" sz="2000" dirty="0">
                <a:solidFill>
                  <a:srgbClr val="FFC000"/>
                </a:solidFill>
              </a:rPr>
              <a:t>one grant application is required.	</a:t>
            </a:r>
          </a:p>
          <a:p>
            <a:r>
              <a:rPr lang="en-US" sz="2000" dirty="0">
                <a:latin typeface="Arial" panose="020B0604020202020204" pitchFamily="34" charset="0"/>
                <a:cs typeface="Arial" panose="020B0604020202020204" pitchFamily="34" charset="0"/>
              </a:rPr>
              <a:t>	</a:t>
            </a:r>
          </a:p>
          <a:p>
            <a:endParaRPr lang="en-US" sz="2000" dirty="0" smtClean="0"/>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2637154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238826" y="2902988"/>
            <a:ext cx="7584206" cy="4616648"/>
          </a:xfrm>
          <a:prstGeom prst="rect">
            <a:avLst/>
          </a:prstGeom>
        </p:spPr>
        <p:txBody>
          <a:bodyPr wrap="square">
            <a:spAutoFit/>
          </a:bodyPr>
          <a:lstStyle/>
          <a:p>
            <a:r>
              <a:rPr lang="en-US" sz="2000" dirty="0" smtClean="0"/>
              <a:t>Q. For demonstrated effectiveness, are we </a:t>
            </a:r>
            <a:r>
              <a:rPr lang="en-US" sz="2000" dirty="0"/>
              <a:t>supposed to try to contact past (</a:t>
            </a:r>
            <a:r>
              <a:rPr lang="en-US" sz="2000" dirty="0" smtClean="0"/>
              <a:t>HSE) </a:t>
            </a:r>
            <a:r>
              <a:rPr lang="en-US" sz="2000" dirty="0"/>
              <a:t>students to get their pay and how many are gainfully employed</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smtClean="0">
                <a:solidFill>
                  <a:srgbClr val="FFC000"/>
                </a:solidFill>
                <a:cs typeface="Arial" panose="020B0604020202020204" pitchFamily="34" charset="0"/>
              </a:rPr>
              <a:t>A. </a:t>
            </a:r>
            <a:r>
              <a:rPr lang="en-US" sz="2000" dirty="0">
                <a:solidFill>
                  <a:srgbClr val="FFC000"/>
                </a:solidFill>
              </a:rPr>
              <a:t>DWD does frequently data match Indiana's WIOA Title II participants with UI wage data; however, this data match will </a:t>
            </a:r>
            <a:r>
              <a:rPr lang="en-US" sz="2000" u="sng" dirty="0">
                <a:solidFill>
                  <a:srgbClr val="FFC000"/>
                </a:solidFill>
              </a:rPr>
              <a:t>not</a:t>
            </a:r>
            <a:r>
              <a:rPr lang="en-US" sz="2000" dirty="0">
                <a:solidFill>
                  <a:srgbClr val="FFC000"/>
                </a:solidFill>
              </a:rPr>
              <a:t> capture all participants and former participants, and (because of the nature of UI wage data) is always six (6) months behind the current date; therefore, applicants should plan on (and current providers should) doing follow-up with their WIOA Title II participants. 	</a:t>
            </a:r>
          </a:p>
          <a:p>
            <a:r>
              <a:rPr lang="en-US" sz="2000" dirty="0"/>
              <a:t>	</a:t>
            </a:r>
          </a:p>
          <a:p>
            <a:r>
              <a:rPr lang="en-US" sz="2000" dirty="0">
                <a:latin typeface="Arial" panose="020B0604020202020204" pitchFamily="34" charset="0"/>
                <a:cs typeface="Arial" panose="020B0604020202020204" pitchFamily="34" charset="0"/>
              </a:rPr>
              <a:t>	</a:t>
            </a:r>
          </a:p>
          <a:p>
            <a:endParaRPr lang="en-US" sz="2000" dirty="0" smtClean="0"/>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16544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126530" y="2675358"/>
            <a:ext cx="7728585" cy="5847755"/>
          </a:xfrm>
          <a:prstGeom prst="rect">
            <a:avLst/>
          </a:prstGeom>
        </p:spPr>
        <p:txBody>
          <a:bodyPr wrap="square">
            <a:spAutoFit/>
          </a:bodyPr>
          <a:lstStyle/>
          <a:p>
            <a:r>
              <a:rPr lang="en-US" sz="2000" dirty="0" smtClean="0"/>
              <a:t>Q. What </a:t>
            </a:r>
            <a:r>
              <a:rPr lang="en-US" sz="2000" dirty="0"/>
              <a:t>about students who have been with us for awhile and then go to IOO to finish. Does that information bear upon our success at all</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The </a:t>
            </a:r>
            <a:r>
              <a:rPr lang="en-US" sz="2000" dirty="0">
                <a:solidFill>
                  <a:srgbClr val="FFC000"/>
                </a:solidFill>
              </a:rPr>
              <a:t>Indiana Online Only Distance Education program is designed </a:t>
            </a:r>
            <a:r>
              <a:rPr lang="en-US" sz="2000" dirty="0" smtClean="0">
                <a:solidFill>
                  <a:srgbClr val="FFC000"/>
                </a:solidFill>
              </a:rPr>
              <a:t>to allow both </a:t>
            </a:r>
            <a:r>
              <a:rPr lang="en-US" sz="2000" dirty="0">
                <a:solidFill>
                  <a:srgbClr val="FFC000"/>
                </a:solidFill>
              </a:rPr>
              <a:t>the IOODE provider and the local provider </a:t>
            </a:r>
            <a:r>
              <a:rPr lang="en-US" sz="2000" dirty="0" smtClean="0">
                <a:solidFill>
                  <a:srgbClr val="FFC000"/>
                </a:solidFill>
              </a:rPr>
              <a:t>to receive “credit” for </a:t>
            </a:r>
            <a:r>
              <a:rPr lang="en-US" sz="2000" dirty="0">
                <a:solidFill>
                  <a:srgbClr val="FFC000"/>
                </a:solidFill>
              </a:rPr>
              <a:t>an IOODE </a:t>
            </a:r>
            <a:r>
              <a:rPr lang="en-US" sz="2000" dirty="0" smtClean="0">
                <a:solidFill>
                  <a:srgbClr val="FFC000"/>
                </a:solidFill>
              </a:rPr>
              <a:t>participant’s </a:t>
            </a:r>
            <a:r>
              <a:rPr lang="en-US" sz="2000" dirty="0">
                <a:solidFill>
                  <a:srgbClr val="FFC000"/>
                </a:solidFill>
              </a:rPr>
              <a:t>performance. </a:t>
            </a:r>
            <a:endParaRPr lang="en-US" sz="2000" dirty="0" smtClean="0">
              <a:solidFill>
                <a:srgbClr val="FFC000"/>
              </a:solidFill>
            </a:endParaRPr>
          </a:p>
          <a:p>
            <a:r>
              <a:rPr lang="en-US" sz="2000" dirty="0">
                <a:solidFill>
                  <a:srgbClr val="FFC000"/>
                </a:solidFill>
              </a:rPr>
              <a:t>	</a:t>
            </a:r>
          </a:p>
          <a:p>
            <a:r>
              <a:rPr lang="en-US" sz="2000" dirty="0" smtClean="0"/>
              <a:t>Q. </a:t>
            </a:r>
            <a:r>
              <a:rPr lang="en-US" sz="2000" dirty="0"/>
              <a:t>Please define program year and </a:t>
            </a:r>
            <a:r>
              <a:rPr lang="en-US" sz="2000" dirty="0" smtClean="0"/>
              <a:t>timeframes – PY </a:t>
            </a:r>
            <a:r>
              <a:rPr lang="en-US" sz="2000" dirty="0"/>
              <a:t>17; </a:t>
            </a:r>
            <a:r>
              <a:rPr lang="en-US" sz="2000" dirty="0" smtClean="0"/>
              <a:t>PY18.</a:t>
            </a:r>
          </a:p>
          <a:p>
            <a:r>
              <a:rPr lang="en-US" sz="2000" dirty="0" smtClean="0">
                <a:solidFill>
                  <a:srgbClr val="FFC000"/>
                </a:solidFill>
              </a:rPr>
              <a:t>A. </a:t>
            </a:r>
            <a:r>
              <a:rPr lang="en-US" sz="2000" dirty="0">
                <a:solidFill>
                  <a:srgbClr val="FFC000"/>
                </a:solidFill>
              </a:rPr>
              <a:t>Program years begin on July </a:t>
            </a:r>
            <a:r>
              <a:rPr lang="en-US" sz="2000" dirty="0" smtClean="0">
                <a:solidFill>
                  <a:srgbClr val="FFC000"/>
                </a:solidFill>
              </a:rPr>
              <a:t>1 of </a:t>
            </a:r>
            <a:r>
              <a:rPr lang="en-US" sz="2000" dirty="0">
                <a:solidFill>
                  <a:srgbClr val="FFC000"/>
                </a:solidFill>
              </a:rPr>
              <a:t>the current year and end on June </a:t>
            </a:r>
            <a:r>
              <a:rPr lang="en-US" sz="2000" dirty="0" smtClean="0">
                <a:solidFill>
                  <a:srgbClr val="FFC000"/>
                </a:solidFill>
              </a:rPr>
              <a:t>30 </a:t>
            </a:r>
            <a:r>
              <a:rPr lang="en-US" sz="2000" dirty="0">
                <a:solidFill>
                  <a:srgbClr val="FFC000"/>
                </a:solidFill>
              </a:rPr>
              <a:t>of the following year. </a:t>
            </a:r>
            <a:r>
              <a:rPr lang="en-US" sz="2000" dirty="0" smtClean="0">
                <a:solidFill>
                  <a:srgbClr val="FFC000"/>
                </a:solidFill>
              </a:rPr>
              <a:t>Ex. Program </a:t>
            </a:r>
            <a:r>
              <a:rPr lang="en-US" sz="2000" dirty="0">
                <a:solidFill>
                  <a:srgbClr val="FFC000"/>
                </a:solidFill>
              </a:rPr>
              <a:t>Year 2020 (PY20) will begin on July 1, 2020 and end on June 30, 2021.</a:t>
            </a:r>
            <a:r>
              <a:rPr lang="en-US" sz="2000" dirty="0"/>
              <a:t>	</a:t>
            </a:r>
          </a:p>
          <a:p>
            <a:r>
              <a:rPr lang="en-US" sz="2000" dirty="0"/>
              <a:t>	</a:t>
            </a:r>
          </a:p>
          <a:p>
            <a:endParaRPr lang="en-US" sz="2000" dirty="0"/>
          </a:p>
          <a:p>
            <a:r>
              <a:rPr lang="en-US" sz="2000" dirty="0"/>
              <a:t>	</a:t>
            </a:r>
          </a:p>
          <a:p>
            <a:r>
              <a:rPr lang="en-US" sz="2000" dirty="0">
                <a:latin typeface="Arial" panose="020B0604020202020204" pitchFamily="34" charset="0"/>
                <a:cs typeface="Arial" panose="020B0604020202020204" pitchFamily="34" charset="0"/>
              </a:rPr>
              <a:t>	</a:t>
            </a:r>
          </a:p>
          <a:p>
            <a:endParaRPr lang="en-US" sz="2000" dirty="0" smtClean="0"/>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41291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1589" y="2765100"/>
            <a:ext cx="3543053" cy="1107996"/>
          </a:xfrm>
          <a:prstGeom prst="rect">
            <a:avLst/>
          </a:prstGeom>
        </p:spPr>
        <p:txBody>
          <a:bodyPr wrap="square">
            <a:spAutoFit/>
          </a:bodyPr>
          <a:lstStyle/>
          <a:p>
            <a:r>
              <a:rPr lang="en-US" sz="3000" dirty="0">
                <a:ea typeface="PMingLiU-ExtB" panose="02020500000000000000" pitchFamily="18" charset="-120"/>
              </a:rPr>
              <a:t> </a:t>
            </a:r>
          </a:p>
          <a:p>
            <a:endParaRPr lang="en-US" sz="3600" dirty="0"/>
          </a:p>
        </p:txBody>
      </p:sp>
      <p:cxnSp>
        <p:nvCxnSpPr>
          <p:cNvPr id="12" name="Straight Connector 11"/>
          <p:cNvCxnSpPr/>
          <p:nvPr/>
        </p:nvCxnSpPr>
        <p:spPr>
          <a:xfrm>
            <a:off x="3222749" y="2765100"/>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7" t="18892" r="44425" b="41026"/>
          <a:stretch/>
        </p:blipFill>
        <p:spPr>
          <a:xfrm>
            <a:off x="520054" y="2948487"/>
            <a:ext cx="2298465" cy="2306501"/>
          </a:xfrm>
          <a:prstGeom prst="rect">
            <a:avLst/>
          </a:prstGeom>
          <a:ln>
            <a:solidFill>
              <a:schemeClr val="tx1"/>
            </a:solidFill>
          </a:ln>
        </p:spPr>
      </p:pic>
      <p:sp>
        <p:nvSpPr>
          <p:cNvPr id="9" name="Rectangle 8"/>
          <p:cNvSpPr/>
          <p:nvPr/>
        </p:nvSpPr>
        <p:spPr>
          <a:xfrm>
            <a:off x="18872" y="5294736"/>
            <a:ext cx="2872475" cy="830997"/>
          </a:xfrm>
          <a:prstGeom prst="rect">
            <a:avLst/>
          </a:prstGeom>
        </p:spPr>
        <p:txBody>
          <a:bodyPr wrap="square">
            <a:spAutoFit/>
          </a:bodyPr>
          <a:lstStyle/>
          <a:p>
            <a:pPr algn="r"/>
            <a:r>
              <a:rPr lang="en-US" sz="1600" dirty="0">
                <a:solidFill>
                  <a:srgbClr val="FFC000"/>
                </a:solidFill>
                <a:ea typeface="Times New Roman" panose="02020603050405020304" pitchFamily="18" charset="0"/>
              </a:rPr>
              <a:t>Story by Allen </a:t>
            </a:r>
            <a:r>
              <a:rPr lang="en-US" sz="1600" dirty="0" err="1">
                <a:solidFill>
                  <a:srgbClr val="FFC000"/>
                </a:solidFill>
                <a:ea typeface="Times New Roman" panose="02020603050405020304" pitchFamily="18" charset="0"/>
              </a:rPr>
              <a:t>Laman</a:t>
            </a:r>
            <a:r>
              <a:rPr lang="en-US" sz="1600" dirty="0">
                <a:solidFill>
                  <a:srgbClr val="FFC000"/>
                </a:solidFill>
                <a:ea typeface="Times New Roman" panose="02020603050405020304" pitchFamily="18" charset="0"/>
              </a:rPr>
              <a:t> </a:t>
            </a:r>
          </a:p>
          <a:p>
            <a:pPr algn="r"/>
            <a:r>
              <a:rPr lang="en-US" sz="1600" dirty="0">
                <a:ea typeface="Times New Roman" panose="02020603050405020304" pitchFamily="18" charset="0"/>
              </a:rPr>
              <a:t>Photo by </a:t>
            </a:r>
            <a:r>
              <a:rPr lang="en-US" sz="1600" dirty="0"/>
              <a:t>Kayla </a:t>
            </a:r>
            <a:r>
              <a:rPr lang="en-US" sz="1600" dirty="0" err="1"/>
              <a:t>Renie</a:t>
            </a:r>
            <a:endParaRPr lang="en-US" sz="1600" dirty="0"/>
          </a:p>
          <a:p>
            <a:pPr algn="r"/>
            <a:r>
              <a:rPr lang="en-US" sz="1600" dirty="0">
                <a:ea typeface="Times New Roman" panose="02020603050405020304" pitchFamily="18" charset="0"/>
              </a:rPr>
              <a:t>The Dubois County Herald</a:t>
            </a:r>
            <a:endParaRPr lang="en-US" sz="1600" dirty="0"/>
          </a:p>
        </p:txBody>
      </p:sp>
      <p:sp>
        <p:nvSpPr>
          <p:cNvPr id="2" name="Rectangle 1"/>
          <p:cNvSpPr/>
          <p:nvPr/>
        </p:nvSpPr>
        <p:spPr>
          <a:xfrm>
            <a:off x="3517822" y="2689806"/>
            <a:ext cx="3930316" cy="3785652"/>
          </a:xfrm>
          <a:prstGeom prst="rect">
            <a:avLst/>
          </a:prstGeom>
        </p:spPr>
        <p:txBody>
          <a:bodyPr wrap="square">
            <a:spAutoFit/>
          </a:bodyPr>
          <a:lstStyle/>
          <a:p>
            <a:r>
              <a:rPr lang="en-US" sz="2000" dirty="0">
                <a:ea typeface="Times New Roman" panose="02020603050405020304" pitchFamily="18" charset="0"/>
              </a:rPr>
              <a:t>Her memories from those days are fading. While earning a diploma had remained a dream for decades, she stressed that her knowledge never stopped growing when she left the classroom</a:t>
            </a:r>
            <a:r>
              <a:rPr lang="en-US" sz="2000" dirty="0" smtClean="0">
                <a:ea typeface="Times New Roman" panose="02020603050405020304" pitchFamily="18" charset="0"/>
              </a:rPr>
              <a:t>.</a:t>
            </a:r>
          </a:p>
          <a:p>
            <a:endParaRPr lang="en-US" sz="1400" dirty="0">
              <a:latin typeface="Times New Roman" panose="02020603050405020304" pitchFamily="18" charset="0"/>
              <a:ea typeface="Times New Roman" panose="02020603050405020304" pitchFamily="18" charset="0"/>
            </a:endParaRPr>
          </a:p>
          <a:p>
            <a:r>
              <a:rPr lang="en-US" sz="2000" dirty="0"/>
              <a:t>When Lucille was 16, she met her future husband, Gwen Rudolph. They both worked at a tomato canning factory, </a:t>
            </a:r>
            <a:endParaRPr lang="en-US" dirty="0"/>
          </a:p>
        </p:txBody>
      </p:sp>
      <p:sp>
        <p:nvSpPr>
          <p:cNvPr id="3" name="Rectangle 2"/>
          <p:cNvSpPr/>
          <p:nvPr/>
        </p:nvSpPr>
        <p:spPr>
          <a:xfrm>
            <a:off x="7621714" y="2727220"/>
            <a:ext cx="4269452" cy="4093428"/>
          </a:xfrm>
          <a:prstGeom prst="rect">
            <a:avLst/>
          </a:prstGeom>
        </p:spPr>
        <p:txBody>
          <a:bodyPr wrap="square">
            <a:spAutoFit/>
          </a:bodyPr>
          <a:lstStyle/>
          <a:p>
            <a:r>
              <a:rPr lang="en-US" sz="2000" dirty="0"/>
              <a:t>caught each other’s </a:t>
            </a:r>
            <a:r>
              <a:rPr lang="en-US" sz="2000" dirty="0" smtClean="0"/>
              <a:t>eyes, </a:t>
            </a:r>
            <a:r>
              <a:rPr lang="en-US" sz="2000" dirty="0"/>
              <a:t>and dated for two years before tying the knot.</a:t>
            </a:r>
            <a:br>
              <a:rPr lang="en-US" sz="2000" dirty="0"/>
            </a:br>
            <a:r>
              <a:rPr lang="en-US" sz="2000" dirty="0"/>
              <a:t/>
            </a:r>
            <a:br>
              <a:rPr lang="en-US" sz="2000" dirty="0"/>
            </a:br>
            <a:r>
              <a:rPr lang="en-US" sz="2000" dirty="0"/>
              <a:t>They were married for 75 years that were filled with love, hard work and travel. Lucille has memories of helping </a:t>
            </a:r>
            <a:r>
              <a:rPr lang="en-US" sz="2000" dirty="0" smtClean="0"/>
              <a:t>Gwen – who </a:t>
            </a:r>
            <a:r>
              <a:rPr lang="en-US" sz="2000" dirty="0"/>
              <a:t>many knew as </a:t>
            </a:r>
            <a:r>
              <a:rPr lang="en-US" sz="2000" dirty="0" smtClean="0"/>
              <a:t>Rudy – on </a:t>
            </a:r>
            <a:r>
              <a:rPr lang="en-US" sz="2000" dirty="0"/>
              <a:t>the family’s Dubois County farm in Boone Township, near Pike County.</a:t>
            </a:r>
            <a:r>
              <a:rPr lang="en-US" sz="2000" dirty="0">
                <a:ea typeface="Times New Roman" panose="02020603050405020304" pitchFamily="18" charset="0"/>
              </a:rPr>
              <a:t/>
            </a:r>
            <a:br>
              <a:rPr lang="en-US" sz="2000" dirty="0">
                <a:ea typeface="Times New Roman" panose="02020603050405020304" pitchFamily="18" charset="0"/>
              </a:rPr>
            </a:br>
            <a:endParaRPr lang="en-US" sz="2000" dirty="0"/>
          </a:p>
        </p:txBody>
      </p:sp>
    </p:spTree>
    <p:extLst>
      <p:ext uri="{BB962C8B-B14F-4D97-AF65-F5344CB8AC3E}">
        <p14:creationId xmlns:p14="http://schemas.microsoft.com/office/powerpoint/2010/main" val="268637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126530" y="2675358"/>
            <a:ext cx="7728585" cy="7355860"/>
          </a:xfrm>
          <a:prstGeom prst="rect">
            <a:avLst/>
          </a:prstGeom>
        </p:spPr>
        <p:txBody>
          <a:bodyPr wrap="square">
            <a:spAutoFit/>
          </a:bodyPr>
          <a:lstStyle/>
          <a:p>
            <a:r>
              <a:rPr lang="en-US" sz="2000" dirty="0" smtClean="0"/>
              <a:t>Q. Will </a:t>
            </a:r>
            <a:r>
              <a:rPr lang="en-US" sz="2000" dirty="0"/>
              <a:t>WEI and IET funding work the same way it does for program year 2019 - 2020</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In PY 2020, WEI </a:t>
            </a:r>
            <a:r>
              <a:rPr lang="en-US" sz="2000" dirty="0">
                <a:solidFill>
                  <a:srgbClr val="FFC000"/>
                </a:solidFill>
              </a:rPr>
              <a:t>and IET funds will be interchangeable. This means that, while the use of funds for either WEI or IET programs will still need to be tracked separately, WEI funds can be used to fund normal IET programs and IET funds can be used to fund WEI programs. </a:t>
            </a:r>
            <a:endParaRPr lang="en-US" sz="2000" dirty="0" smtClean="0">
              <a:solidFill>
                <a:srgbClr val="FFC000"/>
              </a:solidFill>
            </a:endParaRPr>
          </a:p>
          <a:p>
            <a:endParaRPr lang="en-US" sz="1400" dirty="0">
              <a:solidFill>
                <a:srgbClr val="FFC000"/>
              </a:solidFill>
            </a:endParaRPr>
          </a:p>
          <a:p>
            <a:r>
              <a:rPr lang="en-US" sz="2000" dirty="0" smtClean="0"/>
              <a:t>Q. Can </a:t>
            </a:r>
            <a:r>
              <a:rPr lang="en-US" sz="2000" dirty="0"/>
              <a:t>two adult education programs offer services in the same county</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a:t>
            </a:r>
            <a:r>
              <a:rPr lang="en-US" sz="2000" dirty="0">
                <a:solidFill>
                  <a:srgbClr val="FFC000"/>
                </a:solidFill>
              </a:rPr>
              <a:t>More than one adult education provider may apply to offer services in the same county.	</a:t>
            </a:r>
          </a:p>
          <a:p>
            <a:endParaRPr lang="en-US" sz="2000" dirty="0"/>
          </a:p>
          <a:p>
            <a:r>
              <a:rPr lang="en-US" sz="2000" dirty="0">
                <a:solidFill>
                  <a:srgbClr val="FFC000"/>
                </a:solidFill>
              </a:rPr>
              <a:t>	</a:t>
            </a:r>
            <a:endParaRPr lang="en-US" sz="2000" dirty="0" smtClean="0">
              <a:solidFill>
                <a:srgbClr val="FFC000"/>
              </a:solidFill>
            </a:endParaRPr>
          </a:p>
          <a:p>
            <a:pPr marL="457200" indent="-457200">
              <a:buAutoNum type="alphaUcPeriod"/>
            </a:pPr>
            <a:endParaRPr lang="en-US" sz="2000" dirty="0">
              <a:solidFill>
                <a:srgbClr val="FFC000"/>
              </a:solidFill>
            </a:endParaRPr>
          </a:p>
          <a:p>
            <a:endParaRPr lang="en-US" sz="2000" dirty="0"/>
          </a:p>
          <a:p>
            <a:r>
              <a:rPr lang="en-US" sz="2000" dirty="0"/>
              <a:t>	</a:t>
            </a:r>
          </a:p>
          <a:p>
            <a:r>
              <a:rPr lang="en-US" sz="2000" dirty="0"/>
              <a:t>	</a:t>
            </a:r>
          </a:p>
          <a:p>
            <a:endParaRPr lang="en-US" sz="2000" dirty="0"/>
          </a:p>
          <a:p>
            <a:r>
              <a:rPr lang="en-US" sz="2000" dirty="0"/>
              <a:t>	</a:t>
            </a:r>
          </a:p>
          <a:p>
            <a:r>
              <a:rPr lang="en-US" sz="2000" dirty="0">
                <a:latin typeface="Arial" panose="020B0604020202020204" pitchFamily="34" charset="0"/>
                <a:cs typeface="Arial" panose="020B0604020202020204" pitchFamily="34" charset="0"/>
              </a:rPr>
              <a:t>	</a:t>
            </a:r>
          </a:p>
          <a:p>
            <a:endParaRPr lang="en-US" sz="2000" dirty="0" smtClean="0"/>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2820206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65881"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8058" y="2675358"/>
            <a:ext cx="3322911" cy="1877437"/>
          </a:xfrm>
          <a:prstGeom prst="rect">
            <a:avLst/>
          </a:prstGeom>
          <a:noFill/>
        </p:spPr>
        <p:txBody>
          <a:bodyPr wrap="square" rtlCol="0">
            <a:spAutoFit/>
          </a:bodyPr>
          <a:lstStyle/>
          <a:p>
            <a:r>
              <a:rPr lang="en-US" sz="4400" dirty="0" smtClean="0"/>
              <a:t>Grant RFA</a:t>
            </a:r>
          </a:p>
          <a:p>
            <a:r>
              <a:rPr lang="en-US" sz="4800" dirty="0" smtClean="0">
                <a:solidFill>
                  <a:srgbClr val="FFC000"/>
                </a:solidFill>
              </a:rPr>
              <a:t>FAQ</a:t>
            </a:r>
          </a:p>
          <a:p>
            <a:r>
              <a:rPr lang="en-US" sz="2400" dirty="0" smtClean="0">
                <a:solidFill>
                  <a:srgbClr val="FFC000"/>
                </a:solidFill>
              </a:rPr>
              <a:t>Questions &amp; Answers</a:t>
            </a:r>
            <a:endParaRPr lang="en-US" sz="2400" dirty="0"/>
          </a:p>
        </p:txBody>
      </p:sp>
      <p:sp>
        <p:nvSpPr>
          <p:cNvPr id="2" name="Rectangle 1"/>
          <p:cNvSpPr/>
          <p:nvPr/>
        </p:nvSpPr>
        <p:spPr>
          <a:xfrm>
            <a:off x="268058" y="4555850"/>
            <a:ext cx="3322911" cy="1661993"/>
          </a:xfrm>
          <a:prstGeom prst="rect">
            <a:avLst/>
          </a:prstGeom>
        </p:spPr>
        <p:txBody>
          <a:bodyPr wrap="square">
            <a:spAutoFit/>
          </a:bodyPr>
          <a:lstStyle/>
          <a:p>
            <a:r>
              <a:rPr lang="en-US" sz="2400" dirty="0"/>
              <a:t>Grant </a:t>
            </a:r>
            <a:r>
              <a:rPr lang="en-US" sz="2400" dirty="0" smtClean="0"/>
              <a:t>Applicants </a:t>
            </a:r>
            <a:r>
              <a:rPr lang="en-US" sz="2400" dirty="0"/>
              <a:t>D</a:t>
            </a:r>
            <a:r>
              <a:rPr lang="en-US" sz="2400" dirty="0" smtClean="0"/>
              <a:t>ue </a:t>
            </a:r>
            <a:r>
              <a:rPr lang="en-US" sz="2400" dirty="0"/>
              <a:t>March </a:t>
            </a:r>
            <a:r>
              <a:rPr lang="en-US" sz="2400" dirty="0" smtClean="0"/>
              <a:t>27, 2020</a:t>
            </a:r>
          </a:p>
          <a:p>
            <a:r>
              <a:rPr lang="en-US" sz="2400" dirty="0" smtClean="0"/>
              <a:t>5 </a:t>
            </a:r>
            <a:r>
              <a:rPr lang="en-US" sz="2400" dirty="0"/>
              <a:t>p.m. </a:t>
            </a:r>
            <a:r>
              <a:rPr lang="en-US" sz="2400" dirty="0" smtClean="0"/>
              <a:t>EST</a:t>
            </a:r>
          </a:p>
          <a:p>
            <a:r>
              <a:rPr lang="en-US" sz="3000" u="sng" dirty="0" smtClean="0">
                <a:solidFill>
                  <a:srgbClr val="FFC000"/>
                </a:solidFill>
              </a:rPr>
              <a:t>NO</a:t>
            </a:r>
            <a:r>
              <a:rPr lang="en-US" sz="3000" dirty="0" smtClean="0">
                <a:solidFill>
                  <a:srgbClr val="FFC000"/>
                </a:solidFill>
              </a:rPr>
              <a:t> EXCEPTIONS </a:t>
            </a:r>
            <a:endParaRPr lang="en-US" sz="3000" dirty="0">
              <a:solidFill>
                <a:srgbClr val="FFC000"/>
              </a:solidFill>
            </a:endParaRPr>
          </a:p>
        </p:txBody>
      </p:sp>
      <p:sp>
        <p:nvSpPr>
          <p:cNvPr id="3" name="Rectangle 2"/>
          <p:cNvSpPr/>
          <p:nvPr/>
        </p:nvSpPr>
        <p:spPr>
          <a:xfrm>
            <a:off x="4140794" y="3077720"/>
            <a:ext cx="7569943" cy="707886"/>
          </a:xfrm>
          <a:prstGeom prst="rect">
            <a:avLst/>
          </a:prstGeom>
        </p:spPr>
        <p:txBody>
          <a:bodyPr wrap="square">
            <a:spAutoFit/>
          </a:bodyPr>
          <a:lstStyle/>
          <a:p>
            <a:endParaRPr lang="en-US" sz="2000" dirty="0">
              <a:solidFill>
                <a:srgbClr val="FFC000"/>
              </a:solidFill>
            </a:endParaRPr>
          </a:p>
          <a:p>
            <a:r>
              <a:rPr lang="en-US" sz="2000" dirty="0"/>
              <a:t>	</a:t>
            </a:r>
          </a:p>
        </p:txBody>
      </p:sp>
      <p:sp>
        <p:nvSpPr>
          <p:cNvPr id="7" name="Rectangle 6"/>
          <p:cNvSpPr/>
          <p:nvPr/>
        </p:nvSpPr>
        <p:spPr>
          <a:xfrm>
            <a:off x="4140793" y="2902988"/>
            <a:ext cx="7844856" cy="707886"/>
          </a:xfrm>
          <a:prstGeom prst="rect">
            <a:avLst/>
          </a:prstGeom>
        </p:spPr>
        <p:txBody>
          <a:bodyPr wrap="square">
            <a:spAutoFit/>
          </a:bodyPr>
          <a:lstStyle/>
          <a:p>
            <a:endParaRPr lang="en-US" sz="2000" dirty="0"/>
          </a:p>
          <a:p>
            <a:endParaRPr lang="en-US" sz="2000" dirty="0">
              <a:solidFill>
                <a:srgbClr val="FFC000"/>
              </a:solidFill>
              <a:latin typeface="+mj-lt"/>
            </a:endParaRPr>
          </a:p>
        </p:txBody>
      </p:sp>
      <p:sp>
        <p:nvSpPr>
          <p:cNvPr id="8" name="Rectangle 7"/>
          <p:cNvSpPr/>
          <p:nvPr/>
        </p:nvSpPr>
        <p:spPr>
          <a:xfrm>
            <a:off x="4126530" y="2675358"/>
            <a:ext cx="7728585" cy="7909858"/>
          </a:xfrm>
          <a:prstGeom prst="rect">
            <a:avLst/>
          </a:prstGeom>
        </p:spPr>
        <p:txBody>
          <a:bodyPr wrap="square">
            <a:spAutoFit/>
          </a:bodyPr>
          <a:lstStyle/>
          <a:p>
            <a:r>
              <a:rPr lang="en-US" sz="2000" dirty="0" smtClean="0"/>
              <a:t>Q. </a:t>
            </a:r>
            <a:r>
              <a:rPr lang="en-US" sz="2000" dirty="0"/>
              <a:t>Do we need to complete the </a:t>
            </a:r>
            <a:r>
              <a:rPr lang="en-US" sz="2000" dirty="0" smtClean="0"/>
              <a:t>demonstrated </a:t>
            </a:r>
            <a:r>
              <a:rPr lang="en-US" sz="2000" dirty="0"/>
              <a:t>e</a:t>
            </a:r>
            <a:r>
              <a:rPr lang="en-US" sz="2000" dirty="0" smtClean="0"/>
              <a:t>ffectiveness </a:t>
            </a:r>
            <a:r>
              <a:rPr lang="en-US" sz="2000" dirty="0"/>
              <a:t>form for each one of our </a:t>
            </a:r>
            <a:r>
              <a:rPr lang="en-US" sz="2000" dirty="0" smtClean="0"/>
              <a:t>subcontractors</a:t>
            </a:r>
            <a:r>
              <a:rPr lang="en-US" sz="2000" dirty="0" smtClean="0">
                <a:latin typeface="Arial" panose="020B0604020202020204" pitchFamily="34" charset="0"/>
                <a:cs typeface="Arial" panose="020B0604020202020204" pitchFamily="34" charset="0"/>
              </a:rPr>
              <a:t>?</a:t>
            </a:r>
          </a:p>
          <a:p>
            <a:r>
              <a:rPr lang="en-US" sz="2000" dirty="0" smtClean="0">
                <a:solidFill>
                  <a:srgbClr val="FFC000"/>
                </a:solidFill>
                <a:cs typeface="Arial" panose="020B0604020202020204" pitchFamily="34" charset="0"/>
              </a:rPr>
              <a:t>A. </a:t>
            </a:r>
            <a:r>
              <a:rPr lang="en-US" sz="2000" dirty="0">
                <a:solidFill>
                  <a:srgbClr val="FFC000"/>
                </a:solidFill>
              </a:rPr>
              <a:t>Yes. </a:t>
            </a:r>
            <a:r>
              <a:rPr lang="en-US" sz="2000" dirty="0" smtClean="0">
                <a:solidFill>
                  <a:srgbClr val="FFC000"/>
                </a:solidFill>
              </a:rPr>
              <a:t>Any </a:t>
            </a:r>
            <a:r>
              <a:rPr lang="en-US" sz="2000" dirty="0">
                <a:solidFill>
                  <a:srgbClr val="FFC000"/>
                </a:solidFill>
              </a:rPr>
              <a:t>consortium applying for funds </a:t>
            </a:r>
            <a:r>
              <a:rPr lang="en-US" sz="2000" u="sng" dirty="0" smtClean="0">
                <a:solidFill>
                  <a:srgbClr val="FFC000"/>
                </a:solidFill>
              </a:rPr>
              <a:t>must</a:t>
            </a:r>
            <a:r>
              <a:rPr lang="en-US" sz="2000" dirty="0" smtClean="0">
                <a:solidFill>
                  <a:srgbClr val="FFC000"/>
                </a:solidFill>
              </a:rPr>
              <a:t> </a:t>
            </a:r>
            <a:r>
              <a:rPr lang="en-US" sz="2000" dirty="0">
                <a:solidFill>
                  <a:srgbClr val="FFC000"/>
                </a:solidFill>
              </a:rPr>
              <a:t>complete and submit this template for each consortium member; this includes eligible providers </a:t>
            </a:r>
            <a:r>
              <a:rPr lang="en-US" sz="2000" dirty="0" smtClean="0">
                <a:solidFill>
                  <a:srgbClr val="FFC000"/>
                </a:solidFill>
              </a:rPr>
              <a:t>that plan </a:t>
            </a:r>
            <a:r>
              <a:rPr lang="en-US" sz="2000" dirty="0">
                <a:solidFill>
                  <a:srgbClr val="FFC000"/>
                </a:solidFill>
              </a:rPr>
              <a:t>to use subcontracted </a:t>
            </a:r>
            <a:r>
              <a:rPr lang="en-US" sz="2000" dirty="0" smtClean="0">
                <a:solidFill>
                  <a:srgbClr val="FFC000"/>
                </a:solidFill>
              </a:rPr>
              <a:t>entities. </a:t>
            </a:r>
            <a:endParaRPr lang="en-US" sz="2000" dirty="0">
              <a:solidFill>
                <a:srgbClr val="FFC000"/>
              </a:solidFill>
            </a:endParaRPr>
          </a:p>
          <a:p>
            <a:endParaRPr lang="en-US" sz="1400" dirty="0"/>
          </a:p>
          <a:p>
            <a:r>
              <a:rPr lang="en-US" sz="2000" dirty="0" smtClean="0"/>
              <a:t>Q. </a:t>
            </a:r>
            <a:r>
              <a:rPr lang="en-US" sz="2000" dirty="0"/>
              <a:t>I noticed that we got an updated </a:t>
            </a:r>
            <a:r>
              <a:rPr lang="en-US" sz="2000" dirty="0" smtClean="0"/>
              <a:t>RFA</a:t>
            </a:r>
            <a:r>
              <a:rPr lang="en-US" sz="2000" dirty="0"/>
              <a:t>. What happens if I submit my application early and another item is changed</a:t>
            </a:r>
            <a:r>
              <a:rPr lang="en-US" sz="2000" dirty="0">
                <a:latin typeface="Arial" panose="020B0604020202020204" pitchFamily="34" charset="0"/>
                <a:cs typeface="Arial" panose="020B0604020202020204" pitchFamily="34" charset="0"/>
              </a:rPr>
              <a:t>?</a:t>
            </a:r>
            <a:r>
              <a:rPr lang="en-US" sz="2000" dirty="0"/>
              <a:t>	</a:t>
            </a:r>
            <a:endParaRPr lang="en-US" sz="2000" dirty="0" smtClean="0"/>
          </a:p>
          <a:p>
            <a:r>
              <a:rPr lang="en-US" sz="2000" dirty="0" smtClean="0">
                <a:solidFill>
                  <a:srgbClr val="FFC000"/>
                </a:solidFill>
              </a:rPr>
              <a:t>A. </a:t>
            </a:r>
            <a:r>
              <a:rPr lang="en-US" sz="2000" dirty="0">
                <a:solidFill>
                  <a:srgbClr val="FFC000"/>
                </a:solidFill>
              </a:rPr>
              <a:t>You will only be accountable for information that is released up to the date that you submit your application. If something changes after an application is received, we will allow the applicant time to make corrections.	</a:t>
            </a:r>
          </a:p>
          <a:p>
            <a:endParaRPr lang="en-US" sz="2000" dirty="0"/>
          </a:p>
          <a:p>
            <a:endParaRPr lang="en-US" sz="2000" dirty="0"/>
          </a:p>
          <a:p>
            <a:r>
              <a:rPr lang="en-US" sz="2000" dirty="0">
                <a:solidFill>
                  <a:srgbClr val="FFC000"/>
                </a:solidFill>
              </a:rPr>
              <a:t>	</a:t>
            </a:r>
            <a:endParaRPr lang="en-US" sz="2000" dirty="0" smtClean="0">
              <a:solidFill>
                <a:srgbClr val="FFC000"/>
              </a:solidFill>
            </a:endParaRPr>
          </a:p>
          <a:p>
            <a:pPr marL="457200" indent="-457200">
              <a:buAutoNum type="alphaUcPeriod"/>
            </a:pPr>
            <a:endParaRPr lang="en-US" sz="2000" dirty="0">
              <a:solidFill>
                <a:srgbClr val="FFC000"/>
              </a:solidFill>
            </a:endParaRPr>
          </a:p>
          <a:p>
            <a:endParaRPr lang="en-US" sz="2000" dirty="0"/>
          </a:p>
          <a:p>
            <a:r>
              <a:rPr lang="en-US" sz="2000" dirty="0"/>
              <a:t>	</a:t>
            </a:r>
          </a:p>
          <a:p>
            <a:r>
              <a:rPr lang="en-US" sz="2000" dirty="0"/>
              <a:t>	</a:t>
            </a:r>
          </a:p>
          <a:p>
            <a:endParaRPr lang="en-US" sz="2000" dirty="0"/>
          </a:p>
          <a:p>
            <a:r>
              <a:rPr lang="en-US" sz="2000" dirty="0"/>
              <a:t>	</a:t>
            </a:r>
          </a:p>
          <a:p>
            <a:r>
              <a:rPr lang="en-US" sz="2000" dirty="0">
                <a:latin typeface="Arial" panose="020B0604020202020204" pitchFamily="34" charset="0"/>
                <a:cs typeface="Arial" panose="020B0604020202020204" pitchFamily="34" charset="0"/>
              </a:rPr>
              <a:t>	</a:t>
            </a:r>
          </a:p>
          <a:p>
            <a:endParaRPr lang="en-US" sz="2000" dirty="0" smtClean="0"/>
          </a:p>
          <a:p>
            <a:endParaRPr lang="en-US" sz="20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1174620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2970" y="2279384"/>
            <a:ext cx="6096000" cy="738664"/>
          </a:xfrm>
          <a:prstGeom prst="rect">
            <a:avLst/>
          </a:prstGeom>
        </p:spPr>
        <p:txBody>
          <a:bodyPr>
            <a:spAutoFit/>
          </a:bodyPr>
          <a:lstStyle/>
          <a:p>
            <a:r>
              <a:rPr lang="en-US" sz="2400" dirty="0"/>
              <a:t/>
            </a:r>
            <a:br>
              <a:rPr lang="en-US" sz="2400" dirty="0"/>
            </a:br>
            <a:endParaRPr lang="en-US" dirty="0"/>
          </a:p>
        </p:txBody>
      </p:sp>
      <p:cxnSp>
        <p:nvCxnSpPr>
          <p:cNvPr id="17" name="Straight Connector 16"/>
          <p:cNvCxnSpPr/>
          <p:nvPr/>
        </p:nvCxnSpPr>
        <p:spPr>
          <a:xfrm>
            <a:off x="4010260" y="3077720"/>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4947" y="3577749"/>
            <a:ext cx="3322911" cy="2954655"/>
          </a:xfrm>
          <a:prstGeom prst="rect">
            <a:avLst/>
          </a:prstGeom>
          <a:noFill/>
        </p:spPr>
        <p:txBody>
          <a:bodyPr wrap="square" rtlCol="0">
            <a:spAutoFit/>
          </a:bodyPr>
          <a:lstStyle/>
          <a:p>
            <a:r>
              <a:rPr lang="en-US" sz="5400" dirty="0" smtClean="0"/>
              <a:t>Grant Timelines</a:t>
            </a:r>
          </a:p>
          <a:p>
            <a:r>
              <a:rPr lang="en-US" sz="2400" dirty="0" smtClean="0">
                <a:solidFill>
                  <a:srgbClr val="FFC000"/>
                </a:solidFill>
              </a:rPr>
              <a:t>Critical Dates </a:t>
            </a:r>
          </a:p>
          <a:p>
            <a:r>
              <a:rPr lang="en-US" dirty="0" smtClean="0">
                <a:solidFill>
                  <a:srgbClr val="FFC000"/>
                </a:solidFill>
              </a:rPr>
              <a:t>● RFA/Grant Application </a:t>
            </a:r>
          </a:p>
          <a:p>
            <a:r>
              <a:rPr lang="en-US" dirty="0">
                <a:solidFill>
                  <a:srgbClr val="FFC000"/>
                </a:solidFill>
              </a:rPr>
              <a:t> </a:t>
            </a:r>
            <a:r>
              <a:rPr lang="en-US" dirty="0" smtClean="0">
                <a:solidFill>
                  <a:srgbClr val="FFC000"/>
                </a:solidFill>
              </a:rPr>
              <a:t>  Submission Deadline</a:t>
            </a:r>
          </a:p>
          <a:p>
            <a:r>
              <a:rPr lang="en-US" dirty="0" smtClean="0"/>
              <a:t>● Award Decisions</a:t>
            </a:r>
            <a:endParaRPr lang="en-US" dirty="0"/>
          </a:p>
        </p:txBody>
      </p:sp>
      <p:cxnSp>
        <p:nvCxnSpPr>
          <p:cNvPr id="18" name="Straight Connector 17"/>
          <p:cNvCxnSpPr/>
          <p:nvPr/>
        </p:nvCxnSpPr>
        <p:spPr>
          <a:xfrm>
            <a:off x="8375240" y="3075919"/>
            <a:ext cx="0" cy="3063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92751" y="2648716"/>
            <a:ext cx="3186451" cy="4478149"/>
          </a:xfrm>
          <a:prstGeom prst="rect">
            <a:avLst/>
          </a:prstGeom>
          <a:noFill/>
        </p:spPr>
        <p:txBody>
          <a:bodyPr wrap="square" rtlCol="0">
            <a:spAutoFit/>
          </a:bodyPr>
          <a:lstStyle/>
          <a:p>
            <a:r>
              <a:rPr lang="en-US" sz="2600" dirty="0" smtClean="0">
                <a:solidFill>
                  <a:srgbClr val="FFC000"/>
                </a:solidFill>
              </a:rPr>
              <a:t>Workforce Development Board Review</a:t>
            </a:r>
          </a:p>
          <a:p>
            <a:r>
              <a:rPr lang="en-US" sz="1600" dirty="0" smtClean="0"/>
              <a:t>34 CFR §463.21</a:t>
            </a:r>
          </a:p>
          <a:p>
            <a:endParaRPr lang="en-US" sz="900" dirty="0"/>
          </a:p>
          <a:p>
            <a:r>
              <a:rPr lang="en-US" sz="1600" dirty="0"/>
              <a:t>WDBs will review eligible providers’ application materials to determine whether the applications are consistent with local plans. </a:t>
            </a:r>
            <a:r>
              <a:rPr lang="en-US" sz="1600" dirty="0" smtClean="0"/>
              <a:t>Local WDBs </a:t>
            </a:r>
            <a:r>
              <a:rPr lang="en-US" sz="1600" dirty="0"/>
              <a:t>will </a:t>
            </a:r>
            <a:r>
              <a:rPr lang="en-US" sz="1600" dirty="0" smtClean="0"/>
              <a:t>submit any  recommendations </a:t>
            </a:r>
            <a:r>
              <a:rPr lang="en-US" sz="1600" dirty="0"/>
              <a:t>to DWD to promote alignment with the local plan. </a:t>
            </a:r>
          </a:p>
          <a:p>
            <a:r>
              <a:rPr lang="en-US" sz="1650" dirty="0"/>
              <a:t> </a:t>
            </a:r>
          </a:p>
          <a:p>
            <a:endParaRPr lang="en-US" sz="1700" dirty="0"/>
          </a:p>
        </p:txBody>
      </p:sp>
      <p:sp>
        <p:nvSpPr>
          <p:cNvPr id="2" name="TextBox 1"/>
          <p:cNvSpPr txBox="1"/>
          <p:nvPr/>
        </p:nvSpPr>
        <p:spPr>
          <a:xfrm rot="-840000">
            <a:off x="387219" y="2363607"/>
            <a:ext cx="4892595" cy="923330"/>
          </a:xfrm>
          <a:prstGeom prst="rect">
            <a:avLst/>
          </a:prstGeom>
          <a:noFill/>
        </p:spPr>
        <p:txBody>
          <a:bodyPr wrap="square" rtlCol="0">
            <a:spAutoFit/>
          </a:bodyPr>
          <a:lstStyle/>
          <a:p>
            <a:r>
              <a:rPr lang="en-US" sz="5400" dirty="0" smtClean="0">
                <a:solidFill>
                  <a:srgbClr val="FFC000"/>
                </a:solidFill>
                <a:latin typeface="Segoe Print" panose="02000600000000000000" pitchFamily="2" charset="0"/>
              </a:rPr>
              <a:t>REMINDER</a:t>
            </a:r>
            <a:endParaRPr lang="en-US" sz="5400" dirty="0">
              <a:solidFill>
                <a:srgbClr val="FFC000"/>
              </a:solidFill>
              <a:latin typeface="Segoe Print" panose="02000600000000000000" pitchFamily="2" charset="0"/>
            </a:endParaRPr>
          </a:p>
        </p:txBody>
      </p:sp>
      <p:sp>
        <p:nvSpPr>
          <p:cNvPr id="3" name="Rectangle 2"/>
          <p:cNvSpPr/>
          <p:nvPr/>
        </p:nvSpPr>
        <p:spPr>
          <a:xfrm>
            <a:off x="4242663" y="3204752"/>
            <a:ext cx="3891946" cy="2677656"/>
          </a:xfrm>
          <a:prstGeom prst="rect">
            <a:avLst/>
          </a:prstGeom>
          <a:solidFill>
            <a:srgbClr val="0070C0"/>
          </a:solidFill>
        </p:spPr>
        <p:txBody>
          <a:bodyPr wrap="square">
            <a:spAutoFit/>
          </a:bodyPr>
          <a:lstStyle/>
          <a:p>
            <a:pPr lvl="0"/>
            <a:r>
              <a:rPr lang="en-US" sz="3600" dirty="0" smtClean="0">
                <a:solidFill>
                  <a:srgbClr val="FFC000"/>
                </a:solidFill>
              </a:rPr>
              <a:t>RFA/Grant </a:t>
            </a:r>
            <a:r>
              <a:rPr lang="en-US" sz="3600" dirty="0">
                <a:solidFill>
                  <a:srgbClr val="FFC000"/>
                </a:solidFill>
              </a:rPr>
              <a:t>Submissions </a:t>
            </a:r>
            <a:endParaRPr lang="en-US" sz="3600" dirty="0" smtClean="0">
              <a:solidFill>
                <a:srgbClr val="FFC000"/>
              </a:solidFill>
            </a:endParaRPr>
          </a:p>
          <a:p>
            <a:pPr lvl="0"/>
            <a:r>
              <a:rPr lang="en-US" sz="3600" dirty="0" smtClean="0"/>
              <a:t>Due </a:t>
            </a:r>
            <a:r>
              <a:rPr lang="en-US" sz="3600" dirty="0"/>
              <a:t>3.27.2020</a:t>
            </a:r>
            <a:r>
              <a:rPr lang="en-US" sz="3600" b="1" dirty="0"/>
              <a:t> </a:t>
            </a:r>
            <a:endParaRPr lang="en-US" sz="3600" b="1" dirty="0" smtClean="0"/>
          </a:p>
          <a:p>
            <a:pPr lvl="0"/>
            <a:r>
              <a:rPr lang="en-US" sz="2400" dirty="0" smtClean="0">
                <a:solidFill>
                  <a:schemeClr val="bg1"/>
                </a:solidFill>
              </a:rPr>
              <a:t>5 </a:t>
            </a:r>
            <a:r>
              <a:rPr lang="en-US" sz="2400" dirty="0">
                <a:solidFill>
                  <a:schemeClr val="bg1"/>
                </a:solidFill>
              </a:rPr>
              <a:t>p.m. </a:t>
            </a:r>
            <a:r>
              <a:rPr lang="en-US" sz="2400" dirty="0" smtClean="0">
                <a:solidFill>
                  <a:schemeClr val="bg1"/>
                </a:solidFill>
              </a:rPr>
              <a:t>EST</a:t>
            </a:r>
          </a:p>
          <a:p>
            <a:pPr lvl="0"/>
            <a:r>
              <a:rPr lang="en-US" sz="3600" u="sng" dirty="0" smtClean="0">
                <a:solidFill>
                  <a:srgbClr val="FFC000"/>
                </a:solidFill>
              </a:rPr>
              <a:t>No</a:t>
            </a:r>
            <a:r>
              <a:rPr lang="en-US" sz="3600" dirty="0" smtClean="0"/>
              <a:t> EXCEPTIONS</a:t>
            </a:r>
            <a:endParaRPr lang="en-US" sz="3600" dirty="0"/>
          </a:p>
        </p:txBody>
      </p:sp>
    </p:spTree>
    <p:extLst>
      <p:ext uri="{BB962C8B-B14F-4D97-AF65-F5344CB8AC3E}">
        <p14:creationId xmlns:p14="http://schemas.microsoft.com/office/powerpoint/2010/main" val="69801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26270" y="3230672"/>
            <a:ext cx="8044190" cy="646331"/>
          </a:xfrm>
          <a:prstGeom prst="rect">
            <a:avLst/>
          </a:prstGeom>
        </p:spPr>
        <p:txBody>
          <a:bodyPr wrap="none">
            <a:spAutoFit/>
          </a:bodyPr>
          <a:lstStyle/>
          <a:p>
            <a:r>
              <a:rPr lang="en-US" sz="3600" dirty="0" smtClean="0">
                <a:solidFill>
                  <a:srgbClr val="FFC000"/>
                </a:solidFill>
              </a:rPr>
              <a:t>PY 2019-2020 </a:t>
            </a:r>
            <a:r>
              <a:rPr lang="en-US" sz="3600" dirty="0">
                <a:solidFill>
                  <a:srgbClr val="FFC000"/>
                </a:solidFill>
              </a:rPr>
              <a:t>GRANT INFORMATION</a:t>
            </a:r>
          </a:p>
        </p:txBody>
      </p:sp>
      <p:sp>
        <p:nvSpPr>
          <p:cNvPr id="3" name="Rectangle 2"/>
          <p:cNvSpPr/>
          <p:nvPr/>
        </p:nvSpPr>
        <p:spPr>
          <a:xfrm>
            <a:off x="436255" y="3944610"/>
            <a:ext cx="7934205" cy="2369880"/>
          </a:xfrm>
          <a:prstGeom prst="rect">
            <a:avLst/>
          </a:prstGeom>
        </p:spPr>
        <p:txBody>
          <a:bodyPr wrap="square">
            <a:spAutoFit/>
          </a:bodyPr>
          <a:lstStyle/>
          <a:p>
            <a:r>
              <a:rPr lang="en-US" sz="3200" dirty="0" smtClean="0"/>
              <a:t>Your </a:t>
            </a:r>
            <a:r>
              <a:rPr lang="en-US" sz="3200" dirty="0"/>
              <a:t>Grants Team is available to respond to </a:t>
            </a:r>
            <a:r>
              <a:rPr lang="en-US" sz="3200" dirty="0" smtClean="0"/>
              <a:t>any questions – </a:t>
            </a:r>
          </a:p>
          <a:p>
            <a:endParaRPr lang="en-US" sz="1600" dirty="0"/>
          </a:p>
          <a:p>
            <a:pPr lvl="1"/>
            <a:r>
              <a:rPr lang="en-US" sz="2000" dirty="0" smtClean="0"/>
              <a:t>• Donna Lovelady </a:t>
            </a:r>
            <a:r>
              <a:rPr lang="en-US" sz="2000" dirty="0" smtClean="0">
                <a:hlinkClick r:id="rId4"/>
              </a:rPr>
              <a:t>dlovelady@dwd.in.gov</a:t>
            </a:r>
            <a:r>
              <a:rPr lang="en-US" sz="2000" dirty="0" smtClean="0"/>
              <a:t>  317.233.9902</a:t>
            </a:r>
          </a:p>
          <a:p>
            <a:pPr lvl="1"/>
            <a:r>
              <a:rPr lang="en-US" sz="2000" dirty="0"/>
              <a:t>• </a:t>
            </a:r>
            <a:r>
              <a:rPr lang="en-US" sz="2000" dirty="0" smtClean="0"/>
              <a:t>Scott </a:t>
            </a:r>
            <a:r>
              <a:rPr lang="en-US" sz="2000" dirty="0"/>
              <a:t>Mills </a:t>
            </a:r>
            <a:r>
              <a:rPr lang="en-US" sz="2000" dirty="0">
                <a:hlinkClick r:id="rId5"/>
              </a:rPr>
              <a:t>smills1@dwd.in.gov</a:t>
            </a:r>
            <a:r>
              <a:rPr lang="en-US" sz="2000" dirty="0"/>
              <a:t>  317.864.2248</a:t>
            </a:r>
          </a:p>
          <a:p>
            <a:pPr lvl="1"/>
            <a:endParaRPr lang="en-US" sz="2800" dirty="0"/>
          </a:p>
        </p:txBody>
      </p:sp>
      <p:sp>
        <p:nvSpPr>
          <p:cNvPr id="8" name="Rectangle 7"/>
          <p:cNvSpPr/>
          <p:nvPr/>
        </p:nvSpPr>
        <p:spPr>
          <a:xfrm>
            <a:off x="326269" y="2406749"/>
            <a:ext cx="4527201" cy="923330"/>
          </a:xfrm>
          <a:prstGeom prst="rect">
            <a:avLst/>
          </a:prstGeom>
        </p:spPr>
        <p:txBody>
          <a:bodyPr wrap="none">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egoe Script" panose="020B0504020000000003" pitchFamily="34" charset="0"/>
              </a:rPr>
              <a:t>REMINDER</a:t>
            </a:r>
          </a:p>
        </p:txBody>
      </p:sp>
      <p:sp>
        <p:nvSpPr>
          <p:cNvPr id="7" name="TextBox 6"/>
          <p:cNvSpPr txBox="1"/>
          <p:nvPr/>
        </p:nvSpPr>
        <p:spPr>
          <a:xfrm>
            <a:off x="8967537" y="2927794"/>
            <a:ext cx="3001824" cy="3370153"/>
          </a:xfrm>
          <a:prstGeom prst="rect">
            <a:avLst/>
          </a:prstGeom>
          <a:noFill/>
        </p:spPr>
        <p:txBody>
          <a:bodyPr wrap="square" rtlCol="0">
            <a:spAutoFit/>
          </a:bodyPr>
          <a:lstStyle/>
          <a:p>
            <a:r>
              <a:rPr lang="en-US" sz="4800" dirty="0" smtClean="0"/>
              <a:t>Expend </a:t>
            </a:r>
            <a:r>
              <a:rPr lang="en-US" sz="2900" dirty="0" smtClean="0"/>
              <a:t>State Dollars</a:t>
            </a:r>
          </a:p>
          <a:p>
            <a:r>
              <a:rPr lang="en-US" sz="8000" dirty="0" smtClean="0">
                <a:solidFill>
                  <a:srgbClr val="FFC000"/>
                </a:solidFill>
              </a:rPr>
              <a:t>FIRST</a:t>
            </a:r>
          </a:p>
          <a:p>
            <a:r>
              <a:rPr lang="en-US" sz="2800" dirty="0" smtClean="0"/>
              <a:t>Why this is important . . . </a:t>
            </a:r>
            <a:endParaRPr lang="en-US" sz="2800" dirty="0"/>
          </a:p>
        </p:txBody>
      </p:sp>
      <p:cxnSp>
        <p:nvCxnSpPr>
          <p:cNvPr id="10" name="Straight Connector 9"/>
          <p:cNvCxnSpPr/>
          <p:nvPr/>
        </p:nvCxnSpPr>
        <p:spPr>
          <a:xfrm>
            <a:off x="8592740" y="2988661"/>
            <a:ext cx="0" cy="3248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388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sp>
        <p:nvSpPr>
          <p:cNvPr id="2" name="Rectangle 1"/>
          <p:cNvSpPr/>
          <p:nvPr/>
        </p:nvSpPr>
        <p:spPr>
          <a:xfrm>
            <a:off x="363887" y="2727739"/>
            <a:ext cx="4119717" cy="3754874"/>
          </a:xfrm>
          <a:prstGeom prst="rect">
            <a:avLst/>
          </a:prstGeom>
        </p:spPr>
        <p:txBody>
          <a:bodyPr wrap="square">
            <a:spAutoFit/>
          </a:bodyPr>
          <a:lstStyle/>
          <a:p>
            <a:r>
              <a:rPr lang="en-US" sz="2400" dirty="0" smtClean="0"/>
              <a:t>Professional Development</a:t>
            </a:r>
          </a:p>
          <a:p>
            <a:r>
              <a:rPr lang="en-US" sz="9600" dirty="0" smtClean="0">
                <a:solidFill>
                  <a:srgbClr val="FFC000"/>
                </a:solidFill>
              </a:rPr>
              <a:t>NEXT </a:t>
            </a:r>
          </a:p>
          <a:p>
            <a:r>
              <a:rPr lang="en-US" sz="5400" dirty="0" smtClean="0">
                <a:solidFill>
                  <a:srgbClr val="FFC000"/>
                </a:solidFill>
              </a:rPr>
              <a:t>STEPS</a:t>
            </a:r>
            <a:endParaRPr lang="en-US" sz="5400" dirty="0">
              <a:solidFill>
                <a:srgbClr val="FFC000"/>
              </a:solidFill>
            </a:endParaRPr>
          </a:p>
          <a:p>
            <a:r>
              <a:rPr lang="en-US" sz="3600" dirty="0"/>
              <a:t>Moving Forward</a:t>
            </a:r>
          </a:p>
          <a:p>
            <a:r>
              <a:rPr lang="en-US" sz="2400" dirty="0" smtClean="0">
                <a:solidFill>
                  <a:srgbClr val="FFC000"/>
                </a:solidFill>
              </a:rPr>
              <a:t>2019-2020</a:t>
            </a:r>
            <a:endParaRPr lang="en-US" sz="2400" dirty="0">
              <a:solidFill>
                <a:srgbClr val="FFC000"/>
              </a:solidFill>
            </a:endParaRPr>
          </a:p>
        </p:txBody>
      </p:sp>
      <p:sp>
        <p:nvSpPr>
          <p:cNvPr id="7" name="TextBox 6"/>
          <p:cNvSpPr txBox="1"/>
          <p:nvPr/>
        </p:nvSpPr>
        <p:spPr>
          <a:xfrm>
            <a:off x="4809898" y="3462400"/>
            <a:ext cx="6911769" cy="3000821"/>
          </a:xfrm>
          <a:prstGeom prst="rect">
            <a:avLst/>
          </a:prstGeom>
          <a:noFill/>
        </p:spPr>
        <p:txBody>
          <a:bodyPr wrap="square" rtlCol="0">
            <a:spAutoFit/>
          </a:bodyPr>
          <a:lstStyle/>
          <a:p>
            <a:r>
              <a:rPr lang="en-US" sz="3600" dirty="0" smtClean="0">
                <a:solidFill>
                  <a:srgbClr val="FFCC00"/>
                </a:solidFill>
              </a:rPr>
              <a:t>Teaching Struggling Learners with Difficulties/Disabilities</a:t>
            </a:r>
          </a:p>
          <a:p>
            <a:endParaRPr lang="en-US" sz="1050" dirty="0" smtClean="0">
              <a:solidFill>
                <a:srgbClr val="FFCC00"/>
              </a:solidFill>
            </a:endParaRPr>
          </a:p>
          <a:p>
            <a:endParaRPr lang="en-US" sz="1050" dirty="0" smtClean="0">
              <a:solidFill>
                <a:srgbClr val="FFCC00"/>
              </a:solidFill>
            </a:endParaRPr>
          </a:p>
          <a:p>
            <a:r>
              <a:rPr lang="en-US" sz="3600" dirty="0" smtClean="0"/>
              <a:t>Results from February Training</a:t>
            </a:r>
          </a:p>
          <a:p>
            <a:r>
              <a:rPr lang="en-US" sz="6000" dirty="0" smtClean="0"/>
              <a:t>Future Plans </a:t>
            </a:r>
          </a:p>
        </p:txBody>
      </p:sp>
      <p:cxnSp>
        <p:nvCxnSpPr>
          <p:cNvPr id="9" name="Straight Connector 8"/>
          <p:cNvCxnSpPr/>
          <p:nvPr/>
        </p:nvCxnSpPr>
        <p:spPr>
          <a:xfrm>
            <a:off x="4483604"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dult-Ed_ma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080" y="3758980"/>
            <a:ext cx="1585524" cy="16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786180" y="2816069"/>
            <a:ext cx="6816129" cy="646331"/>
          </a:xfrm>
          <a:prstGeom prst="rect">
            <a:avLst/>
          </a:prstGeom>
          <a:noFill/>
        </p:spPr>
        <p:txBody>
          <a:bodyPr wrap="square" rtlCol="0">
            <a:spAutoFit/>
          </a:bodyPr>
          <a:lstStyle/>
          <a:p>
            <a:r>
              <a:rPr lang="en-US" sz="3600" dirty="0" smtClean="0"/>
              <a:t>Professional Development</a:t>
            </a:r>
            <a:endParaRPr lang="en-US" sz="3600" dirty="0" smtClean="0">
              <a:solidFill>
                <a:srgbClr val="FFC000"/>
              </a:solidFill>
            </a:endParaRPr>
          </a:p>
        </p:txBody>
      </p:sp>
    </p:spTree>
    <p:extLst>
      <p:ext uri="{BB962C8B-B14F-4D97-AF65-F5344CB8AC3E}">
        <p14:creationId xmlns:p14="http://schemas.microsoft.com/office/powerpoint/2010/main" val="1341729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89" y="2790345"/>
            <a:ext cx="3757640"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a:latin typeface="+mn-lt"/>
              </a:rPr>
              <a:t>TEACHING </a:t>
            </a:r>
            <a:r>
              <a:rPr lang="en-US" sz="4400" dirty="0" smtClean="0">
                <a:solidFill>
                  <a:srgbClr val="FFC000"/>
                </a:solidFill>
                <a:latin typeface="+mn-lt"/>
              </a:rPr>
              <a:t>STRUGGLING</a:t>
            </a:r>
            <a:r>
              <a:rPr lang="en-US" sz="4400" dirty="0" smtClean="0">
                <a:latin typeface="+mn-lt"/>
              </a:rPr>
              <a:t> </a:t>
            </a:r>
            <a:r>
              <a:rPr lang="en-US" sz="4400" dirty="0">
                <a:latin typeface="+mn-lt"/>
              </a:rPr>
              <a:t>LEARNERS </a:t>
            </a:r>
            <a:r>
              <a:rPr lang="en-US" sz="2800" dirty="0">
                <a:latin typeface="+mn-lt"/>
              </a:rPr>
              <a:t>WITH </a:t>
            </a:r>
            <a:r>
              <a:rPr lang="en-US" sz="2800" dirty="0" smtClean="0">
                <a:latin typeface="+mn-lt"/>
              </a:rPr>
              <a:t>DIFFICULTIEs</a:t>
            </a:r>
            <a:br>
              <a:rPr lang="en-US" sz="2800" dirty="0" smtClean="0">
                <a:latin typeface="+mn-lt"/>
              </a:rPr>
            </a:br>
            <a:r>
              <a:rPr lang="en-US" sz="2800" dirty="0" smtClean="0">
                <a:latin typeface="+mn-lt"/>
              </a:rPr>
              <a:t>DISABLITIES</a:t>
            </a:r>
            <a:r>
              <a:rPr lang="en-US" sz="3600" dirty="0">
                <a:solidFill>
                  <a:srgbClr val="FFC000"/>
                </a:solidFill>
                <a:latin typeface="+mn-lt"/>
              </a:rPr>
              <a:t/>
            </a:r>
            <a:br>
              <a:rPr lang="en-US" sz="3600" dirty="0">
                <a:solidFill>
                  <a:srgbClr val="FFC000"/>
                </a:solidFill>
                <a:latin typeface="+mn-lt"/>
              </a:rPr>
            </a:br>
            <a:endParaRPr lang="en-US" sz="3600" dirty="0">
              <a:solidFill>
                <a:srgbClr val="FFC000"/>
              </a:solidFill>
              <a:latin typeface="+mn-lt"/>
            </a:endParaRPr>
          </a:p>
        </p:txBody>
      </p:sp>
      <p:sp>
        <p:nvSpPr>
          <p:cNvPr id="4" name="TextBox 3"/>
          <p:cNvSpPr txBox="1"/>
          <p:nvPr/>
        </p:nvSpPr>
        <p:spPr>
          <a:xfrm>
            <a:off x="222474" y="2416276"/>
            <a:ext cx="3750178"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6" name="Rectangle 5"/>
          <p:cNvSpPr/>
          <p:nvPr/>
        </p:nvSpPr>
        <p:spPr>
          <a:xfrm>
            <a:off x="4650535" y="2552189"/>
            <a:ext cx="3341661" cy="2954655"/>
          </a:xfrm>
          <a:prstGeom prst="rect">
            <a:avLst/>
          </a:prstGeom>
        </p:spPr>
        <p:txBody>
          <a:bodyPr wrap="square">
            <a:spAutoFit/>
          </a:bodyPr>
          <a:lstStyle/>
          <a:p>
            <a:r>
              <a:rPr lang="en-US" sz="2800" dirty="0" smtClean="0"/>
              <a:t>“I </a:t>
            </a:r>
            <a:r>
              <a:rPr lang="en-US" sz="2800" dirty="0"/>
              <a:t>appreciate that Jeff (the trainer) knew his content from experience, </a:t>
            </a:r>
            <a:r>
              <a:rPr lang="en-US" sz="2800" u="sng" dirty="0"/>
              <a:t>not</a:t>
            </a:r>
            <a:r>
              <a:rPr lang="en-US" sz="2800" dirty="0"/>
              <a:t> just books</a:t>
            </a:r>
            <a:r>
              <a:rPr lang="en-US" sz="2800" dirty="0" smtClean="0"/>
              <a:t>.”       </a:t>
            </a:r>
            <a:endParaRPr lang="en-US" sz="2800" dirty="0"/>
          </a:p>
          <a:p>
            <a:endParaRPr lang="en-US" sz="800" dirty="0" smtClean="0">
              <a:solidFill>
                <a:srgbClr val="FFC000"/>
              </a:solidFill>
            </a:endParaRPr>
          </a:p>
          <a:p>
            <a:r>
              <a:rPr lang="en-US" dirty="0" smtClean="0">
                <a:solidFill>
                  <a:srgbClr val="FFC000"/>
                </a:solidFill>
              </a:rPr>
              <a:t>“Any </a:t>
            </a:r>
            <a:r>
              <a:rPr lang="en-US" dirty="0">
                <a:solidFill>
                  <a:srgbClr val="FFC000"/>
                </a:solidFill>
              </a:rPr>
              <a:t>more workshops scheduled</a:t>
            </a:r>
            <a:r>
              <a:rPr lang="en-US" dirty="0" smtClean="0">
                <a:solidFill>
                  <a:srgbClr val="FFC000"/>
                </a:solidFill>
                <a:latin typeface="Arial" panose="020B0604020202020204" pitchFamily="34" charset="0"/>
                <a:cs typeface="Arial" panose="020B0604020202020204" pitchFamily="34" charset="0"/>
              </a:rPr>
              <a:t>?”</a:t>
            </a:r>
            <a:endParaRPr lang="en-US" dirty="0">
              <a:solidFill>
                <a:srgbClr val="FFC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4386609" y="2572927"/>
            <a:ext cx="0" cy="3747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009" y="5516824"/>
            <a:ext cx="3047942" cy="461665"/>
          </a:xfrm>
          <a:prstGeom prst="rect">
            <a:avLst/>
          </a:prstGeom>
          <a:noFill/>
        </p:spPr>
        <p:txBody>
          <a:bodyPr wrap="square" rtlCol="0">
            <a:spAutoFit/>
          </a:bodyPr>
          <a:lstStyle/>
          <a:p>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p:txBody>
      </p:sp>
      <p:sp>
        <p:nvSpPr>
          <p:cNvPr id="14" name="Rectangle 13"/>
          <p:cNvSpPr/>
          <p:nvPr/>
        </p:nvSpPr>
        <p:spPr>
          <a:xfrm>
            <a:off x="4650535" y="5633785"/>
            <a:ext cx="7174306" cy="969496"/>
          </a:xfrm>
          <a:prstGeom prst="rect">
            <a:avLst/>
          </a:prstGeom>
        </p:spPr>
        <p:txBody>
          <a:bodyPr wrap="square">
            <a:spAutoFit/>
          </a:bodyPr>
          <a:lstStyle/>
          <a:p>
            <a:r>
              <a:rPr lang="en-US" sz="1900" dirty="0" smtClean="0"/>
              <a:t>“The </a:t>
            </a:r>
            <a:r>
              <a:rPr lang="en-US" sz="1900" dirty="0"/>
              <a:t>way he explained, and put to practice what he was teaching was very helpful.  I loved how he gave out and evaluated assessments</a:t>
            </a:r>
            <a:r>
              <a:rPr lang="en-US" sz="1900" dirty="0" smtClean="0"/>
              <a:t>.”</a:t>
            </a:r>
            <a:endParaRPr lang="en-US" sz="1900" dirty="0"/>
          </a:p>
        </p:txBody>
      </p:sp>
      <p:cxnSp>
        <p:nvCxnSpPr>
          <p:cNvPr id="16" name="Straight Connector 15"/>
          <p:cNvCxnSpPr/>
          <p:nvPr/>
        </p:nvCxnSpPr>
        <p:spPr>
          <a:xfrm>
            <a:off x="4650535" y="5551188"/>
            <a:ext cx="1467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256123" y="2572927"/>
            <a:ext cx="3360579" cy="3000821"/>
          </a:xfrm>
          <a:prstGeom prst="rect">
            <a:avLst/>
          </a:prstGeom>
          <a:solidFill>
            <a:srgbClr val="FFC000"/>
          </a:solidFill>
        </p:spPr>
        <p:txBody>
          <a:bodyPr wrap="square">
            <a:spAutoFit/>
          </a:bodyPr>
          <a:lstStyle/>
          <a:p>
            <a:pPr lvl="0"/>
            <a:r>
              <a:rPr lang="en-US" dirty="0">
                <a:solidFill>
                  <a:schemeClr val="bg1"/>
                </a:solidFill>
              </a:rPr>
              <a:t>● How to identify students with LD ● Additional services/laws available to assist students with LD ● Tools to help teachers understand different strategies to use with LD students</a:t>
            </a:r>
          </a:p>
          <a:p>
            <a:pPr lvl="0"/>
            <a:endParaRPr lang="en-US" sz="400" b="1" dirty="0">
              <a:solidFill>
                <a:schemeClr val="bg1"/>
              </a:solidFill>
            </a:endParaRPr>
          </a:p>
          <a:p>
            <a:pPr lvl="0"/>
            <a:r>
              <a:rPr lang="en-US" b="1" dirty="0" smtClean="0">
                <a:solidFill>
                  <a:schemeClr val="bg1"/>
                </a:solidFill>
                <a:latin typeface="Segoe Print" panose="02000600000000000000" pitchFamily="2" charset="0"/>
              </a:rPr>
              <a:t>“I’d </a:t>
            </a:r>
            <a:r>
              <a:rPr lang="en-US" b="1" dirty="0">
                <a:solidFill>
                  <a:schemeClr val="bg1"/>
                </a:solidFill>
                <a:latin typeface="Segoe Print" panose="02000600000000000000" pitchFamily="2" charset="0"/>
              </a:rPr>
              <a:t>love a longer, more in-depth training</a:t>
            </a:r>
            <a:r>
              <a:rPr lang="en-US" b="1" dirty="0" smtClean="0">
                <a:solidFill>
                  <a:schemeClr val="bg1"/>
                </a:solidFill>
                <a:latin typeface="Segoe Print" panose="02000600000000000000" pitchFamily="2" charset="0"/>
              </a:rPr>
              <a:t>!”</a:t>
            </a:r>
            <a:endParaRPr lang="en-US" b="1" dirty="0">
              <a:solidFill>
                <a:schemeClr val="bg1"/>
              </a:solidFill>
              <a:latin typeface="Segoe Print" panose="02000600000000000000" pitchFamily="2" charset="0"/>
            </a:endParaRPr>
          </a:p>
        </p:txBody>
      </p:sp>
      <p:sp>
        <p:nvSpPr>
          <p:cNvPr id="19" name="Rectangle 18"/>
          <p:cNvSpPr/>
          <p:nvPr/>
        </p:nvSpPr>
        <p:spPr>
          <a:xfrm>
            <a:off x="94156" y="5908467"/>
            <a:ext cx="3878496" cy="646331"/>
          </a:xfrm>
          <a:prstGeom prst="rect">
            <a:avLst/>
          </a:prstGeom>
        </p:spPr>
        <p:txBody>
          <a:bodyPr wrap="square">
            <a:spAutoFit/>
          </a:bodyPr>
          <a:lstStyle/>
          <a:p>
            <a:pPr algn="r"/>
            <a:r>
              <a:rPr lang="en-US" dirty="0" err="1"/>
              <a:t>Fantine</a:t>
            </a:r>
            <a:r>
              <a:rPr lang="en-US" dirty="0"/>
              <a:t> </a:t>
            </a:r>
            <a:r>
              <a:rPr lang="en-US" dirty="0" smtClean="0"/>
              <a:t>Academic &amp; Career </a:t>
            </a:r>
            <a:r>
              <a:rPr lang="en-US" dirty="0"/>
              <a:t>Training Services</a:t>
            </a:r>
          </a:p>
        </p:txBody>
      </p:sp>
    </p:spTree>
    <p:extLst>
      <p:ext uri="{BB962C8B-B14F-4D97-AF65-F5344CB8AC3E}">
        <p14:creationId xmlns:p14="http://schemas.microsoft.com/office/powerpoint/2010/main" val="1266767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89" y="2790345"/>
            <a:ext cx="3757640"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a:latin typeface="+mn-lt"/>
              </a:rPr>
              <a:t>TEACHING </a:t>
            </a:r>
            <a:r>
              <a:rPr lang="en-US" sz="4400" dirty="0" smtClean="0">
                <a:solidFill>
                  <a:srgbClr val="FFC000"/>
                </a:solidFill>
                <a:latin typeface="+mn-lt"/>
              </a:rPr>
              <a:t>STRUGGLING</a:t>
            </a:r>
            <a:r>
              <a:rPr lang="en-US" sz="4400" dirty="0" smtClean="0">
                <a:latin typeface="+mn-lt"/>
              </a:rPr>
              <a:t> </a:t>
            </a:r>
            <a:r>
              <a:rPr lang="en-US" sz="4400" dirty="0">
                <a:latin typeface="+mn-lt"/>
              </a:rPr>
              <a:t>LEARNERS </a:t>
            </a:r>
            <a:r>
              <a:rPr lang="en-US" sz="2800" dirty="0">
                <a:latin typeface="+mn-lt"/>
              </a:rPr>
              <a:t>WITH </a:t>
            </a:r>
            <a:r>
              <a:rPr lang="en-US" sz="2800" dirty="0" smtClean="0">
                <a:latin typeface="+mn-lt"/>
              </a:rPr>
              <a:t>DIFFICULTIEs</a:t>
            </a:r>
            <a:br>
              <a:rPr lang="en-US" sz="2800" dirty="0" smtClean="0">
                <a:latin typeface="+mn-lt"/>
              </a:rPr>
            </a:br>
            <a:r>
              <a:rPr lang="en-US" sz="2800" dirty="0" smtClean="0">
                <a:latin typeface="+mn-lt"/>
              </a:rPr>
              <a:t>DISABLITIES</a:t>
            </a:r>
            <a:r>
              <a:rPr lang="en-US" sz="3600" dirty="0">
                <a:solidFill>
                  <a:srgbClr val="FFC000"/>
                </a:solidFill>
                <a:latin typeface="+mn-lt"/>
              </a:rPr>
              <a:t/>
            </a:r>
            <a:br>
              <a:rPr lang="en-US" sz="3600" dirty="0">
                <a:solidFill>
                  <a:srgbClr val="FFC000"/>
                </a:solidFill>
                <a:latin typeface="+mn-lt"/>
              </a:rPr>
            </a:br>
            <a:endParaRPr lang="en-US" sz="3600" dirty="0">
              <a:solidFill>
                <a:srgbClr val="FFC000"/>
              </a:solidFill>
              <a:latin typeface="+mn-lt"/>
            </a:endParaRPr>
          </a:p>
        </p:txBody>
      </p:sp>
      <p:sp>
        <p:nvSpPr>
          <p:cNvPr id="4" name="TextBox 3"/>
          <p:cNvSpPr txBox="1"/>
          <p:nvPr/>
        </p:nvSpPr>
        <p:spPr>
          <a:xfrm>
            <a:off x="222474" y="2416276"/>
            <a:ext cx="3750178"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4386609" y="2572927"/>
            <a:ext cx="0" cy="3747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009" y="5516824"/>
            <a:ext cx="3047942" cy="461665"/>
          </a:xfrm>
          <a:prstGeom prst="rect">
            <a:avLst/>
          </a:prstGeom>
          <a:noFill/>
        </p:spPr>
        <p:txBody>
          <a:bodyPr wrap="square" rtlCol="0">
            <a:spAutoFit/>
          </a:bodyPr>
          <a:lstStyle/>
          <a:p>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p:txBody>
      </p:sp>
      <p:sp>
        <p:nvSpPr>
          <p:cNvPr id="19" name="Rectangle 18"/>
          <p:cNvSpPr/>
          <p:nvPr/>
        </p:nvSpPr>
        <p:spPr>
          <a:xfrm>
            <a:off x="94156" y="5908467"/>
            <a:ext cx="3878496" cy="646331"/>
          </a:xfrm>
          <a:prstGeom prst="rect">
            <a:avLst/>
          </a:prstGeom>
        </p:spPr>
        <p:txBody>
          <a:bodyPr wrap="square">
            <a:spAutoFit/>
          </a:bodyPr>
          <a:lstStyle/>
          <a:p>
            <a:pPr algn="r"/>
            <a:r>
              <a:rPr lang="en-US" dirty="0" err="1"/>
              <a:t>Fantine</a:t>
            </a:r>
            <a:r>
              <a:rPr lang="en-US" dirty="0"/>
              <a:t> </a:t>
            </a:r>
            <a:r>
              <a:rPr lang="en-US" dirty="0" smtClean="0"/>
              <a:t>Academic &amp; Career </a:t>
            </a:r>
            <a:r>
              <a:rPr lang="en-US" dirty="0"/>
              <a:t>Training Services</a:t>
            </a:r>
          </a:p>
        </p:txBody>
      </p:sp>
      <p:sp>
        <p:nvSpPr>
          <p:cNvPr id="3" name="Rectangle 2"/>
          <p:cNvSpPr/>
          <p:nvPr/>
        </p:nvSpPr>
        <p:spPr>
          <a:xfrm>
            <a:off x="4632240" y="2616331"/>
            <a:ext cx="7308315" cy="3908762"/>
          </a:xfrm>
          <a:prstGeom prst="rect">
            <a:avLst/>
          </a:prstGeom>
        </p:spPr>
        <p:txBody>
          <a:bodyPr wrap="square">
            <a:spAutoFit/>
          </a:bodyPr>
          <a:lstStyle/>
          <a:p>
            <a:r>
              <a:rPr lang="en-US" sz="2200" dirty="0" smtClean="0"/>
              <a:t>“When </a:t>
            </a:r>
            <a:r>
              <a:rPr lang="en-US" sz="2200" dirty="0"/>
              <a:t>I teach the Pythagorean theorem, I usually teach the concept of the 3-4-5 triangle first before I get into formula. </a:t>
            </a:r>
            <a:r>
              <a:rPr lang="en-US" sz="2200" dirty="0" smtClean="0"/>
              <a:t>We </a:t>
            </a:r>
            <a:r>
              <a:rPr lang="en-US" sz="2200" dirty="0"/>
              <a:t>used manipulatives that we bought a long time ago </a:t>
            </a:r>
            <a:r>
              <a:rPr lang="en-US" sz="2200" dirty="0" smtClean="0"/>
              <a:t>and </a:t>
            </a:r>
            <a:r>
              <a:rPr lang="en-US" sz="2200" dirty="0"/>
              <a:t>first </a:t>
            </a:r>
            <a:endParaRPr lang="en-US" sz="2200" dirty="0" smtClean="0"/>
          </a:p>
          <a:p>
            <a:r>
              <a:rPr lang="en-US" sz="2200" dirty="0" smtClean="0"/>
              <a:t>showed </a:t>
            </a:r>
            <a:r>
              <a:rPr lang="en-US" sz="2200" dirty="0"/>
              <a:t>the 3-4-5 lengths of a </a:t>
            </a:r>
            <a:endParaRPr lang="en-US" sz="2200" dirty="0" smtClean="0"/>
          </a:p>
          <a:p>
            <a:r>
              <a:rPr lang="en-US" sz="2200" dirty="0" smtClean="0"/>
              <a:t>right </a:t>
            </a:r>
            <a:r>
              <a:rPr lang="en-US" sz="2200" dirty="0"/>
              <a:t>triangle. </a:t>
            </a:r>
            <a:r>
              <a:rPr lang="en-US" sz="2200" dirty="0" smtClean="0"/>
              <a:t>We </a:t>
            </a:r>
            <a:r>
              <a:rPr lang="en-US" sz="2200" dirty="0"/>
              <a:t>then </a:t>
            </a:r>
            <a:r>
              <a:rPr lang="en-US" sz="2200" dirty="0" smtClean="0"/>
              <a:t>‘squared’ </a:t>
            </a:r>
          </a:p>
          <a:p>
            <a:r>
              <a:rPr lang="en-US" sz="2200" dirty="0" smtClean="0"/>
              <a:t>them </a:t>
            </a:r>
            <a:r>
              <a:rPr lang="en-US" sz="2200" dirty="0"/>
              <a:t>to use 9, 16, and 25 squares, </a:t>
            </a:r>
            <a:endParaRPr lang="en-US" sz="2200" dirty="0" smtClean="0"/>
          </a:p>
          <a:p>
            <a:r>
              <a:rPr lang="en-US" sz="2200" dirty="0" smtClean="0"/>
              <a:t>respectively</a:t>
            </a:r>
            <a:r>
              <a:rPr lang="en-US" sz="2200" dirty="0"/>
              <a:t>, to see that if you </a:t>
            </a:r>
            <a:endParaRPr lang="en-US" sz="2200" dirty="0" smtClean="0"/>
          </a:p>
          <a:p>
            <a:r>
              <a:rPr lang="en-US" sz="2200" dirty="0" smtClean="0"/>
              <a:t>add </a:t>
            </a:r>
            <a:r>
              <a:rPr lang="en-US" sz="2200" dirty="0"/>
              <a:t>the 9 and the 16, you get 25</a:t>
            </a:r>
            <a:r>
              <a:rPr lang="en-US" sz="2200" dirty="0" smtClean="0"/>
              <a:t>. </a:t>
            </a:r>
          </a:p>
          <a:p>
            <a:r>
              <a:rPr lang="en-US" sz="2200" dirty="0" smtClean="0"/>
              <a:t>Eyes </a:t>
            </a:r>
            <a:r>
              <a:rPr lang="en-US" sz="2200" dirty="0"/>
              <a:t>rolled a bit when </a:t>
            </a:r>
            <a:r>
              <a:rPr lang="en-US" sz="2200" dirty="0" smtClean="0"/>
              <a:t>I </a:t>
            </a:r>
            <a:r>
              <a:rPr lang="en-US" sz="2200" dirty="0"/>
              <a:t>dumped </a:t>
            </a:r>
            <a:endParaRPr lang="en-US" sz="2200" dirty="0" smtClean="0"/>
          </a:p>
          <a:p>
            <a:r>
              <a:rPr lang="en-US" sz="2200" dirty="0" smtClean="0"/>
              <a:t>out </a:t>
            </a:r>
            <a:r>
              <a:rPr lang="en-US" sz="2200" dirty="0"/>
              <a:t>the </a:t>
            </a:r>
            <a:r>
              <a:rPr lang="en-US" sz="2200" dirty="0" smtClean="0"/>
              <a:t>squares.”  </a:t>
            </a:r>
            <a:endParaRPr lang="en-US" sz="2200" dirty="0"/>
          </a:p>
        </p:txBody>
      </p:sp>
      <p:pic>
        <p:nvPicPr>
          <p:cNvPr id="10" name="Picture 9"/>
          <p:cNvPicPr>
            <a:picLocks noChangeAspect="1"/>
          </p:cNvPicPr>
          <p:nvPr/>
        </p:nvPicPr>
        <p:blipFill>
          <a:blip r:embed="rId3"/>
          <a:stretch>
            <a:fillRect/>
          </a:stretch>
        </p:blipFill>
        <p:spPr>
          <a:xfrm>
            <a:off x="9612089" y="3877911"/>
            <a:ext cx="2147183" cy="2647182"/>
          </a:xfrm>
          <a:prstGeom prst="rect">
            <a:avLst/>
          </a:prstGeom>
          <a:ln>
            <a:solidFill>
              <a:schemeClr val="tx1"/>
            </a:solidFill>
          </a:ln>
        </p:spPr>
      </p:pic>
    </p:spTree>
    <p:extLst>
      <p:ext uri="{BB962C8B-B14F-4D97-AF65-F5344CB8AC3E}">
        <p14:creationId xmlns:p14="http://schemas.microsoft.com/office/powerpoint/2010/main" val="1428505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89" y="2790345"/>
            <a:ext cx="3757640"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a:latin typeface="+mn-lt"/>
              </a:rPr>
              <a:t>TEACHING </a:t>
            </a:r>
            <a:r>
              <a:rPr lang="en-US" sz="4400" dirty="0" smtClean="0">
                <a:solidFill>
                  <a:srgbClr val="FFC000"/>
                </a:solidFill>
                <a:latin typeface="+mn-lt"/>
              </a:rPr>
              <a:t>STRUGGLING</a:t>
            </a:r>
            <a:r>
              <a:rPr lang="en-US" sz="4400" dirty="0" smtClean="0">
                <a:latin typeface="+mn-lt"/>
              </a:rPr>
              <a:t> </a:t>
            </a:r>
            <a:r>
              <a:rPr lang="en-US" sz="4400" dirty="0">
                <a:latin typeface="+mn-lt"/>
              </a:rPr>
              <a:t>LEARNERS </a:t>
            </a:r>
            <a:r>
              <a:rPr lang="en-US" sz="2800" dirty="0">
                <a:latin typeface="+mn-lt"/>
              </a:rPr>
              <a:t>WITH </a:t>
            </a:r>
            <a:r>
              <a:rPr lang="en-US" sz="2800" dirty="0" smtClean="0">
                <a:latin typeface="+mn-lt"/>
              </a:rPr>
              <a:t>DIFFICULTIEs</a:t>
            </a:r>
            <a:br>
              <a:rPr lang="en-US" sz="2800" dirty="0" smtClean="0">
                <a:latin typeface="+mn-lt"/>
              </a:rPr>
            </a:br>
            <a:r>
              <a:rPr lang="en-US" sz="2800" dirty="0" smtClean="0">
                <a:latin typeface="+mn-lt"/>
              </a:rPr>
              <a:t>DISABLITIES</a:t>
            </a:r>
            <a:r>
              <a:rPr lang="en-US" sz="3600" dirty="0">
                <a:solidFill>
                  <a:srgbClr val="FFC000"/>
                </a:solidFill>
                <a:latin typeface="+mn-lt"/>
              </a:rPr>
              <a:t/>
            </a:r>
            <a:br>
              <a:rPr lang="en-US" sz="3600" dirty="0">
                <a:solidFill>
                  <a:srgbClr val="FFC000"/>
                </a:solidFill>
                <a:latin typeface="+mn-lt"/>
              </a:rPr>
            </a:br>
            <a:endParaRPr lang="en-US" sz="3600" dirty="0">
              <a:solidFill>
                <a:srgbClr val="FFC000"/>
              </a:solidFill>
              <a:latin typeface="+mn-lt"/>
            </a:endParaRPr>
          </a:p>
        </p:txBody>
      </p:sp>
      <p:sp>
        <p:nvSpPr>
          <p:cNvPr id="4" name="TextBox 3"/>
          <p:cNvSpPr txBox="1"/>
          <p:nvPr/>
        </p:nvSpPr>
        <p:spPr>
          <a:xfrm>
            <a:off x="222474" y="2416276"/>
            <a:ext cx="3750178"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4386609" y="2572927"/>
            <a:ext cx="0" cy="3747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009" y="5516824"/>
            <a:ext cx="3047942" cy="461665"/>
          </a:xfrm>
          <a:prstGeom prst="rect">
            <a:avLst/>
          </a:prstGeom>
          <a:noFill/>
        </p:spPr>
        <p:txBody>
          <a:bodyPr wrap="square" rtlCol="0">
            <a:spAutoFit/>
          </a:bodyPr>
          <a:lstStyle/>
          <a:p>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p:txBody>
      </p:sp>
      <p:sp>
        <p:nvSpPr>
          <p:cNvPr id="19" name="Rectangle 18"/>
          <p:cNvSpPr/>
          <p:nvPr/>
        </p:nvSpPr>
        <p:spPr>
          <a:xfrm>
            <a:off x="94156" y="5908467"/>
            <a:ext cx="3878496" cy="646331"/>
          </a:xfrm>
          <a:prstGeom prst="rect">
            <a:avLst/>
          </a:prstGeom>
        </p:spPr>
        <p:txBody>
          <a:bodyPr wrap="square">
            <a:spAutoFit/>
          </a:bodyPr>
          <a:lstStyle/>
          <a:p>
            <a:pPr algn="r"/>
            <a:r>
              <a:rPr lang="en-US" dirty="0" err="1"/>
              <a:t>Fantine</a:t>
            </a:r>
            <a:r>
              <a:rPr lang="en-US" dirty="0"/>
              <a:t> </a:t>
            </a:r>
            <a:r>
              <a:rPr lang="en-US" dirty="0" smtClean="0"/>
              <a:t>Academic &amp; Career </a:t>
            </a:r>
            <a:r>
              <a:rPr lang="en-US" dirty="0"/>
              <a:t>Training Services</a:t>
            </a:r>
          </a:p>
        </p:txBody>
      </p:sp>
      <p:sp>
        <p:nvSpPr>
          <p:cNvPr id="3" name="Rectangle 2"/>
          <p:cNvSpPr/>
          <p:nvPr/>
        </p:nvSpPr>
        <p:spPr>
          <a:xfrm>
            <a:off x="4615061" y="2572927"/>
            <a:ext cx="5169486" cy="4154984"/>
          </a:xfrm>
          <a:prstGeom prst="rect">
            <a:avLst/>
          </a:prstGeom>
        </p:spPr>
        <p:txBody>
          <a:bodyPr wrap="square">
            <a:spAutoFit/>
          </a:bodyPr>
          <a:lstStyle/>
          <a:p>
            <a:r>
              <a:rPr lang="en-US" sz="2200" dirty="0" smtClean="0"/>
              <a:t>“Later </a:t>
            </a:r>
            <a:r>
              <a:rPr lang="en-US" sz="2200" dirty="0"/>
              <a:t>said that they were glad that we used them so they could really see and understand why the formula </a:t>
            </a:r>
            <a:r>
              <a:rPr lang="en-US" sz="2200" dirty="0" smtClean="0"/>
              <a:t>worked.</a:t>
            </a:r>
            <a:r>
              <a:rPr lang="en-US" sz="2200" dirty="0"/>
              <a:t> </a:t>
            </a:r>
            <a:r>
              <a:rPr lang="en-US" sz="2200" dirty="0" smtClean="0">
                <a:solidFill>
                  <a:srgbClr val="FFC000"/>
                </a:solidFill>
              </a:rPr>
              <a:t>They </a:t>
            </a:r>
            <a:r>
              <a:rPr lang="en-US" sz="2200" dirty="0">
                <a:solidFill>
                  <a:srgbClr val="FFC000"/>
                </a:solidFill>
              </a:rPr>
              <a:t>reported the activity made using the formulas much more easy to understand </a:t>
            </a:r>
            <a:r>
              <a:rPr lang="en-US" sz="2200" dirty="0"/>
              <a:t>when working through the practice worksheets. </a:t>
            </a:r>
            <a:r>
              <a:rPr lang="en-US" sz="2200" dirty="0" smtClean="0"/>
              <a:t>I </a:t>
            </a:r>
            <a:r>
              <a:rPr lang="en-US" sz="2200" dirty="0"/>
              <a:t>also had easy, medium, and difficult worksheets so that students could start at a level that they were </a:t>
            </a:r>
            <a:r>
              <a:rPr lang="en-US" sz="2200" dirty="0" smtClean="0"/>
              <a:t>comfortable.”</a:t>
            </a:r>
            <a:endParaRPr lang="en-US" sz="2200" dirty="0"/>
          </a:p>
          <a:p>
            <a:endParaRPr lang="en-US" sz="22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5045" t="15951" r="21501" b="19463"/>
          <a:stretch/>
        </p:blipFill>
        <p:spPr>
          <a:xfrm>
            <a:off x="9784547" y="2844829"/>
            <a:ext cx="1974725" cy="2431564"/>
          </a:xfrm>
          <a:prstGeom prst="rect">
            <a:avLst/>
          </a:prstGeom>
          <a:ln>
            <a:solidFill>
              <a:schemeClr val="tx1"/>
            </a:solidFill>
          </a:ln>
        </p:spPr>
      </p:pic>
      <p:sp>
        <p:nvSpPr>
          <p:cNvPr id="6" name="Rectangle 5"/>
          <p:cNvSpPr/>
          <p:nvPr/>
        </p:nvSpPr>
        <p:spPr>
          <a:xfrm>
            <a:off x="9784547" y="5366482"/>
            <a:ext cx="2247032" cy="954107"/>
          </a:xfrm>
          <a:prstGeom prst="rect">
            <a:avLst/>
          </a:prstGeom>
        </p:spPr>
        <p:txBody>
          <a:bodyPr wrap="square">
            <a:spAutoFit/>
          </a:bodyPr>
          <a:lstStyle/>
          <a:p>
            <a:r>
              <a:rPr lang="en-US" sz="1400" dirty="0">
                <a:solidFill>
                  <a:srgbClr val="FFC000"/>
                </a:solidFill>
              </a:rPr>
              <a:t>In the past</a:t>
            </a:r>
            <a:r>
              <a:rPr lang="en-US" sz="1400" dirty="0" smtClean="0">
                <a:solidFill>
                  <a:srgbClr val="FFC000"/>
                </a:solidFill>
              </a:rPr>
              <a:t>, teachers </a:t>
            </a:r>
            <a:r>
              <a:rPr lang="en-US" sz="1400" dirty="0">
                <a:solidFill>
                  <a:srgbClr val="FFC000"/>
                </a:solidFill>
              </a:rPr>
              <a:t>have </a:t>
            </a:r>
            <a:r>
              <a:rPr lang="en-US" sz="1400" dirty="0" smtClean="0">
                <a:solidFill>
                  <a:srgbClr val="FFC000"/>
                </a:solidFill>
              </a:rPr>
              <a:t>used sidewalk </a:t>
            </a:r>
            <a:r>
              <a:rPr lang="en-US" sz="1400" dirty="0">
                <a:solidFill>
                  <a:srgbClr val="FFC000"/>
                </a:solidFill>
              </a:rPr>
              <a:t>chalk to draw out the word problems.</a:t>
            </a:r>
          </a:p>
        </p:txBody>
      </p:sp>
    </p:spTree>
    <p:extLst>
      <p:ext uri="{BB962C8B-B14F-4D97-AF65-F5344CB8AC3E}">
        <p14:creationId xmlns:p14="http://schemas.microsoft.com/office/powerpoint/2010/main" val="3730232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89" y="2790345"/>
            <a:ext cx="3757640"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a:latin typeface="+mn-lt"/>
              </a:rPr>
              <a:t>TEACHING </a:t>
            </a:r>
            <a:r>
              <a:rPr lang="en-US" sz="4400" dirty="0" smtClean="0">
                <a:solidFill>
                  <a:srgbClr val="FFC000"/>
                </a:solidFill>
                <a:latin typeface="+mn-lt"/>
              </a:rPr>
              <a:t>STRUGGLING</a:t>
            </a:r>
            <a:r>
              <a:rPr lang="en-US" sz="4400" dirty="0" smtClean="0">
                <a:latin typeface="+mn-lt"/>
              </a:rPr>
              <a:t> </a:t>
            </a:r>
            <a:r>
              <a:rPr lang="en-US" sz="4400" dirty="0">
                <a:latin typeface="+mn-lt"/>
              </a:rPr>
              <a:t>LEARNERS </a:t>
            </a:r>
            <a:r>
              <a:rPr lang="en-US" sz="2800" dirty="0">
                <a:latin typeface="+mn-lt"/>
              </a:rPr>
              <a:t>WITH </a:t>
            </a:r>
            <a:r>
              <a:rPr lang="en-US" sz="2800" dirty="0" smtClean="0">
                <a:latin typeface="+mn-lt"/>
              </a:rPr>
              <a:t>DIFFICULTIEs</a:t>
            </a:r>
            <a:br>
              <a:rPr lang="en-US" sz="2800" dirty="0" smtClean="0">
                <a:latin typeface="+mn-lt"/>
              </a:rPr>
            </a:br>
            <a:r>
              <a:rPr lang="en-US" sz="2800" dirty="0" smtClean="0">
                <a:latin typeface="+mn-lt"/>
              </a:rPr>
              <a:t>DISABLITIES</a:t>
            </a:r>
            <a:r>
              <a:rPr lang="en-US" sz="3600" dirty="0">
                <a:solidFill>
                  <a:srgbClr val="FFC000"/>
                </a:solidFill>
                <a:latin typeface="+mn-lt"/>
              </a:rPr>
              <a:t/>
            </a:r>
            <a:br>
              <a:rPr lang="en-US" sz="3600" dirty="0">
                <a:solidFill>
                  <a:srgbClr val="FFC000"/>
                </a:solidFill>
                <a:latin typeface="+mn-lt"/>
              </a:rPr>
            </a:br>
            <a:endParaRPr lang="en-US" sz="3600" dirty="0">
              <a:solidFill>
                <a:srgbClr val="FFC000"/>
              </a:solidFill>
              <a:latin typeface="+mn-lt"/>
            </a:endParaRPr>
          </a:p>
        </p:txBody>
      </p:sp>
      <p:sp>
        <p:nvSpPr>
          <p:cNvPr id="4" name="TextBox 3"/>
          <p:cNvSpPr txBox="1"/>
          <p:nvPr/>
        </p:nvSpPr>
        <p:spPr>
          <a:xfrm>
            <a:off x="222474" y="2416276"/>
            <a:ext cx="3750178"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4386609" y="2572927"/>
            <a:ext cx="0" cy="3747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009" y="5516824"/>
            <a:ext cx="3047942" cy="461665"/>
          </a:xfrm>
          <a:prstGeom prst="rect">
            <a:avLst/>
          </a:prstGeom>
          <a:noFill/>
        </p:spPr>
        <p:txBody>
          <a:bodyPr wrap="square" rtlCol="0">
            <a:spAutoFit/>
          </a:bodyPr>
          <a:lstStyle/>
          <a:p>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p:txBody>
      </p:sp>
      <p:sp>
        <p:nvSpPr>
          <p:cNvPr id="19" name="Rectangle 18"/>
          <p:cNvSpPr/>
          <p:nvPr/>
        </p:nvSpPr>
        <p:spPr>
          <a:xfrm>
            <a:off x="94156" y="5908467"/>
            <a:ext cx="3878496" cy="646331"/>
          </a:xfrm>
          <a:prstGeom prst="rect">
            <a:avLst/>
          </a:prstGeom>
        </p:spPr>
        <p:txBody>
          <a:bodyPr wrap="square">
            <a:spAutoFit/>
          </a:bodyPr>
          <a:lstStyle/>
          <a:p>
            <a:pPr algn="r"/>
            <a:r>
              <a:rPr lang="en-US" dirty="0" err="1"/>
              <a:t>Fantine</a:t>
            </a:r>
            <a:r>
              <a:rPr lang="en-US" dirty="0"/>
              <a:t> </a:t>
            </a:r>
            <a:r>
              <a:rPr lang="en-US" dirty="0" smtClean="0"/>
              <a:t>Academic &amp; Career </a:t>
            </a:r>
            <a:r>
              <a:rPr lang="en-US" dirty="0"/>
              <a:t>Training Services</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5564" r="10109" b="14622"/>
          <a:stretch/>
        </p:blipFill>
        <p:spPr>
          <a:xfrm rot="5400000">
            <a:off x="9422479" y="3005049"/>
            <a:ext cx="2342149" cy="2331434"/>
          </a:xfrm>
          <a:prstGeom prst="rect">
            <a:avLst/>
          </a:prstGeom>
          <a:ln>
            <a:solidFill>
              <a:schemeClr val="tx1"/>
            </a:solidFill>
          </a:ln>
          <a:effectLst>
            <a:reflection blurRad="6350" stA="52000" endA="300" endPos="35000" dir="5400000" sy="-100000" algn="bl" rotWithShape="0"/>
          </a:effectLst>
        </p:spPr>
      </p:pic>
      <p:sp>
        <p:nvSpPr>
          <p:cNvPr id="7" name="Rectangle 6"/>
          <p:cNvSpPr/>
          <p:nvPr/>
        </p:nvSpPr>
        <p:spPr>
          <a:xfrm>
            <a:off x="4565964" y="2433786"/>
            <a:ext cx="4682519" cy="4185761"/>
          </a:xfrm>
          <a:prstGeom prst="rect">
            <a:avLst/>
          </a:prstGeom>
        </p:spPr>
        <p:txBody>
          <a:bodyPr wrap="square">
            <a:spAutoFit/>
          </a:bodyPr>
          <a:lstStyle/>
          <a:p>
            <a:r>
              <a:rPr lang="en-US" sz="1900" dirty="0" smtClean="0"/>
              <a:t>“This </a:t>
            </a:r>
            <a:r>
              <a:rPr lang="en-US" sz="1900" dirty="0"/>
              <a:t>is Lauren. She is one of our </a:t>
            </a:r>
            <a:r>
              <a:rPr lang="en-US" sz="1900" dirty="0" smtClean="0"/>
              <a:t>‘struggling learners’ </a:t>
            </a:r>
            <a:r>
              <a:rPr lang="en-US" sz="1900" dirty="0"/>
              <a:t>who comes to me twice a week for one-on-one instruction in math. She down to </a:t>
            </a:r>
            <a:r>
              <a:rPr lang="en-US" sz="1900" dirty="0" smtClean="0"/>
              <a:t>‘math-only’ after </a:t>
            </a:r>
            <a:r>
              <a:rPr lang="en-US" sz="1900" dirty="0"/>
              <a:t>about </a:t>
            </a:r>
            <a:r>
              <a:rPr lang="en-US" sz="1900" dirty="0" smtClean="0"/>
              <a:t>three years </a:t>
            </a:r>
            <a:r>
              <a:rPr lang="en-US" sz="1900" dirty="0"/>
              <a:t>in and out of our program. She has diagnosed ADD among other things</a:t>
            </a:r>
            <a:r>
              <a:rPr lang="en-US" sz="1900" dirty="0" smtClean="0"/>
              <a:t>.”</a:t>
            </a:r>
            <a:endParaRPr lang="en-US" sz="1900" dirty="0"/>
          </a:p>
          <a:p>
            <a:r>
              <a:rPr lang="en-US" sz="1900" dirty="0"/>
              <a:t> </a:t>
            </a:r>
          </a:p>
          <a:p>
            <a:r>
              <a:rPr lang="en-US" sz="1900" dirty="0" smtClean="0"/>
              <a:t>“She </a:t>
            </a:r>
            <a:r>
              <a:rPr lang="en-US" sz="1900" dirty="0"/>
              <a:t>LOVED the sensory basket and played with everything in it. She can usually focus for about 20, then she starts making silly mistakes. She is usually completely DONE after about 40 minutes</a:t>
            </a:r>
            <a:r>
              <a:rPr lang="en-US" sz="1900" dirty="0" smtClean="0"/>
              <a:t>.”</a:t>
            </a:r>
            <a:endParaRPr lang="en-US" sz="1900" dirty="0"/>
          </a:p>
        </p:txBody>
      </p:sp>
    </p:spTree>
    <p:extLst>
      <p:ext uri="{BB962C8B-B14F-4D97-AF65-F5344CB8AC3E}">
        <p14:creationId xmlns:p14="http://schemas.microsoft.com/office/powerpoint/2010/main" val="2071131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89" y="2790345"/>
            <a:ext cx="3757640"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a:latin typeface="+mn-lt"/>
              </a:rPr>
              <a:t>TEACHING </a:t>
            </a:r>
            <a:r>
              <a:rPr lang="en-US" sz="4400" dirty="0" smtClean="0">
                <a:solidFill>
                  <a:srgbClr val="FFC000"/>
                </a:solidFill>
                <a:latin typeface="+mn-lt"/>
              </a:rPr>
              <a:t>STRUGGLING</a:t>
            </a:r>
            <a:r>
              <a:rPr lang="en-US" sz="4400" dirty="0" smtClean="0">
                <a:latin typeface="+mn-lt"/>
              </a:rPr>
              <a:t> </a:t>
            </a:r>
            <a:r>
              <a:rPr lang="en-US" sz="4400" dirty="0">
                <a:latin typeface="+mn-lt"/>
              </a:rPr>
              <a:t>LEARNERS </a:t>
            </a:r>
            <a:r>
              <a:rPr lang="en-US" sz="2800" dirty="0">
                <a:latin typeface="+mn-lt"/>
              </a:rPr>
              <a:t>WITH </a:t>
            </a:r>
            <a:r>
              <a:rPr lang="en-US" sz="2800" dirty="0" smtClean="0">
                <a:latin typeface="+mn-lt"/>
              </a:rPr>
              <a:t>DIFFICULTIEs</a:t>
            </a:r>
            <a:br>
              <a:rPr lang="en-US" sz="2800" dirty="0" smtClean="0">
                <a:latin typeface="+mn-lt"/>
              </a:rPr>
            </a:br>
            <a:r>
              <a:rPr lang="en-US" sz="2800" dirty="0" smtClean="0">
                <a:latin typeface="+mn-lt"/>
              </a:rPr>
              <a:t>DISABLITIES</a:t>
            </a:r>
            <a:r>
              <a:rPr lang="en-US" sz="3600" dirty="0">
                <a:solidFill>
                  <a:srgbClr val="FFC000"/>
                </a:solidFill>
                <a:latin typeface="+mn-lt"/>
              </a:rPr>
              <a:t/>
            </a:r>
            <a:br>
              <a:rPr lang="en-US" sz="3600" dirty="0">
                <a:solidFill>
                  <a:srgbClr val="FFC000"/>
                </a:solidFill>
                <a:latin typeface="+mn-lt"/>
              </a:rPr>
            </a:br>
            <a:endParaRPr lang="en-US" sz="3600" dirty="0">
              <a:solidFill>
                <a:srgbClr val="FFC000"/>
              </a:solidFill>
              <a:latin typeface="+mn-lt"/>
            </a:endParaRPr>
          </a:p>
        </p:txBody>
      </p:sp>
      <p:sp>
        <p:nvSpPr>
          <p:cNvPr id="4" name="TextBox 3"/>
          <p:cNvSpPr txBox="1"/>
          <p:nvPr/>
        </p:nvSpPr>
        <p:spPr>
          <a:xfrm>
            <a:off x="222474" y="2416276"/>
            <a:ext cx="3750178"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4386609" y="2572927"/>
            <a:ext cx="0" cy="3747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3009" y="5516824"/>
            <a:ext cx="3047942" cy="461665"/>
          </a:xfrm>
          <a:prstGeom prst="rect">
            <a:avLst/>
          </a:prstGeom>
          <a:noFill/>
        </p:spPr>
        <p:txBody>
          <a:bodyPr wrap="square" rtlCol="0">
            <a:spAutoFit/>
          </a:bodyPr>
          <a:lstStyle/>
          <a:p>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p:txBody>
      </p:sp>
      <p:sp>
        <p:nvSpPr>
          <p:cNvPr id="19" name="Rectangle 18"/>
          <p:cNvSpPr/>
          <p:nvPr/>
        </p:nvSpPr>
        <p:spPr>
          <a:xfrm>
            <a:off x="94156" y="5908467"/>
            <a:ext cx="3878496" cy="646331"/>
          </a:xfrm>
          <a:prstGeom prst="rect">
            <a:avLst/>
          </a:prstGeom>
        </p:spPr>
        <p:txBody>
          <a:bodyPr wrap="square">
            <a:spAutoFit/>
          </a:bodyPr>
          <a:lstStyle/>
          <a:p>
            <a:pPr algn="r"/>
            <a:r>
              <a:rPr lang="en-US" dirty="0" err="1"/>
              <a:t>Fantine</a:t>
            </a:r>
            <a:r>
              <a:rPr lang="en-US" dirty="0"/>
              <a:t> </a:t>
            </a:r>
            <a:r>
              <a:rPr lang="en-US" dirty="0" smtClean="0"/>
              <a:t>Academic &amp; Career </a:t>
            </a:r>
            <a:r>
              <a:rPr lang="en-US" dirty="0"/>
              <a:t>Training Services</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349" t="21119"/>
          <a:stretch/>
        </p:blipFill>
        <p:spPr>
          <a:xfrm>
            <a:off x="4800567" y="3866148"/>
            <a:ext cx="4029518" cy="2572975"/>
          </a:xfrm>
          <a:prstGeom prst="rect">
            <a:avLst/>
          </a:prstGeom>
          <a:ln>
            <a:solidFill>
              <a:schemeClr val="tx1"/>
            </a:solidFill>
          </a:ln>
        </p:spPr>
      </p:pic>
      <p:sp>
        <p:nvSpPr>
          <p:cNvPr id="3" name="Rectangle 2"/>
          <p:cNvSpPr/>
          <p:nvPr/>
        </p:nvSpPr>
        <p:spPr>
          <a:xfrm>
            <a:off x="4636020" y="2448142"/>
            <a:ext cx="7123252" cy="1261884"/>
          </a:xfrm>
          <a:prstGeom prst="rect">
            <a:avLst/>
          </a:prstGeom>
        </p:spPr>
        <p:txBody>
          <a:bodyPr wrap="square">
            <a:spAutoFit/>
          </a:bodyPr>
          <a:lstStyle/>
          <a:p>
            <a:r>
              <a:rPr lang="en-US" sz="1900" dirty="0" smtClean="0"/>
              <a:t>“We </a:t>
            </a:r>
            <a:r>
              <a:rPr lang="en-US" sz="1900" dirty="0"/>
              <a:t>have been working on polynomials. She has trouble with things like copying the problem accurately, finding </a:t>
            </a:r>
            <a:r>
              <a:rPr lang="en-US" sz="1900" dirty="0" smtClean="0"/>
              <a:t> the </a:t>
            </a:r>
            <a:r>
              <a:rPr lang="en-US" sz="1900" dirty="0"/>
              <a:t>part of each term that she needs to look at, and keeping the signs with the terms. </a:t>
            </a:r>
            <a:r>
              <a:rPr lang="en-US" sz="1900" dirty="0" smtClean="0"/>
              <a:t>for </a:t>
            </a:r>
            <a:r>
              <a:rPr lang="en-US" sz="1900" dirty="0"/>
              <a:t>almost an hour.</a:t>
            </a:r>
          </a:p>
        </p:txBody>
      </p:sp>
      <p:sp>
        <p:nvSpPr>
          <p:cNvPr id="6" name="Rectangle 5"/>
          <p:cNvSpPr/>
          <p:nvPr/>
        </p:nvSpPr>
        <p:spPr>
          <a:xfrm>
            <a:off x="9127622" y="3790723"/>
            <a:ext cx="2358527" cy="2723823"/>
          </a:xfrm>
          <a:prstGeom prst="rect">
            <a:avLst/>
          </a:prstGeom>
        </p:spPr>
        <p:txBody>
          <a:bodyPr wrap="square">
            <a:spAutoFit/>
          </a:bodyPr>
          <a:lstStyle/>
          <a:p>
            <a:r>
              <a:rPr lang="en-US" sz="1900" dirty="0" smtClean="0"/>
              <a:t>“This </a:t>
            </a:r>
            <a:r>
              <a:rPr lang="en-US" sz="1900" dirty="0"/>
              <a:t>modification keeps her hands busy and eliminates all of her handwriting issues. She loves it! She was able to focus and work </a:t>
            </a:r>
            <a:r>
              <a:rPr lang="en-US" sz="1900" dirty="0" smtClean="0"/>
              <a:t>productively.”</a:t>
            </a:r>
            <a:endParaRPr lang="en-US" sz="1900" dirty="0"/>
          </a:p>
        </p:txBody>
      </p:sp>
    </p:spTree>
    <p:extLst>
      <p:ext uri="{BB962C8B-B14F-4D97-AF65-F5344CB8AC3E}">
        <p14:creationId xmlns:p14="http://schemas.microsoft.com/office/powerpoint/2010/main" val="218835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520409" y="1056207"/>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991129" y="2306782"/>
            <a:ext cx="5506327" cy="16064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6600"/>
              </a:solidFill>
            </a:endParaRPr>
          </a:p>
        </p:txBody>
      </p:sp>
      <p:cxnSp>
        <p:nvCxnSpPr>
          <p:cNvPr id="11" name="Straight Connector 10"/>
          <p:cNvCxnSpPr/>
          <p:nvPr/>
        </p:nvCxnSpPr>
        <p:spPr>
          <a:xfrm flipH="1">
            <a:off x="13605967" y="3625020"/>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1589" y="2765100"/>
            <a:ext cx="3543053" cy="1107996"/>
          </a:xfrm>
          <a:prstGeom prst="rect">
            <a:avLst/>
          </a:prstGeom>
        </p:spPr>
        <p:txBody>
          <a:bodyPr wrap="square">
            <a:spAutoFit/>
          </a:bodyPr>
          <a:lstStyle/>
          <a:p>
            <a:r>
              <a:rPr lang="en-US" sz="3000" dirty="0">
                <a:ea typeface="PMingLiU-ExtB" panose="02020500000000000000" pitchFamily="18" charset="-120"/>
              </a:rPr>
              <a:t> </a:t>
            </a:r>
          </a:p>
          <a:p>
            <a:endParaRPr lang="en-US" sz="3600" dirty="0"/>
          </a:p>
        </p:txBody>
      </p:sp>
      <p:sp>
        <p:nvSpPr>
          <p:cNvPr id="9" name="Rectangle 8"/>
          <p:cNvSpPr/>
          <p:nvPr/>
        </p:nvSpPr>
        <p:spPr>
          <a:xfrm>
            <a:off x="177077" y="6031094"/>
            <a:ext cx="2872475" cy="430887"/>
          </a:xfrm>
          <a:prstGeom prst="rect">
            <a:avLst/>
          </a:prstGeom>
        </p:spPr>
        <p:txBody>
          <a:bodyPr wrap="square">
            <a:spAutoFit/>
          </a:bodyPr>
          <a:lstStyle/>
          <a:p>
            <a:pPr algn="r"/>
            <a:r>
              <a:rPr lang="en-US" sz="1100" dirty="0">
                <a:solidFill>
                  <a:srgbClr val="FFC000"/>
                </a:solidFill>
                <a:ea typeface="Times New Roman" panose="02020603050405020304" pitchFamily="18" charset="0"/>
              </a:rPr>
              <a:t>Story by Allen </a:t>
            </a:r>
            <a:r>
              <a:rPr lang="en-US" sz="1100" dirty="0" err="1">
                <a:solidFill>
                  <a:srgbClr val="FFC000"/>
                </a:solidFill>
                <a:ea typeface="Times New Roman" panose="02020603050405020304" pitchFamily="18" charset="0"/>
              </a:rPr>
              <a:t>Laman</a:t>
            </a:r>
            <a:r>
              <a:rPr lang="en-US" sz="1100" dirty="0">
                <a:solidFill>
                  <a:srgbClr val="FFC000"/>
                </a:solidFill>
                <a:ea typeface="Times New Roman" panose="02020603050405020304" pitchFamily="18" charset="0"/>
              </a:rPr>
              <a:t> </a:t>
            </a:r>
          </a:p>
          <a:p>
            <a:pPr algn="r"/>
            <a:r>
              <a:rPr lang="en-US" sz="1100" dirty="0" smtClean="0">
                <a:ea typeface="Times New Roman" panose="02020603050405020304" pitchFamily="18" charset="0"/>
              </a:rPr>
              <a:t>The </a:t>
            </a:r>
            <a:r>
              <a:rPr lang="en-US" sz="1100" dirty="0">
                <a:ea typeface="Times New Roman" panose="02020603050405020304" pitchFamily="18" charset="0"/>
              </a:rPr>
              <a:t>Dubois County Herald</a:t>
            </a:r>
            <a:endParaRPr lang="en-US" sz="1100" dirty="0"/>
          </a:p>
        </p:txBody>
      </p:sp>
      <p:sp>
        <p:nvSpPr>
          <p:cNvPr id="3" name="Rectangle 2"/>
          <p:cNvSpPr/>
          <p:nvPr/>
        </p:nvSpPr>
        <p:spPr>
          <a:xfrm>
            <a:off x="7621714" y="2727220"/>
            <a:ext cx="4269452" cy="707886"/>
          </a:xfrm>
          <a:prstGeom prst="rect">
            <a:avLst/>
          </a:prstGeom>
        </p:spPr>
        <p:txBody>
          <a:bodyPr wrap="square">
            <a:spAutoFit/>
          </a:bodyPr>
          <a:lstStyle/>
          <a:p>
            <a:r>
              <a:rPr lang="en-US" sz="2000" dirty="0">
                <a:ea typeface="Times New Roman" panose="02020603050405020304" pitchFamily="18" charset="0"/>
              </a:rPr>
              <a:t/>
            </a:r>
            <a:br>
              <a:rPr lang="en-US" sz="2000" dirty="0">
                <a:ea typeface="Times New Roman" panose="02020603050405020304" pitchFamily="18" charset="0"/>
              </a:rPr>
            </a:br>
            <a:endParaRPr lang="en-US" sz="2000" dirty="0"/>
          </a:p>
        </p:txBody>
      </p:sp>
      <p:sp>
        <p:nvSpPr>
          <p:cNvPr id="7" name="Rectangle 6"/>
          <p:cNvSpPr/>
          <p:nvPr/>
        </p:nvSpPr>
        <p:spPr>
          <a:xfrm>
            <a:off x="3637136" y="2584280"/>
            <a:ext cx="4727104" cy="4470455"/>
          </a:xfrm>
          <a:prstGeom prst="rect">
            <a:avLst/>
          </a:prstGeom>
        </p:spPr>
        <p:txBody>
          <a:bodyPr wrap="square">
            <a:spAutoFit/>
          </a:bodyPr>
          <a:lstStyle/>
          <a:p>
            <a:r>
              <a:rPr lang="en-US" sz="1950" dirty="0">
                <a:ea typeface="Times New Roman" panose="02020603050405020304" pitchFamily="18" charset="0"/>
              </a:rPr>
              <a:t>The funny and thoughtful </a:t>
            </a:r>
            <a:r>
              <a:rPr lang="en-US" sz="1950" dirty="0" smtClean="0">
                <a:ea typeface="Times New Roman" panose="02020603050405020304" pitchFamily="18" charset="0"/>
              </a:rPr>
              <a:t>(lady) keeps </a:t>
            </a:r>
            <a:r>
              <a:rPr lang="en-US" sz="1950" dirty="0">
                <a:ea typeface="Times New Roman" panose="02020603050405020304" pitchFamily="18" charset="0"/>
              </a:rPr>
              <a:t>a sharp mind. </a:t>
            </a:r>
            <a:r>
              <a:rPr lang="en-US" sz="1950" dirty="0" smtClean="0">
                <a:ea typeface="Times New Roman" panose="02020603050405020304" pitchFamily="18" charset="0"/>
              </a:rPr>
              <a:t> She </a:t>
            </a:r>
            <a:r>
              <a:rPr lang="en-US" sz="1950" dirty="0">
                <a:ea typeface="Times New Roman" panose="02020603050405020304" pitchFamily="18" charset="0"/>
              </a:rPr>
              <a:t>loves reading books and the newspaper, working out word scramble puzzles, going to Bible </a:t>
            </a:r>
            <a:r>
              <a:rPr lang="en-US" sz="1950" dirty="0" smtClean="0">
                <a:ea typeface="Times New Roman" panose="02020603050405020304" pitchFamily="18" charset="0"/>
              </a:rPr>
              <a:t>study, </a:t>
            </a:r>
            <a:r>
              <a:rPr lang="en-US" sz="1950" dirty="0">
                <a:ea typeface="Times New Roman" panose="02020603050405020304" pitchFamily="18" charset="0"/>
              </a:rPr>
              <a:t>and talking to loved ones on the phone. </a:t>
            </a:r>
            <a:endParaRPr lang="en-US" sz="1950" dirty="0" smtClean="0">
              <a:ea typeface="Times New Roman" panose="02020603050405020304" pitchFamily="18" charset="0"/>
            </a:endParaRPr>
          </a:p>
          <a:p>
            <a:endParaRPr lang="en-US" sz="1050" dirty="0">
              <a:ea typeface="Times New Roman" panose="02020603050405020304" pitchFamily="18" charset="0"/>
            </a:endParaRPr>
          </a:p>
          <a:p>
            <a:r>
              <a:rPr lang="en-US" sz="1950" dirty="0" smtClean="0">
                <a:ea typeface="Times New Roman" panose="02020603050405020304" pitchFamily="18" charset="0"/>
              </a:rPr>
              <a:t>She </a:t>
            </a:r>
            <a:r>
              <a:rPr lang="en-US" sz="1950" dirty="0">
                <a:ea typeface="Times New Roman" panose="02020603050405020304" pitchFamily="18" charset="0"/>
              </a:rPr>
              <a:t>is also an avid </a:t>
            </a:r>
            <a:r>
              <a:rPr lang="en-US" sz="1950" dirty="0" smtClean="0">
                <a:ea typeface="Times New Roman" panose="02020603050405020304" pitchFamily="18" charset="0"/>
              </a:rPr>
              <a:t>painter – a </a:t>
            </a:r>
            <a:r>
              <a:rPr lang="en-US" sz="1950" dirty="0">
                <a:ea typeface="Times New Roman" panose="02020603050405020304" pitchFamily="18" charset="0"/>
              </a:rPr>
              <a:t>selection of her charmingly brushed canvases hung around the Northwood lobby that she proceeded through on her way to receiving the diploma.</a:t>
            </a:r>
            <a:r>
              <a:rPr lang="en-US" sz="2000" dirty="0">
                <a:ea typeface="Times New Roman" panose="02020603050405020304" pitchFamily="18" charset="0"/>
              </a:rPr>
              <a:t/>
            </a:r>
            <a:br>
              <a:rPr lang="en-US" sz="2000" dirty="0">
                <a:ea typeface="Times New Roman" panose="02020603050405020304" pitchFamily="18" charset="0"/>
              </a:rPr>
            </a:br>
            <a:r>
              <a:rPr lang="en-US" sz="2000" dirty="0">
                <a:ea typeface="Times New Roman" panose="02020603050405020304" pitchFamily="18" charset="0"/>
              </a:rPr>
              <a:t/>
            </a:r>
            <a:br>
              <a:rPr lang="en-US" sz="2000" dirty="0">
                <a:ea typeface="Times New Roman" panose="02020603050405020304" pitchFamily="18" charset="0"/>
              </a:rPr>
            </a:br>
            <a:endParaRPr lang="en-US" sz="2000" dirty="0"/>
          </a:p>
        </p:txBody>
      </p:sp>
      <p:sp>
        <p:nvSpPr>
          <p:cNvPr id="10" name="Rectangle 9"/>
          <p:cNvSpPr/>
          <p:nvPr/>
        </p:nvSpPr>
        <p:spPr>
          <a:xfrm>
            <a:off x="8553692" y="2765100"/>
            <a:ext cx="3148022" cy="4108817"/>
          </a:xfrm>
          <a:prstGeom prst="rect">
            <a:avLst/>
          </a:prstGeom>
          <a:solidFill>
            <a:srgbClr val="FFC000"/>
          </a:solidFill>
        </p:spPr>
        <p:txBody>
          <a:bodyPr wrap="square">
            <a:spAutoFit/>
          </a:bodyPr>
          <a:lstStyle/>
          <a:p>
            <a:endParaRPr lang="en-US" sz="1000" dirty="0" smtClean="0">
              <a:solidFill>
                <a:schemeClr val="bg1"/>
              </a:solidFill>
              <a:latin typeface="Segoe Print" panose="02000600000000000000" pitchFamily="2" charset="0"/>
              <a:ea typeface="Times New Roman" panose="02020603050405020304" pitchFamily="18" charset="0"/>
            </a:endParaRPr>
          </a:p>
          <a:p>
            <a:r>
              <a:rPr lang="en-US" sz="2000" dirty="0" smtClean="0">
                <a:solidFill>
                  <a:schemeClr val="bg1"/>
                </a:solidFill>
                <a:latin typeface="Segoe Print" panose="02000600000000000000" pitchFamily="2" charset="0"/>
                <a:ea typeface="Times New Roman" panose="02020603050405020304" pitchFamily="18" charset="0"/>
              </a:rPr>
              <a:t>“</a:t>
            </a:r>
            <a:r>
              <a:rPr lang="en-US" sz="2000" dirty="0">
                <a:solidFill>
                  <a:schemeClr val="bg1"/>
                </a:solidFill>
                <a:latin typeface="Segoe Print" panose="02000600000000000000" pitchFamily="2" charset="0"/>
                <a:ea typeface="Times New Roman" panose="02020603050405020304" pitchFamily="18" charset="0"/>
              </a:rPr>
              <a:t>She’s a lifelong learner, she’s worked hard, she’s raised a great family,” </a:t>
            </a:r>
            <a:r>
              <a:rPr lang="en-US" sz="2000" b="1" dirty="0">
                <a:solidFill>
                  <a:schemeClr val="bg1"/>
                </a:solidFill>
                <a:latin typeface="Segoe Print" panose="02000600000000000000" pitchFamily="2" charset="0"/>
                <a:ea typeface="Times New Roman" panose="02020603050405020304" pitchFamily="18" charset="0"/>
              </a:rPr>
              <a:t>Lauren Bell</a:t>
            </a:r>
            <a:r>
              <a:rPr lang="en-US" sz="2000" dirty="0">
                <a:solidFill>
                  <a:schemeClr val="bg1"/>
                </a:solidFill>
                <a:latin typeface="Segoe Print" panose="02000600000000000000" pitchFamily="2" charset="0"/>
                <a:ea typeface="Times New Roman" panose="02020603050405020304" pitchFamily="18" charset="0"/>
              </a:rPr>
              <a:t>, director of adult education at VU, </a:t>
            </a:r>
            <a:r>
              <a:rPr lang="en-US" sz="2000" dirty="0" smtClean="0">
                <a:solidFill>
                  <a:schemeClr val="bg1"/>
                </a:solidFill>
                <a:latin typeface="Segoe Print" panose="02000600000000000000" pitchFamily="2" charset="0"/>
                <a:ea typeface="Times New Roman" panose="02020603050405020304" pitchFamily="18" charset="0"/>
              </a:rPr>
              <a:t>said. </a:t>
            </a:r>
          </a:p>
          <a:p>
            <a:endParaRPr lang="en-US" sz="1100" dirty="0">
              <a:solidFill>
                <a:schemeClr val="bg1"/>
              </a:solidFill>
              <a:latin typeface="Segoe Print" panose="02000600000000000000" pitchFamily="2" charset="0"/>
              <a:ea typeface="Times New Roman" panose="02020603050405020304" pitchFamily="18" charset="0"/>
            </a:endParaRPr>
          </a:p>
          <a:p>
            <a:r>
              <a:rPr lang="en-US" sz="2000" dirty="0" smtClean="0">
                <a:solidFill>
                  <a:schemeClr val="bg1"/>
                </a:solidFill>
                <a:latin typeface="Segoe Print" panose="02000600000000000000" pitchFamily="2" charset="0"/>
                <a:ea typeface="Times New Roman" panose="02020603050405020304" pitchFamily="18" charset="0"/>
              </a:rPr>
              <a:t>“</a:t>
            </a:r>
            <a:r>
              <a:rPr lang="en-US" sz="2000" dirty="0">
                <a:solidFill>
                  <a:schemeClr val="bg1"/>
                </a:solidFill>
                <a:latin typeface="Segoe Print" panose="02000600000000000000" pitchFamily="2" charset="0"/>
                <a:ea typeface="Times New Roman" panose="02020603050405020304" pitchFamily="18" charset="0"/>
              </a:rPr>
              <a:t>And </a:t>
            </a:r>
            <a:r>
              <a:rPr lang="en-US" sz="2000" b="1" dirty="0">
                <a:solidFill>
                  <a:schemeClr val="bg1"/>
                </a:solidFill>
                <a:latin typeface="Segoe Print" panose="02000600000000000000" pitchFamily="2" charset="0"/>
                <a:ea typeface="Times New Roman" panose="02020603050405020304" pitchFamily="18" charset="0"/>
              </a:rPr>
              <a:t>we like to see dreams come true. </a:t>
            </a:r>
            <a:r>
              <a:rPr lang="en-US" sz="2000" dirty="0">
                <a:solidFill>
                  <a:schemeClr val="bg1"/>
                </a:solidFill>
                <a:latin typeface="Segoe Print" panose="02000600000000000000" pitchFamily="2" charset="0"/>
                <a:ea typeface="Times New Roman" panose="02020603050405020304" pitchFamily="18" charset="0"/>
              </a:rPr>
              <a:t>And that’s what we do in our business. Help people achieve their dreams.”</a:t>
            </a:r>
            <a:endParaRPr lang="en-US" sz="2000" dirty="0">
              <a:solidFill>
                <a:schemeClr val="bg1"/>
              </a:solidFill>
              <a:latin typeface="Segoe Print" panose="02000600000000000000" pitchFamily="2" charset="0"/>
            </a:endParaRPr>
          </a:p>
        </p:txBody>
      </p:sp>
      <p:sp>
        <p:nvSpPr>
          <p:cNvPr id="13" name="Rectangle 12"/>
          <p:cNvSpPr/>
          <p:nvPr/>
        </p:nvSpPr>
        <p:spPr>
          <a:xfrm>
            <a:off x="498519" y="2467429"/>
            <a:ext cx="2625755" cy="2123658"/>
          </a:xfrm>
          <a:prstGeom prst="rect">
            <a:avLst/>
          </a:prstGeom>
        </p:spPr>
        <p:txBody>
          <a:bodyPr wrap="square">
            <a:spAutoFit/>
          </a:bodyPr>
          <a:lstStyle/>
          <a:p>
            <a:pPr algn="r"/>
            <a:r>
              <a:rPr lang="en-US" sz="6000" dirty="0">
                <a:solidFill>
                  <a:srgbClr val="FFC000"/>
                </a:solidFill>
              </a:rPr>
              <a:t>NEVER</a:t>
            </a:r>
            <a:r>
              <a:rPr lang="en-US" sz="3600" dirty="0">
                <a:solidFill>
                  <a:srgbClr val="FFC000"/>
                </a:solidFill>
              </a:rPr>
              <a:t> </a:t>
            </a:r>
            <a:r>
              <a:rPr lang="en-US" sz="3600" dirty="0"/>
              <a:t>TOO OLD TO LEARN</a:t>
            </a:r>
          </a:p>
        </p:txBody>
      </p:sp>
      <p:sp>
        <p:nvSpPr>
          <p:cNvPr id="14" name="Rectangle 13"/>
          <p:cNvSpPr/>
          <p:nvPr/>
        </p:nvSpPr>
        <p:spPr>
          <a:xfrm>
            <a:off x="332923" y="4582395"/>
            <a:ext cx="2806832" cy="1369606"/>
          </a:xfrm>
          <a:prstGeom prst="rect">
            <a:avLst/>
          </a:prstGeom>
        </p:spPr>
        <p:txBody>
          <a:bodyPr wrap="square">
            <a:spAutoFit/>
          </a:bodyPr>
          <a:lstStyle/>
          <a:p>
            <a:pPr algn="r"/>
            <a:r>
              <a:rPr lang="en-US" sz="2100" dirty="0">
                <a:ea typeface="Times New Roman" panose="02020603050405020304" pitchFamily="18" charset="0"/>
              </a:rPr>
              <a:t>“Live your life each day as you would climb a </a:t>
            </a:r>
            <a:r>
              <a:rPr lang="en-US" sz="2100" dirty="0" smtClean="0">
                <a:ea typeface="Times New Roman" panose="02020603050405020304" pitchFamily="18" charset="0"/>
              </a:rPr>
              <a:t>mountain.”</a:t>
            </a:r>
          </a:p>
          <a:p>
            <a:pPr algn="r"/>
            <a:r>
              <a:rPr lang="en-US" sz="2000" dirty="0">
                <a:solidFill>
                  <a:srgbClr val="FFC000"/>
                </a:solidFill>
              </a:rPr>
              <a:t>Harold B. </a:t>
            </a:r>
            <a:r>
              <a:rPr lang="en-US" sz="2000" dirty="0" err="1">
                <a:solidFill>
                  <a:srgbClr val="FFC000"/>
                </a:solidFill>
              </a:rPr>
              <a:t>Melchart</a:t>
            </a:r>
            <a:r>
              <a:rPr lang="en-US" sz="2000" dirty="0">
                <a:solidFill>
                  <a:srgbClr val="FFC000"/>
                </a:solidFill>
              </a:rPr>
              <a:t> </a:t>
            </a:r>
            <a:r>
              <a:rPr lang="en-US" sz="2000" dirty="0" smtClean="0">
                <a:solidFill>
                  <a:srgbClr val="FFC000"/>
                </a:solidFill>
                <a:ea typeface="Times New Roman" panose="02020603050405020304" pitchFamily="18" charset="0"/>
              </a:rPr>
              <a:t> </a:t>
            </a:r>
            <a:endParaRPr lang="en-US" sz="2000" dirty="0">
              <a:solidFill>
                <a:srgbClr val="FFC000"/>
              </a:solidFill>
            </a:endParaRPr>
          </a:p>
        </p:txBody>
      </p:sp>
      <p:cxnSp>
        <p:nvCxnSpPr>
          <p:cNvPr id="18" name="Straight Connector 17"/>
          <p:cNvCxnSpPr/>
          <p:nvPr/>
        </p:nvCxnSpPr>
        <p:spPr>
          <a:xfrm flipH="1">
            <a:off x="3322863" y="2516634"/>
            <a:ext cx="16042" cy="3913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066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06" y="1595630"/>
            <a:ext cx="9152811" cy="2760843"/>
          </a:xfrm>
        </p:spPr>
        <p:txBody>
          <a:bodyPr>
            <a:noAutofit/>
          </a:bodyPr>
          <a:lstStyle/>
          <a:p>
            <a:r>
              <a:rPr lang="en-US" sz="4400" dirty="0" smtClean="0">
                <a:latin typeface="+mn-lt"/>
              </a:rPr>
              <a:t/>
            </a:r>
            <a:br>
              <a:rPr lang="en-US" sz="4400" dirty="0" smtClean="0">
                <a:latin typeface="+mn-lt"/>
              </a:rPr>
            </a:br>
            <a:r>
              <a:rPr lang="en-US" sz="4400" dirty="0" smtClean="0">
                <a:latin typeface="+mn-lt"/>
              </a:rPr>
              <a:t> </a:t>
            </a:r>
            <a:r>
              <a:rPr lang="en-US" sz="4400" dirty="0" smtClean="0">
                <a:solidFill>
                  <a:srgbClr val="FFC000"/>
                </a:solidFill>
                <a:latin typeface="+mn-lt"/>
              </a:rPr>
              <a:t>New</a:t>
            </a:r>
            <a:r>
              <a:rPr lang="en-US" sz="4400" dirty="0" smtClean="0">
                <a:latin typeface="+mn-lt"/>
              </a:rPr>
              <a:t> Teacher Training</a:t>
            </a:r>
            <a:r>
              <a:rPr lang="en-US" sz="4400" dirty="0">
                <a:solidFill>
                  <a:srgbClr val="FFC000"/>
                </a:solidFill>
                <a:latin typeface="+mn-lt"/>
              </a:rPr>
              <a:t/>
            </a:r>
            <a:br>
              <a:rPr lang="en-US" sz="4400" dirty="0">
                <a:solidFill>
                  <a:srgbClr val="FFC000"/>
                </a:solidFill>
                <a:latin typeface="+mn-lt"/>
              </a:rPr>
            </a:br>
            <a:endParaRPr lang="en-US" sz="4400" dirty="0">
              <a:solidFill>
                <a:srgbClr val="FFC000"/>
              </a:solidFill>
              <a:latin typeface="+mn-lt"/>
            </a:endParaRPr>
          </a:p>
        </p:txBody>
      </p:sp>
      <p:sp>
        <p:nvSpPr>
          <p:cNvPr id="4" name="TextBox 3"/>
          <p:cNvSpPr txBox="1"/>
          <p:nvPr/>
        </p:nvSpPr>
        <p:spPr>
          <a:xfrm>
            <a:off x="-508048" y="2212820"/>
            <a:ext cx="4451805" cy="400110"/>
          </a:xfrm>
          <a:prstGeom prst="rect">
            <a:avLst/>
          </a:prstGeom>
          <a:noFill/>
        </p:spPr>
        <p:txBody>
          <a:bodyPr wrap="square" rtlCol="0">
            <a:spAutoFit/>
          </a:bodyPr>
          <a:lstStyle/>
          <a:p>
            <a:pPr algn="r"/>
            <a:r>
              <a:rPr lang="en-US" sz="2000" dirty="0" smtClean="0"/>
              <a:t>Professional Development </a:t>
            </a:r>
            <a:endParaRPr lang="en-US" sz="2000" dirty="0"/>
          </a:p>
        </p:txBody>
      </p:sp>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6416842" y="3777512"/>
            <a:ext cx="16042" cy="2559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76448" y="2612930"/>
            <a:ext cx="3976838" cy="830997"/>
          </a:xfrm>
          <a:prstGeom prst="rect">
            <a:avLst/>
          </a:prstGeom>
          <a:noFill/>
        </p:spPr>
        <p:txBody>
          <a:bodyPr wrap="square" rtlCol="0">
            <a:spAutoFit/>
          </a:bodyPr>
          <a:lstStyle/>
          <a:p>
            <a:pPr algn="r"/>
            <a:r>
              <a:rPr lang="en-US" sz="2400" dirty="0" smtClean="0">
                <a:solidFill>
                  <a:srgbClr val="FFC000"/>
                </a:solidFill>
              </a:rPr>
              <a:t>Jeff </a:t>
            </a:r>
            <a:r>
              <a:rPr lang="en-US" sz="2400" dirty="0" err="1" smtClean="0">
                <a:solidFill>
                  <a:srgbClr val="FFC000"/>
                </a:solidFill>
              </a:rPr>
              <a:t>Fantine</a:t>
            </a:r>
            <a:endParaRPr lang="en-US" sz="2400" dirty="0">
              <a:solidFill>
                <a:srgbClr val="FFC000"/>
              </a:solidFill>
            </a:endParaRPr>
          </a:p>
          <a:p>
            <a:pPr algn="r"/>
            <a:r>
              <a:rPr lang="en-US" sz="2400" dirty="0" smtClean="0">
                <a:solidFill>
                  <a:srgbClr val="FFC000"/>
                </a:solidFill>
              </a:rPr>
              <a:t>Sara Gutting </a:t>
            </a:r>
            <a:endParaRPr lang="en-US" sz="2400" dirty="0">
              <a:solidFill>
                <a:srgbClr val="FFC000"/>
              </a:solidFill>
            </a:endParaRPr>
          </a:p>
        </p:txBody>
      </p:sp>
      <p:sp>
        <p:nvSpPr>
          <p:cNvPr id="19" name="Rectangle 18"/>
          <p:cNvSpPr/>
          <p:nvPr/>
        </p:nvSpPr>
        <p:spPr>
          <a:xfrm>
            <a:off x="5933371" y="3407729"/>
            <a:ext cx="3600802" cy="584775"/>
          </a:xfrm>
          <a:prstGeom prst="rect">
            <a:avLst/>
          </a:prstGeom>
        </p:spPr>
        <p:txBody>
          <a:bodyPr wrap="square">
            <a:spAutoFit/>
          </a:bodyPr>
          <a:lstStyle/>
          <a:p>
            <a:pPr algn="r"/>
            <a:r>
              <a:rPr lang="en-US" sz="1600" dirty="0" err="1"/>
              <a:t>Fantine</a:t>
            </a:r>
            <a:r>
              <a:rPr lang="en-US" sz="1600" dirty="0"/>
              <a:t> </a:t>
            </a:r>
            <a:r>
              <a:rPr lang="en-US" sz="1600" dirty="0" smtClean="0"/>
              <a:t>Academic &amp;  </a:t>
            </a:r>
          </a:p>
          <a:p>
            <a:pPr algn="r"/>
            <a:r>
              <a:rPr lang="en-US" sz="1600" dirty="0" smtClean="0"/>
              <a:t> Career </a:t>
            </a:r>
            <a:r>
              <a:rPr lang="en-US" sz="1600" dirty="0"/>
              <a:t>Training Services</a:t>
            </a:r>
          </a:p>
        </p:txBody>
      </p:sp>
      <p:pic>
        <p:nvPicPr>
          <p:cNvPr id="15" name="Picture 2" descr="cf79a189-2960-4bad-a800-ed72d501580a@namprd09"/>
          <p:cNvPicPr>
            <a:picLocks noChangeAspect="1" noChangeArrowheads="1"/>
          </p:cNvPicPr>
          <p:nvPr/>
        </p:nvPicPr>
        <p:blipFill rotWithShape="1">
          <a:blip r:embed="rId3">
            <a:extLst>
              <a:ext uri="{28A0092B-C50C-407E-A947-70E740481C1C}">
                <a14:useLocalDpi xmlns:a14="http://schemas.microsoft.com/office/drawing/2010/main" val="0"/>
              </a:ext>
            </a:extLst>
          </a:blip>
          <a:srcRect l="-933" t="6995" r="933" b="13060"/>
          <a:stretch/>
        </p:blipFill>
        <p:spPr bwMode="auto">
          <a:xfrm>
            <a:off x="769649" y="3406870"/>
            <a:ext cx="5163722" cy="3096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3" descr="1558824a-1904-43f2-b7a6-010dc65b7580@namprd09"/>
          <p:cNvPicPr>
            <a:picLocks noChangeAspect="1" noChangeArrowheads="1"/>
          </p:cNvPicPr>
          <p:nvPr/>
        </p:nvPicPr>
        <p:blipFill rotWithShape="1">
          <a:blip r:embed="rId4">
            <a:extLst>
              <a:ext uri="{28A0092B-C50C-407E-A947-70E740481C1C}">
                <a14:useLocalDpi xmlns:a14="http://schemas.microsoft.com/office/drawing/2010/main" val="0"/>
              </a:ext>
            </a:extLst>
          </a:blip>
          <a:srcRect t="15271" b="28347"/>
          <a:stretch/>
        </p:blipFill>
        <p:spPr bwMode="auto">
          <a:xfrm>
            <a:off x="6635194" y="4293019"/>
            <a:ext cx="4193646" cy="17165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05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704784"/>
            <a:ext cx="10122568" cy="1477328"/>
          </a:xfrm>
          <a:prstGeom prst="rect">
            <a:avLst/>
          </a:prstGeom>
        </p:spPr>
        <p:txBody>
          <a:bodyPr wrap="square">
            <a:spAutoFit/>
          </a:bodyPr>
          <a:lstStyle/>
          <a:p>
            <a:r>
              <a:rPr lang="en-US" sz="5400" b="1" dirty="0"/>
              <a:t>Indiana</a:t>
            </a:r>
            <a:r>
              <a:rPr lang="en-US" sz="5400" dirty="0"/>
              <a:t> ADULT EDUCATION</a:t>
            </a:r>
            <a:r>
              <a:rPr lang="en-US" sz="6000" dirty="0"/>
              <a:t/>
            </a:r>
            <a:br>
              <a:rPr lang="en-US" sz="6000" dirty="0"/>
            </a:br>
            <a:r>
              <a:rPr lang="en-US" dirty="0"/>
              <a:t>Basic Skills. High School Equivalency. Short-term Training. Certifications and More.</a:t>
            </a:r>
            <a:br>
              <a:rPr lang="en-US" dirty="0"/>
            </a:br>
            <a:endParaRPr lang="en-US" dirty="0"/>
          </a:p>
        </p:txBody>
      </p:sp>
      <p:sp>
        <p:nvSpPr>
          <p:cNvPr id="12" name="Rectangle 11"/>
          <p:cNvSpPr/>
          <p:nvPr/>
        </p:nvSpPr>
        <p:spPr>
          <a:xfrm>
            <a:off x="5038115" y="2084878"/>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8" name="Straight Connector 7"/>
          <p:cNvCxnSpPr/>
          <p:nvPr/>
        </p:nvCxnSpPr>
        <p:spPr>
          <a:xfrm>
            <a:off x="6674983" y="2761885"/>
            <a:ext cx="0" cy="3549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2086" y="3226233"/>
            <a:ext cx="6241847" cy="3908762"/>
          </a:xfrm>
          <a:prstGeom prst="rect">
            <a:avLst/>
          </a:prstGeom>
        </p:spPr>
        <p:txBody>
          <a:bodyPr wrap="square">
            <a:spAutoFit/>
          </a:bodyPr>
          <a:lstStyle/>
          <a:p>
            <a:r>
              <a:rPr lang="en-US" sz="2000" dirty="0" smtClean="0"/>
              <a:t>● “I </a:t>
            </a:r>
            <a:r>
              <a:rPr lang="en-US" sz="2000" dirty="0"/>
              <a:t>enjoyed learning more strategies for using in the classroom and found the </a:t>
            </a:r>
            <a:r>
              <a:rPr lang="en-US" sz="2000" dirty="0" smtClean="0"/>
              <a:t>adult education  teacher handbook </a:t>
            </a:r>
            <a:r>
              <a:rPr lang="en-US" sz="2000" dirty="0"/>
              <a:t>had many resources</a:t>
            </a:r>
            <a:r>
              <a:rPr lang="en-US" sz="2000" dirty="0" smtClean="0"/>
              <a:t>!”</a:t>
            </a:r>
          </a:p>
          <a:p>
            <a:endParaRPr lang="en-US" sz="1400" dirty="0"/>
          </a:p>
          <a:p>
            <a:r>
              <a:rPr lang="en-US" sz="2000" dirty="0" smtClean="0"/>
              <a:t>● “It </a:t>
            </a:r>
            <a:r>
              <a:rPr lang="en-US" sz="2000" dirty="0"/>
              <a:t>was helpful to hear from a variety of teacher from their respective parts of the state</a:t>
            </a:r>
            <a:r>
              <a:rPr lang="en-US" sz="2000" dirty="0" smtClean="0"/>
              <a:t>.”</a:t>
            </a:r>
          </a:p>
          <a:p>
            <a:endParaRPr lang="en-US" sz="1400" dirty="0"/>
          </a:p>
          <a:p>
            <a:r>
              <a:rPr lang="en-US" sz="2000" dirty="0" smtClean="0"/>
              <a:t>● “I </a:t>
            </a:r>
            <a:r>
              <a:rPr lang="en-US" sz="2000" dirty="0"/>
              <a:t>learned a number of warm up activities and lesson to keep students motivated, especially those who do not attend class on a regular basis</a:t>
            </a:r>
            <a:r>
              <a:rPr lang="en-US" sz="2000" dirty="0" smtClean="0"/>
              <a:t>.”</a:t>
            </a:r>
            <a:endParaRPr lang="en-US" sz="2000" dirty="0"/>
          </a:p>
          <a:p>
            <a:endParaRPr lang="en-US" sz="2200" dirty="0"/>
          </a:p>
          <a:p>
            <a:endParaRPr lang="en-US" dirty="0"/>
          </a:p>
        </p:txBody>
      </p:sp>
      <p:sp>
        <p:nvSpPr>
          <p:cNvPr id="10" name="Rectangle 9"/>
          <p:cNvSpPr/>
          <p:nvPr/>
        </p:nvSpPr>
        <p:spPr>
          <a:xfrm>
            <a:off x="7058526" y="2761885"/>
            <a:ext cx="3625516" cy="3539430"/>
          </a:xfrm>
          <a:prstGeom prst="rect">
            <a:avLst/>
          </a:prstGeom>
        </p:spPr>
        <p:txBody>
          <a:bodyPr wrap="square">
            <a:spAutoFit/>
          </a:bodyPr>
          <a:lstStyle/>
          <a:p>
            <a:r>
              <a:rPr lang="en-US" sz="2800" dirty="0" smtClean="0">
                <a:solidFill>
                  <a:srgbClr val="FFC000"/>
                </a:solidFill>
              </a:rPr>
              <a:t>“Lesson </a:t>
            </a:r>
            <a:r>
              <a:rPr lang="en-US" sz="2800" dirty="0">
                <a:solidFill>
                  <a:srgbClr val="FFC000"/>
                </a:solidFill>
              </a:rPr>
              <a:t>structuring and basics of new teacher training elements were very helpful – especially since I am a completely </a:t>
            </a:r>
            <a:r>
              <a:rPr lang="en-US" sz="2800" i="1" dirty="0"/>
              <a:t>new</a:t>
            </a:r>
            <a:r>
              <a:rPr lang="en-US" sz="2800" dirty="0">
                <a:solidFill>
                  <a:srgbClr val="FFC000"/>
                </a:solidFill>
              </a:rPr>
              <a:t> </a:t>
            </a:r>
            <a:r>
              <a:rPr lang="en-US" sz="2800" dirty="0" smtClean="0">
                <a:solidFill>
                  <a:srgbClr val="FFC000"/>
                </a:solidFill>
              </a:rPr>
              <a:t>  to </a:t>
            </a:r>
            <a:r>
              <a:rPr lang="en-US" sz="2800" dirty="0">
                <a:solidFill>
                  <a:srgbClr val="FFC000"/>
                </a:solidFill>
              </a:rPr>
              <a:t>teaching</a:t>
            </a:r>
            <a:r>
              <a:rPr lang="en-US" sz="2800" dirty="0" smtClean="0">
                <a:solidFill>
                  <a:srgbClr val="FFC000"/>
                </a:solidFill>
              </a:rPr>
              <a:t>!”</a:t>
            </a:r>
            <a:endParaRPr lang="en-US" sz="2800" dirty="0">
              <a:solidFill>
                <a:srgbClr val="FFC000"/>
              </a:solidFill>
            </a:endParaRPr>
          </a:p>
        </p:txBody>
      </p:sp>
      <p:sp>
        <p:nvSpPr>
          <p:cNvPr id="11" name="Rectangle 10"/>
          <p:cNvSpPr/>
          <p:nvPr/>
        </p:nvSpPr>
        <p:spPr>
          <a:xfrm>
            <a:off x="345152" y="2053722"/>
            <a:ext cx="3483646" cy="400110"/>
          </a:xfrm>
          <a:prstGeom prst="rect">
            <a:avLst/>
          </a:prstGeom>
        </p:spPr>
        <p:txBody>
          <a:bodyPr wrap="none">
            <a:spAutoFit/>
          </a:bodyPr>
          <a:lstStyle/>
          <a:p>
            <a:pPr algn="r"/>
            <a:r>
              <a:rPr lang="en-US" sz="2000" dirty="0"/>
              <a:t>Professional Development </a:t>
            </a:r>
          </a:p>
        </p:txBody>
      </p:sp>
      <p:sp>
        <p:nvSpPr>
          <p:cNvPr id="14" name="Rectangle 13"/>
          <p:cNvSpPr/>
          <p:nvPr/>
        </p:nvSpPr>
        <p:spPr>
          <a:xfrm>
            <a:off x="355579" y="2423823"/>
            <a:ext cx="6077305" cy="769441"/>
          </a:xfrm>
          <a:prstGeom prst="rect">
            <a:avLst/>
          </a:prstGeom>
        </p:spPr>
        <p:txBody>
          <a:bodyPr wrap="none">
            <a:spAutoFit/>
          </a:bodyPr>
          <a:lstStyle/>
          <a:p>
            <a:r>
              <a:rPr lang="en-US" sz="4400" dirty="0">
                <a:solidFill>
                  <a:srgbClr val="FFC000"/>
                </a:solidFill>
              </a:rPr>
              <a:t>New</a:t>
            </a:r>
            <a:r>
              <a:rPr lang="en-US" sz="4400" dirty="0"/>
              <a:t> Teacher Training</a:t>
            </a:r>
          </a:p>
        </p:txBody>
      </p:sp>
    </p:spTree>
    <p:extLst>
      <p:ext uri="{BB962C8B-B14F-4D97-AF65-F5344CB8AC3E}">
        <p14:creationId xmlns:p14="http://schemas.microsoft.com/office/powerpoint/2010/main" val="2875752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cxnSp>
        <p:nvCxnSpPr>
          <p:cNvPr id="9" name="Straight Connector 8"/>
          <p:cNvCxnSpPr/>
          <p:nvPr/>
        </p:nvCxnSpPr>
        <p:spPr>
          <a:xfrm>
            <a:off x="4580984" y="2865587"/>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39614" y="3261967"/>
            <a:ext cx="7611781" cy="584775"/>
          </a:xfrm>
          <a:prstGeom prst="rect">
            <a:avLst/>
          </a:prstGeom>
        </p:spPr>
        <p:txBody>
          <a:bodyPr wrap="square">
            <a:spAutoFit/>
          </a:bodyPr>
          <a:lstStyle/>
          <a:p>
            <a:endParaRPr lang="en-US" sz="1600" i="1" dirty="0" smtClean="0"/>
          </a:p>
          <a:p>
            <a:endParaRPr lang="en-US" sz="1600" i="1" dirty="0" smtClean="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649" t="35978" r="26302" b="21222"/>
          <a:stretch/>
        </p:blipFill>
        <p:spPr>
          <a:xfrm>
            <a:off x="382326" y="3846742"/>
            <a:ext cx="3845271" cy="2068151"/>
          </a:xfrm>
          <a:prstGeom prst="rect">
            <a:avLst/>
          </a:prstGeom>
          <a:ln>
            <a:solidFill>
              <a:schemeClr val="tx1"/>
            </a:solidFill>
          </a:ln>
        </p:spPr>
      </p:pic>
      <p:sp>
        <p:nvSpPr>
          <p:cNvPr id="3" name="Rectangle 2"/>
          <p:cNvSpPr/>
          <p:nvPr/>
        </p:nvSpPr>
        <p:spPr>
          <a:xfrm>
            <a:off x="407679" y="3924700"/>
            <a:ext cx="6096000" cy="984885"/>
          </a:xfrm>
          <a:prstGeom prst="rect">
            <a:avLst/>
          </a:prstGeom>
        </p:spPr>
        <p:txBody>
          <a:bodyPr>
            <a:spAutoFit/>
          </a:bodyPr>
          <a:lstStyle/>
          <a:p>
            <a:r>
              <a:rPr lang="en-US" sz="4000" dirty="0"/>
              <a:t>Academic</a:t>
            </a:r>
            <a:r>
              <a:rPr lang="en-US" sz="3600" dirty="0"/>
              <a:t> </a:t>
            </a:r>
          </a:p>
          <a:p>
            <a:r>
              <a:rPr lang="en-US" dirty="0"/>
              <a:t>&amp; Career Coaches</a:t>
            </a:r>
          </a:p>
        </p:txBody>
      </p:sp>
      <p:sp>
        <p:nvSpPr>
          <p:cNvPr id="2" name="TextBox 1"/>
          <p:cNvSpPr txBox="1"/>
          <p:nvPr/>
        </p:nvSpPr>
        <p:spPr>
          <a:xfrm>
            <a:off x="407679" y="2885087"/>
            <a:ext cx="4101279" cy="861774"/>
          </a:xfrm>
          <a:prstGeom prst="rect">
            <a:avLst/>
          </a:prstGeom>
          <a:noFill/>
        </p:spPr>
        <p:txBody>
          <a:bodyPr wrap="square" rtlCol="0">
            <a:spAutoFit/>
          </a:bodyPr>
          <a:lstStyle/>
          <a:p>
            <a:r>
              <a:rPr lang="en-US" sz="3200" dirty="0" smtClean="0"/>
              <a:t>Program Year 2020</a:t>
            </a:r>
          </a:p>
          <a:p>
            <a:r>
              <a:rPr lang="en-US" dirty="0" smtClean="0">
                <a:solidFill>
                  <a:srgbClr val="FFC000"/>
                </a:solidFill>
              </a:rPr>
              <a:t>July 1, 2020 – June 30, 2021</a:t>
            </a:r>
            <a:endParaRPr lang="en-US" dirty="0">
              <a:solidFill>
                <a:srgbClr val="FFC000"/>
              </a:solidFill>
            </a:endParaRPr>
          </a:p>
        </p:txBody>
      </p:sp>
      <p:sp>
        <p:nvSpPr>
          <p:cNvPr id="8" name="Rectangle 7"/>
          <p:cNvSpPr/>
          <p:nvPr/>
        </p:nvSpPr>
        <p:spPr>
          <a:xfrm>
            <a:off x="4862345" y="2992717"/>
            <a:ext cx="4337783" cy="3108543"/>
          </a:xfrm>
          <a:prstGeom prst="rect">
            <a:avLst/>
          </a:prstGeom>
        </p:spPr>
        <p:txBody>
          <a:bodyPr wrap="square">
            <a:spAutoFit/>
          </a:bodyPr>
          <a:lstStyle/>
          <a:p>
            <a:r>
              <a:rPr lang="en-US" sz="2800" dirty="0"/>
              <a:t>DWD </a:t>
            </a:r>
            <a:r>
              <a:rPr lang="en-US" sz="2800" dirty="0" smtClean="0"/>
              <a:t>will mandate </a:t>
            </a:r>
            <a:r>
              <a:rPr lang="en-US" sz="2800" dirty="0"/>
              <a:t>that applicants awarded funds as part of </a:t>
            </a:r>
            <a:r>
              <a:rPr lang="en-US" sz="2800" dirty="0" smtClean="0"/>
              <a:t>the </a:t>
            </a:r>
            <a:r>
              <a:rPr lang="en-US" sz="2800" dirty="0" smtClean="0">
                <a:solidFill>
                  <a:srgbClr val="FFC000"/>
                </a:solidFill>
              </a:rPr>
              <a:t>new</a:t>
            </a:r>
            <a:r>
              <a:rPr lang="en-US" sz="2800" dirty="0" smtClean="0"/>
              <a:t>  </a:t>
            </a:r>
            <a:r>
              <a:rPr lang="en-US" sz="2800" dirty="0"/>
              <a:t>RFA </a:t>
            </a:r>
            <a:r>
              <a:rPr lang="en-US" sz="2800" dirty="0" smtClean="0"/>
              <a:t>(Grant Year 2020-2021) utilize  </a:t>
            </a:r>
            <a:r>
              <a:rPr lang="en-US" sz="2800" dirty="0"/>
              <a:t>academic and career </a:t>
            </a:r>
            <a:r>
              <a:rPr lang="en-US" sz="2800" dirty="0" smtClean="0"/>
              <a:t>coaches. </a:t>
            </a:r>
            <a:endParaRPr lang="en-US" sz="2800" dirty="0"/>
          </a:p>
        </p:txBody>
      </p:sp>
      <p:sp>
        <p:nvSpPr>
          <p:cNvPr id="14" name="TextBox 13"/>
          <p:cNvSpPr txBox="1"/>
          <p:nvPr/>
        </p:nvSpPr>
        <p:spPr>
          <a:xfrm>
            <a:off x="9358757" y="2732577"/>
            <a:ext cx="2191826" cy="3816429"/>
          </a:xfrm>
          <a:prstGeom prst="rect">
            <a:avLst/>
          </a:prstGeom>
          <a:noFill/>
        </p:spPr>
        <p:txBody>
          <a:bodyPr wrap="square" rtlCol="0">
            <a:spAutoFit/>
          </a:bodyPr>
          <a:lstStyle/>
          <a:p>
            <a:r>
              <a:rPr lang="en-US" sz="2400" dirty="0" smtClean="0"/>
              <a:t>Academic &amp; Career Coaches beginning in PY 2020</a:t>
            </a:r>
          </a:p>
          <a:p>
            <a:endParaRPr lang="en-US" dirty="0"/>
          </a:p>
          <a:p>
            <a:r>
              <a:rPr lang="en-US" sz="2400" dirty="0" smtClean="0">
                <a:solidFill>
                  <a:srgbClr val="FFC000"/>
                </a:solidFill>
                <a:latin typeface="Segoe Print" panose="02000600000000000000" pitchFamily="2" charset="0"/>
              </a:rPr>
              <a:t>Must Have an Earned Bachelor’s Degree</a:t>
            </a:r>
            <a:endParaRPr lang="en-US" sz="2400" dirty="0">
              <a:solidFill>
                <a:srgbClr val="FFC000"/>
              </a:solidFill>
              <a:latin typeface="Segoe Print" panose="02000600000000000000" pitchFamily="2" charset="0"/>
            </a:endParaRPr>
          </a:p>
        </p:txBody>
      </p:sp>
      <p:cxnSp>
        <p:nvCxnSpPr>
          <p:cNvPr id="17" name="Straight Connector 16"/>
          <p:cNvCxnSpPr/>
          <p:nvPr/>
        </p:nvCxnSpPr>
        <p:spPr>
          <a:xfrm>
            <a:off x="9592697" y="4732421"/>
            <a:ext cx="9911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574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cxnSp>
        <p:nvCxnSpPr>
          <p:cNvPr id="9" name="Straight Connector 8"/>
          <p:cNvCxnSpPr/>
          <p:nvPr/>
        </p:nvCxnSpPr>
        <p:spPr>
          <a:xfrm>
            <a:off x="4580984" y="2865587"/>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38671" y="2756071"/>
            <a:ext cx="7611781" cy="646331"/>
          </a:xfrm>
          <a:prstGeom prst="rect">
            <a:avLst/>
          </a:prstGeom>
        </p:spPr>
        <p:txBody>
          <a:bodyPr wrap="square">
            <a:spAutoFit/>
          </a:bodyPr>
          <a:lstStyle/>
          <a:p>
            <a:r>
              <a:rPr lang="en-US" sz="3600" dirty="0" smtClean="0">
                <a:solidFill>
                  <a:srgbClr val="FFC000"/>
                </a:solidFill>
              </a:rPr>
              <a:t>Career Coach Responsibilities</a:t>
            </a:r>
            <a:endParaRPr lang="en-US" sz="3600" dirty="0">
              <a:solidFill>
                <a:srgbClr val="FFC000"/>
              </a:solid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649" t="35978" r="26302" b="21222"/>
          <a:stretch/>
        </p:blipFill>
        <p:spPr>
          <a:xfrm>
            <a:off x="382326" y="3846742"/>
            <a:ext cx="3845271" cy="2068151"/>
          </a:xfrm>
          <a:prstGeom prst="rect">
            <a:avLst/>
          </a:prstGeom>
          <a:ln>
            <a:solidFill>
              <a:schemeClr val="tx1"/>
            </a:solidFill>
          </a:ln>
        </p:spPr>
      </p:pic>
      <p:sp>
        <p:nvSpPr>
          <p:cNvPr id="3" name="Rectangle 2"/>
          <p:cNvSpPr/>
          <p:nvPr/>
        </p:nvSpPr>
        <p:spPr>
          <a:xfrm>
            <a:off x="407679" y="3924700"/>
            <a:ext cx="6096000" cy="984885"/>
          </a:xfrm>
          <a:prstGeom prst="rect">
            <a:avLst/>
          </a:prstGeom>
        </p:spPr>
        <p:txBody>
          <a:bodyPr>
            <a:spAutoFit/>
          </a:bodyPr>
          <a:lstStyle/>
          <a:p>
            <a:r>
              <a:rPr lang="en-US" sz="4000" dirty="0"/>
              <a:t>Academic</a:t>
            </a:r>
            <a:r>
              <a:rPr lang="en-US" sz="3600" dirty="0"/>
              <a:t> </a:t>
            </a:r>
          </a:p>
          <a:p>
            <a:r>
              <a:rPr lang="en-US" dirty="0"/>
              <a:t>&amp; Career Coaches</a:t>
            </a:r>
          </a:p>
        </p:txBody>
      </p:sp>
      <p:sp>
        <p:nvSpPr>
          <p:cNvPr id="2" name="TextBox 1"/>
          <p:cNvSpPr txBox="1"/>
          <p:nvPr/>
        </p:nvSpPr>
        <p:spPr>
          <a:xfrm>
            <a:off x="407679" y="2885087"/>
            <a:ext cx="4101279" cy="861774"/>
          </a:xfrm>
          <a:prstGeom prst="rect">
            <a:avLst/>
          </a:prstGeom>
          <a:noFill/>
        </p:spPr>
        <p:txBody>
          <a:bodyPr wrap="square" rtlCol="0">
            <a:spAutoFit/>
          </a:bodyPr>
          <a:lstStyle/>
          <a:p>
            <a:r>
              <a:rPr lang="en-US" sz="3200" dirty="0" smtClean="0"/>
              <a:t>Program Year 2020</a:t>
            </a:r>
          </a:p>
          <a:p>
            <a:r>
              <a:rPr lang="en-US" dirty="0" smtClean="0">
                <a:solidFill>
                  <a:srgbClr val="FFC000"/>
                </a:solidFill>
              </a:rPr>
              <a:t>July 1, 2020 – June 30, 2021</a:t>
            </a:r>
            <a:endParaRPr lang="en-US" dirty="0">
              <a:solidFill>
                <a:srgbClr val="FFC000"/>
              </a:solidFill>
            </a:endParaRPr>
          </a:p>
        </p:txBody>
      </p:sp>
      <p:sp>
        <p:nvSpPr>
          <p:cNvPr id="7" name="Rectangle 6"/>
          <p:cNvSpPr/>
          <p:nvPr/>
        </p:nvSpPr>
        <p:spPr>
          <a:xfrm>
            <a:off x="4838671" y="3531418"/>
            <a:ext cx="7283548" cy="3016210"/>
          </a:xfrm>
          <a:prstGeom prst="rect">
            <a:avLst/>
          </a:prstGeom>
        </p:spPr>
        <p:txBody>
          <a:bodyPr wrap="square">
            <a:spAutoFit/>
          </a:bodyPr>
          <a:lstStyle/>
          <a:p>
            <a:pPr marL="285750" indent="-285750">
              <a:buFont typeface="Arial" panose="020B0604020202020204" pitchFamily="34" charset="0"/>
              <a:buChar char="•"/>
            </a:pPr>
            <a:r>
              <a:rPr lang="en-US" sz="2000" dirty="0" smtClean="0"/>
              <a:t>Academic and Career Coaches connect </a:t>
            </a:r>
            <a:r>
              <a:rPr lang="en-US" sz="2000" dirty="0"/>
              <a:t>with students, </a:t>
            </a:r>
            <a:r>
              <a:rPr lang="en-US" sz="2000" dirty="0" smtClean="0"/>
              <a:t>create plans </a:t>
            </a:r>
            <a:r>
              <a:rPr lang="en-US" sz="2000" dirty="0"/>
              <a:t>to diminish barriers, </a:t>
            </a:r>
            <a:r>
              <a:rPr lang="en-US" sz="2000" dirty="0" smtClean="0"/>
              <a:t>develop career pathways, refer </a:t>
            </a:r>
            <a:r>
              <a:rPr lang="en-US" sz="2000" dirty="0"/>
              <a:t>students to community resources and employers, </a:t>
            </a:r>
            <a:r>
              <a:rPr lang="en-US" sz="2000" dirty="0" smtClean="0"/>
              <a:t>and provide work </a:t>
            </a:r>
            <a:r>
              <a:rPr lang="en-US" sz="2000" dirty="0"/>
              <a:t>readiness </a:t>
            </a:r>
            <a:r>
              <a:rPr lang="en-US" sz="2000" dirty="0" smtClean="0"/>
              <a:t>training to </a:t>
            </a:r>
            <a:r>
              <a:rPr lang="en-US" sz="2000" dirty="0"/>
              <a:t>classes.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000" dirty="0"/>
              <a:t>Academic and Career Coaches </a:t>
            </a:r>
            <a:r>
              <a:rPr lang="en-US" sz="2000" dirty="0" smtClean="0"/>
              <a:t>also work </a:t>
            </a:r>
            <a:r>
              <a:rPr lang="en-US" sz="2000" dirty="0"/>
              <a:t>with adult education students </a:t>
            </a:r>
            <a:r>
              <a:rPr lang="en-US" sz="2000" dirty="0" smtClean="0"/>
              <a:t>to assist </a:t>
            </a:r>
            <a:r>
              <a:rPr lang="en-US" sz="2000" dirty="0"/>
              <a:t>them </a:t>
            </a:r>
            <a:r>
              <a:rPr lang="en-US" sz="2000" dirty="0" smtClean="0"/>
              <a:t>in accessing </a:t>
            </a:r>
            <a:r>
              <a:rPr lang="en-US" sz="2000" dirty="0"/>
              <a:t>career, training, and post-secondary opportunities.</a:t>
            </a:r>
          </a:p>
          <a:p>
            <a:endParaRPr lang="en-US" sz="2000" dirty="0"/>
          </a:p>
        </p:txBody>
      </p:sp>
    </p:spTree>
    <p:extLst>
      <p:ext uri="{BB962C8B-B14F-4D97-AF65-F5344CB8AC3E}">
        <p14:creationId xmlns:p14="http://schemas.microsoft.com/office/powerpoint/2010/main" val="4148138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cxnSp>
        <p:nvCxnSpPr>
          <p:cNvPr id="9" name="Straight Connector 8"/>
          <p:cNvCxnSpPr/>
          <p:nvPr/>
        </p:nvCxnSpPr>
        <p:spPr>
          <a:xfrm>
            <a:off x="4580984" y="2865587"/>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38671" y="2756071"/>
            <a:ext cx="7611781" cy="1200329"/>
          </a:xfrm>
          <a:prstGeom prst="rect">
            <a:avLst/>
          </a:prstGeom>
        </p:spPr>
        <p:txBody>
          <a:bodyPr wrap="square">
            <a:spAutoFit/>
          </a:bodyPr>
          <a:lstStyle/>
          <a:p>
            <a:r>
              <a:rPr lang="en-US" sz="3600" dirty="0" smtClean="0">
                <a:solidFill>
                  <a:srgbClr val="FFC000"/>
                </a:solidFill>
              </a:rPr>
              <a:t>Career Coach </a:t>
            </a:r>
          </a:p>
          <a:p>
            <a:r>
              <a:rPr lang="en-US" sz="3600" dirty="0" smtClean="0">
                <a:solidFill>
                  <a:srgbClr val="FFC000"/>
                </a:solidFill>
              </a:rPr>
              <a:t>Responsibilities</a:t>
            </a:r>
            <a:endParaRPr lang="en-US" sz="3600" dirty="0">
              <a:solidFill>
                <a:srgbClr val="FFC000"/>
              </a:solid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649" t="35978" r="26302" b="21222"/>
          <a:stretch/>
        </p:blipFill>
        <p:spPr>
          <a:xfrm>
            <a:off x="382326" y="3846742"/>
            <a:ext cx="3845271" cy="2068151"/>
          </a:xfrm>
          <a:prstGeom prst="rect">
            <a:avLst/>
          </a:prstGeom>
          <a:ln>
            <a:solidFill>
              <a:schemeClr val="tx1"/>
            </a:solidFill>
          </a:ln>
        </p:spPr>
      </p:pic>
      <p:sp>
        <p:nvSpPr>
          <p:cNvPr id="3" name="Rectangle 2"/>
          <p:cNvSpPr/>
          <p:nvPr/>
        </p:nvSpPr>
        <p:spPr>
          <a:xfrm>
            <a:off x="407679" y="3924700"/>
            <a:ext cx="6096000" cy="984885"/>
          </a:xfrm>
          <a:prstGeom prst="rect">
            <a:avLst/>
          </a:prstGeom>
        </p:spPr>
        <p:txBody>
          <a:bodyPr>
            <a:spAutoFit/>
          </a:bodyPr>
          <a:lstStyle/>
          <a:p>
            <a:r>
              <a:rPr lang="en-US" sz="4000" dirty="0"/>
              <a:t>Academic</a:t>
            </a:r>
            <a:r>
              <a:rPr lang="en-US" sz="3600" dirty="0"/>
              <a:t> </a:t>
            </a:r>
          </a:p>
          <a:p>
            <a:r>
              <a:rPr lang="en-US" dirty="0"/>
              <a:t>&amp; Career Coaches</a:t>
            </a:r>
          </a:p>
        </p:txBody>
      </p:sp>
      <p:sp>
        <p:nvSpPr>
          <p:cNvPr id="2" name="TextBox 1"/>
          <p:cNvSpPr txBox="1"/>
          <p:nvPr/>
        </p:nvSpPr>
        <p:spPr>
          <a:xfrm>
            <a:off x="407679" y="2885087"/>
            <a:ext cx="4101279" cy="861774"/>
          </a:xfrm>
          <a:prstGeom prst="rect">
            <a:avLst/>
          </a:prstGeom>
          <a:noFill/>
        </p:spPr>
        <p:txBody>
          <a:bodyPr wrap="square" rtlCol="0">
            <a:spAutoFit/>
          </a:bodyPr>
          <a:lstStyle/>
          <a:p>
            <a:r>
              <a:rPr lang="en-US" sz="3200" dirty="0" smtClean="0"/>
              <a:t>Program Year 2020</a:t>
            </a:r>
          </a:p>
          <a:p>
            <a:r>
              <a:rPr lang="en-US" dirty="0" smtClean="0">
                <a:solidFill>
                  <a:srgbClr val="FFC000"/>
                </a:solidFill>
              </a:rPr>
              <a:t>July 1, 2020 – June 30, 2021</a:t>
            </a:r>
            <a:endParaRPr lang="en-US" dirty="0">
              <a:solidFill>
                <a:srgbClr val="FFC000"/>
              </a:solidFill>
            </a:endParaRPr>
          </a:p>
        </p:txBody>
      </p:sp>
      <p:sp>
        <p:nvSpPr>
          <p:cNvPr id="7" name="Rectangle 6"/>
          <p:cNvSpPr/>
          <p:nvPr/>
        </p:nvSpPr>
        <p:spPr>
          <a:xfrm>
            <a:off x="8607665" y="2818714"/>
            <a:ext cx="3322850" cy="4124206"/>
          </a:xfrm>
          <a:prstGeom prst="rect">
            <a:avLst/>
          </a:prstGeom>
        </p:spPr>
        <p:txBody>
          <a:bodyPr wrap="square">
            <a:spAutoFit/>
          </a:bodyPr>
          <a:lstStyle/>
          <a:p>
            <a:r>
              <a:rPr lang="en-US" sz="2200" dirty="0"/>
              <a:t>Academic and Career Coaches </a:t>
            </a:r>
            <a:r>
              <a:rPr lang="en-US" sz="2200" dirty="0" smtClean="0"/>
              <a:t>will create </a:t>
            </a:r>
            <a:r>
              <a:rPr lang="en-US" sz="2200" dirty="0" smtClean="0">
                <a:solidFill>
                  <a:srgbClr val="FFC000"/>
                </a:solidFill>
              </a:rPr>
              <a:t>Individual </a:t>
            </a:r>
            <a:r>
              <a:rPr lang="en-US" sz="2200" dirty="0">
                <a:solidFill>
                  <a:srgbClr val="FFC000"/>
                </a:solidFill>
              </a:rPr>
              <a:t>Employment </a:t>
            </a:r>
            <a:r>
              <a:rPr lang="en-US" sz="2200" dirty="0" smtClean="0">
                <a:solidFill>
                  <a:srgbClr val="FFC000"/>
                </a:solidFill>
              </a:rPr>
              <a:t>Plans </a:t>
            </a:r>
            <a:r>
              <a:rPr lang="en-US" sz="2200" dirty="0" smtClean="0"/>
              <a:t>with students. Plans include a list </a:t>
            </a:r>
            <a:r>
              <a:rPr lang="en-US" sz="2200" dirty="0"/>
              <a:t>all barriers to employment, interests, </a:t>
            </a:r>
            <a:r>
              <a:rPr lang="en-US" sz="2200" dirty="0" smtClean="0"/>
              <a:t>potential </a:t>
            </a:r>
            <a:r>
              <a:rPr lang="en-US" sz="2200" dirty="0"/>
              <a:t>employers in </a:t>
            </a:r>
            <a:r>
              <a:rPr lang="en-US" sz="2200" dirty="0" smtClean="0"/>
              <a:t>an area</a:t>
            </a:r>
            <a:r>
              <a:rPr lang="en-US" sz="2200" dirty="0"/>
              <a:t>, and/or educational </a:t>
            </a:r>
            <a:r>
              <a:rPr lang="en-US" sz="2200" dirty="0" smtClean="0"/>
              <a:t>pathways.</a:t>
            </a:r>
            <a:endParaRPr lang="en-US" sz="2200" dirty="0"/>
          </a:p>
          <a:p>
            <a:endParaRPr lang="en-US" sz="2000" dirty="0"/>
          </a:p>
        </p:txBody>
      </p:sp>
      <p:sp>
        <p:nvSpPr>
          <p:cNvPr id="8" name="Rectangle 7"/>
          <p:cNvSpPr/>
          <p:nvPr/>
        </p:nvSpPr>
        <p:spPr>
          <a:xfrm>
            <a:off x="5110455" y="3954848"/>
            <a:ext cx="3361818" cy="2308324"/>
          </a:xfrm>
          <a:prstGeom prst="rect">
            <a:avLst/>
          </a:prstGeom>
        </p:spPr>
        <p:txBody>
          <a:bodyPr wrap="none">
            <a:spAutoFit/>
          </a:bodyPr>
          <a:lstStyle/>
          <a:p>
            <a:r>
              <a:rPr lang="en-US" sz="4800" dirty="0"/>
              <a:t>Career </a:t>
            </a:r>
            <a:endParaRPr lang="en-US" sz="4800" dirty="0" smtClean="0"/>
          </a:p>
          <a:p>
            <a:r>
              <a:rPr lang="en-US" sz="4800" dirty="0" smtClean="0"/>
              <a:t>Coaching </a:t>
            </a:r>
          </a:p>
          <a:p>
            <a:r>
              <a:rPr lang="en-US" sz="4800" dirty="0" smtClean="0"/>
              <a:t>Survey</a:t>
            </a:r>
            <a:endParaRPr lang="en-US" sz="4800" dirty="0">
              <a:solidFill>
                <a:srgbClr val="FFC000"/>
              </a:solidFill>
            </a:endParaRPr>
          </a:p>
        </p:txBody>
      </p:sp>
      <p:cxnSp>
        <p:nvCxnSpPr>
          <p:cNvPr id="13" name="Straight Connector 12"/>
          <p:cNvCxnSpPr/>
          <p:nvPr/>
        </p:nvCxnSpPr>
        <p:spPr>
          <a:xfrm>
            <a:off x="8442230" y="3746861"/>
            <a:ext cx="0" cy="1563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86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cxnSp>
        <p:nvCxnSpPr>
          <p:cNvPr id="9" name="Straight Connector 8"/>
          <p:cNvCxnSpPr/>
          <p:nvPr/>
        </p:nvCxnSpPr>
        <p:spPr>
          <a:xfrm>
            <a:off x="4483605" y="2865588"/>
            <a:ext cx="0" cy="341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39614" y="3261967"/>
            <a:ext cx="7611781" cy="584775"/>
          </a:xfrm>
          <a:prstGeom prst="rect">
            <a:avLst/>
          </a:prstGeom>
        </p:spPr>
        <p:txBody>
          <a:bodyPr wrap="square">
            <a:spAutoFit/>
          </a:bodyPr>
          <a:lstStyle/>
          <a:p>
            <a:endParaRPr lang="en-US" sz="1600" i="1" dirty="0" smtClean="0"/>
          </a:p>
          <a:p>
            <a:endParaRPr lang="en-US" sz="1600" i="1" dirty="0" smtClean="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0649" t="35978" r="26302" b="21222"/>
          <a:stretch/>
        </p:blipFill>
        <p:spPr>
          <a:xfrm>
            <a:off x="382326" y="2917365"/>
            <a:ext cx="3845271" cy="2068151"/>
          </a:xfrm>
          <a:prstGeom prst="rect">
            <a:avLst/>
          </a:prstGeom>
          <a:ln>
            <a:solidFill>
              <a:schemeClr val="tx1"/>
            </a:solidFill>
          </a:ln>
        </p:spPr>
      </p:pic>
      <p:sp>
        <p:nvSpPr>
          <p:cNvPr id="3" name="Rectangle 2"/>
          <p:cNvSpPr/>
          <p:nvPr/>
        </p:nvSpPr>
        <p:spPr>
          <a:xfrm>
            <a:off x="407679" y="3924700"/>
            <a:ext cx="6096000" cy="984885"/>
          </a:xfrm>
          <a:prstGeom prst="rect">
            <a:avLst/>
          </a:prstGeom>
        </p:spPr>
        <p:txBody>
          <a:bodyPr>
            <a:spAutoFit/>
          </a:bodyPr>
          <a:lstStyle/>
          <a:p>
            <a:r>
              <a:rPr lang="en-US" sz="4000" dirty="0"/>
              <a:t>Academic</a:t>
            </a:r>
            <a:r>
              <a:rPr lang="en-US" sz="3600" dirty="0"/>
              <a:t> </a:t>
            </a:r>
          </a:p>
          <a:p>
            <a:r>
              <a:rPr lang="en-US" dirty="0"/>
              <a:t>&amp; Career Coaches</a:t>
            </a:r>
          </a:p>
        </p:txBody>
      </p:sp>
      <p:sp>
        <p:nvSpPr>
          <p:cNvPr id="7" name="Rectangle 6"/>
          <p:cNvSpPr/>
          <p:nvPr/>
        </p:nvSpPr>
        <p:spPr>
          <a:xfrm>
            <a:off x="382326" y="5211320"/>
            <a:ext cx="2904962" cy="1200329"/>
          </a:xfrm>
          <a:prstGeom prst="rect">
            <a:avLst/>
          </a:prstGeom>
        </p:spPr>
        <p:txBody>
          <a:bodyPr wrap="none">
            <a:spAutoFit/>
          </a:bodyPr>
          <a:lstStyle/>
          <a:p>
            <a:r>
              <a:rPr lang="en-US" sz="2400" dirty="0">
                <a:solidFill>
                  <a:srgbClr val="FFC000"/>
                </a:solidFill>
              </a:rPr>
              <a:t>Career Coaching </a:t>
            </a:r>
            <a:endParaRPr lang="en-US" sz="2400" dirty="0" smtClean="0">
              <a:solidFill>
                <a:srgbClr val="FFC000"/>
              </a:solidFill>
            </a:endParaRPr>
          </a:p>
          <a:p>
            <a:r>
              <a:rPr lang="en-US" sz="4800" dirty="0" smtClean="0">
                <a:latin typeface="Segoe Print" panose="02000600000000000000" pitchFamily="2" charset="0"/>
              </a:rPr>
              <a:t>Contact </a:t>
            </a:r>
            <a:endParaRPr lang="en-US" sz="4800" dirty="0">
              <a:latin typeface="Segoe Print" panose="02000600000000000000" pitchFamily="2" charset="0"/>
            </a:endParaRPr>
          </a:p>
        </p:txBody>
      </p:sp>
      <p:sp>
        <p:nvSpPr>
          <p:cNvPr id="11" name="TextBox 10"/>
          <p:cNvSpPr txBox="1"/>
          <p:nvPr/>
        </p:nvSpPr>
        <p:spPr>
          <a:xfrm>
            <a:off x="4903432" y="2815673"/>
            <a:ext cx="6352008" cy="830997"/>
          </a:xfrm>
          <a:prstGeom prst="rect">
            <a:avLst/>
          </a:prstGeom>
          <a:noFill/>
        </p:spPr>
        <p:txBody>
          <a:bodyPr wrap="square" rtlCol="0">
            <a:spAutoFit/>
          </a:bodyPr>
          <a:lstStyle/>
          <a:p>
            <a:r>
              <a:rPr lang="en-US" sz="2400" dirty="0" smtClean="0"/>
              <a:t>Questions - </a:t>
            </a:r>
            <a:r>
              <a:rPr lang="en-US" sz="2400" dirty="0"/>
              <a:t>Please do </a:t>
            </a:r>
            <a:r>
              <a:rPr lang="en-US" sz="2400" u="sng" dirty="0"/>
              <a:t>not</a:t>
            </a:r>
            <a:r>
              <a:rPr lang="en-US" sz="2400" dirty="0"/>
              <a:t> hesitate to </a:t>
            </a:r>
            <a:r>
              <a:rPr lang="en-US" sz="2400" dirty="0" smtClean="0"/>
              <a:t>contact –  </a:t>
            </a:r>
            <a:endParaRPr lang="en-US" sz="2400" dirty="0"/>
          </a:p>
        </p:txBody>
      </p:sp>
      <p:sp>
        <p:nvSpPr>
          <p:cNvPr id="13" name="Rectangle 12"/>
          <p:cNvSpPr/>
          <p:nvPr/>
        </p:nvSpPr>
        <p:spPr>
          <a:xfrm>
            <a:off x="4903432" y="3546572"/>
            <a:ext cx="6096000" cy="2800767"/>
          </a:xfrm>
          <a:prstGeom prst="rect">
            <a:avLst/>
          </a:prstGeom>
        </p:spPr>
        <p:txBody>
          <a:bodyPr>
            <a:spAutoFit/>
          </a:bodyPr>
          <a:lstStyle/>
          <a:p>
            <a:pPr defTabSz="914400" fontAlgn="base">
              <a:spcBef>
                <a:spcPct val="0"/>
              </a:spcBef>
              <a:spcAft>
                <a:spcPct val="0"/>
              </a:spcAft>
              <a:buNone/>
            </a:pPr>
            <a:r>
              <a:rPr lang="en-US" altLang="en-US" sz="4800" dirty="0">
                <a:solidFill>
                  <a:srgbClr val="FFC000"/>
                </a:solidFill>
                <a:cs typeface="Times New Roman" panose="02020603050405020304" pitchFamily="18" charset="0"/>
              </a:rPr>
              <a:t>Jose Torres</a:t>
            </a:r>
            <a:endParaRPr lang="en-US" altLang="en-US" sz="4800" dirty="0" smtClean="0">
              <a:solidFill>
                <a:srgbClr val="FFC000"/>
              </a:solidFill>
              <a:cs typeface="Times New Roman" panose="02020603050405020304" pitchFamily="18" charset="0"/>
            </a:endParaRPr>
          </a:p>
          <a:p>
            <a:pPr defTabSz="914400" fontAlgn="base">
              <a:spcBef>
                <a:spcPct val="0"/>
              </a:spcBef>
              <a:spcAft>
                <a:spcPct val="0"/>
              </a:spcAft>
              <a:buNone/>
            </a:pPr>
            <a:r>
              <a:rPr lang="en-US" altLang="en-US" sz="3200" dirty="0" smtClean="0">
                <a:cs typeface="Times New Roman" panose="02020603050405020304" pitchFamily="18" charset="0"/>
              </a:rPr>
              <a:t>Academic </a:t>
            </a:r>
            <a:r>
              <a:rPr lang="en-US" altLang="en-US" sz="3200" dirty="0">
                <a:cs typeface="Times New Roman" panose="02020603050405020304" pitchFamily="18" charset="0"/>
              </a:rPr>
              <a:t>&amp; Career Coach </a:t>
            </a:r>
            <a:r>
              <a:rPr lang="en-US" altLang="en-US" sz="3200" dirty="0" smtClean="0">
                <a:cs typeface="Times New Roman" panose="02020603050405020304" pitchFamily="18" charset="0"/>
              </a:rPr>
              <a:t>Liaison</a:t>
            </a:r>
            <a:endParaRPr lang="en-US" altLang="en-US" sz="3200" dirty="0">
              <a:cs typeface="Times New Roman" panose="02020603050405020304" pitchFamily="18" charset="0"/>
            </a:endParaRPr>
          </a:p>
          <a:p>
            <a:pPr defTabSz="914400" fontAlgn="base">
              <a:spcBef>
                <a:spcPct val="0"/>
              </a:spcBef>
              <a:spcAft>
                <a:spcPct val="0"/>
              </a:spcAft>
              <a:buNone/>
            </a:pPr>
            <a:r>
              <a:rPr lang="en-US" altLang="en-US" sz="3200" dirty="0">
                <a:cs typeface="Times New Roman" panose="02020603050405020304" pitchFamily="18" charset="0"/>
              </a:rPr>
              <a:t>219.286.4513</a:t>
            </a:r>
          </a:p>
          <a:p>
            <a:pPr defTabSz="914400" fontAlgn="base">
              <a:spcBef>
                <a:spcPct val="0"/>
              </a:spcBef>
              <a:spcAft>
                <a:spcPct val="0"/>
              </a:spcAft>
              <a:buNone/>
            </a:pPr>
            <a:r>
              <a:rPr lang="en-US" altLang="en-US" sz="3200" dirty="0">
                <a:solidFill>
                  <a:prstClr val="black"/>
                </a:solidFill>
                <a:latin typeface="+mj-lt"/>
                <a:cs typeface="Times New Roman" panose="02020603050405020304" pitchFamily="18" charset="0"/>
                <a:hlinkClick r:id="rId5"/>
              </a:rPr>
              <a:t>jtorres@dwd.in.gov</a:t>
            </a:r>
            <a:endParaRPr lang="en-US" altLang="en-US" sz="3200"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2886506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pic>
        <p:nvPicPr>
          <p:cNvPr id="7" name="Picture 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64161" y="2105180"/>
            <a:ext cx="3048827" cy="4684180"/>
          </a:xfrm>
          <a:prstGeom prst="rect">
            <a:avLst/>
          </a:prstGeom>
        </p:spPr>
      </p:pic>
      <p:sp>
        <p:nvSpPr>
          <p:cNvPr id="2" name="TextBox 1"/>
          <p:cNvSpPr txBox="1"/>
          <p:nvPr/>
        </p:nvSpPr>
        <p:spPr>
          <a:xfrm>
            <a:off x="1455110" y="2890299"/>
            <a:ext cx="6652413" cy="3570208"/>
          </a:xfrm>
          <a:prstGeom prst="rect">
            <a:avLst/>
          </a:prstGeom>
          <a:noFill/>
        </p:spPr>
        <p:txBody>
          <a:bodyPr wrap="square" rtlCol="0">
            <a:spAutoFit/>
          </a:bodyPr>
          <a:lstStyle/>
          <a:p>
            <a:r>
              <a:rPr lang="en-US" sz="4400" dirty="0" smtClean="0"/>
              <a:t>Workforce Initiative Coordinator</a:t>
            </a:r>
          </a:p>
          <a:p>
            <a:r>
              <a:rPr lang="en-US" sz="4400" dirty="0" smtClean="0"/>
              <a:t>for Adult Education</a:t>
            </a:r>
          </a:p>
          <a:p>
            <a:r>
              <a:rPr lang="en-US" sz="2800" dirty="0" smtClean="0">
                <a:solidFill>
                  <a:srgbClr val="FFC000"/>
                </a:solidFill>
              </a:rPr>
              <a:t>Roy Melton</a:t>
            </a:r>
          </a:p>
          <a:p>
            <a:r>
              <a:rPr lang="en-US" sz="2400" dirty="0" smtClean="0">
                <a:solidFill>
                  <a:srgbClr val="FFC000"/>
                </a:solidFill>
                <a:hlinkClick r:id="rId5"/>
              </a:rPr>
              <a:t>rmelton@dwd.in.gov</a:t>
            </a:r>
            <a:endParaRPr lang="en-US" sz="2400" dirty="0" smtClean="0">
              <a:solidFill>
                <a:srgbClr val="FFC000"/>
              </a:solidFill>
            </a:endParaRPr>
          </a:p>
          <a:p>
            <a:r>
              <a:rPr lang="en-US" sz="2400" dirty="0" smtClean="0">
                <a:solidFill>
                  <a:srgbClr val="FFC000"/>
                </a:solidFill>
              </a:rPr>
              <a:t>765.413.2216</a:t>
            </a:r>
            <a:endParaRPr lang="en-US" sz="2400" dirty="0">
              <a:solidFill>
                <a:srgbClr val="FFC000"/>
              </a:solidFill>
            </a:endParaRPr>
          </a:p>
          <a:p>
            <a:endParaRPr lang="en-US" dirty="0"/>
          </a:p>
        </p:txBody>
      </p:sp>
      <p:cxnSp>
        <p:nvCxnSpPr>
          <p:cNvPr id="4" name="Straight Connector 3"/>
          <p:cNvCxnSpPr/>
          <p:nvPr/>
        </p:nvCxnSpPr>
        <p:spPr>
          <a:xfrm>
            <a:off x="1074057" y="2439788"/>
            <a:ext cx="13764" cy="4020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953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636316" y="1841417"/>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10036615" y="5579456"/>
            <a:ext cx="2236571" cy="979431"/>
          </a:xfrm>
          <a:prstGeom prst="rect">
            <a:avLst/>
          </a:prstGeom>
        </p:spPr>
      </p:pic>
      <p:sp>
        <p:nvSpPr>
          <p:cNvPr id="10" name="Rectangle 9"/>
          <p:cNvSpPr/>
          <p:nvPr/>
        </p:nvSpPr>
        <p:spPr>
          <a:xfrm>
            <a:off x="2428046" y="887309"/>
            <a:ext cx="9129252" cy="1477328"/>
          </a:xfrm>
          <a:prstGeom prst="rect">
            <a:avLst/>
          </a:prstGeom>
        </p:spPr>
        <p:txBody>
          <a:bodyPr wrap="square">
            <a:spAutoFit/>
          </a:bodyPr>
          <a:lstStyle/>
          <a:p>
            <a:r>
              <a:rPr lang="en-US" sz="5400" b="1" dirty="0"/>
              <a:t>Indiana</a:t>
            </a:r>
            <a:r>
              <a:rPr lang="en-US" sz="5400" dirty="0"/>
              <a:t> ADULT EDUCATION</a:t>
            </a:r>
            <a:r>
              <a:rPr lang="en-US" sz="10200" dirty="0"/>
              <a:t/>
            </a:r>
            <a:br>
              <a:rPr lang="en-US" sz="10200" dirty="0"/>
            </a:br>
            <a:r>
              <a:rPr lang="en-US" dirty="0"/>
              <a:t>Basic Skills. High School Equivalency. Short-term Training. Certifications and More.</a:t>
            </a:r>
            <a:br>
              <a:rPr lang="en-US" dirty="0"/>
            </a:br>
            <a:endParaRPr lang="en-US" dirty="0"/>
          </a:p>
        </p:txBody>
      </p:sp>
      <p:cxnSp>
        <p:nvCxnSpPr>
          <p:cNvPr id="18" name="Curved Connector 17"/>
          <p:cNvCxnSpPr/>
          <p:nvPr/>
        </p:nvCxnSpPr>
        <p:spPr>
          <a:xfrm rot="10800000">
            <a:off x="1378858" y="348343"/>
            <a:ext cx="76253"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03806" y="2305257"/>
            <a:ext cx="4810954" cy="206271"/>
          </a:xfrm>
          <a:prstGeom prst="rect">
            <a:avLst/>
          </a:prstGeom>
          <a:solidFill>
            <a:srgbClr val="FFC000"/>
          </a:solidFill>
        </p:spPr>
        <p:txBody>
          <a:bodyPr wrap="square" rtlCol="0">
            <a:spAutoFit/>
          </a:bodyPr>
          <a:lstStyle/>
          <a:p>
            <a:endParaRPr lang="en-US" dirty="0"/>
          </a:p>
        </p:txBody>
      </p:sp>
      <p:cxnSp>
        <p:nvCxnSpPr>
          <p:cNvPr id="11" name="Straight Connector 10"/>
          <p:cNvCxnSpPr/>
          <p:nvPr/>
        </p:nvCxnSpPr>
        <p:spPr>
          <a:xfrm>
            <a:off x="12684959" y="2585993"/>
            <a:ext cx="6811" cy="3661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4578" y="2511528"/>
            <a:ext cx="7836345" cy="1723549"/>
          </a:xfrm>
          <a:prstGeom prst="rect">
            <a:avLst/>
          </a:prstGeom>
          <a:noFill/>
        </p:spPr>
        <p:txBody>
          <a:bodyPr wrap="square" rtlCol="0">
            <a:spAutoFit/>
          </a:bodyPr>
          <a:lstStyle/>
          <a:p>
            <a:endParaRPr lang="en-US" sz="1600" dirty="0"/>
          </a:p>
          <a:p>
            <a:r>
              <a:rPr lang="en-US" sz="2800" dirty="0" smtClean="0">
                <a:latin typeface="Century Gothic" panose="020B0502020202020204" pitchFamily="34" charset="0"/>
              </a:rPr>
              <a:t>►</a:t>
            </a:r>
            <a:r>
              <a:rPr lang="en-US" sz="3400" dirty="0" smtClean="0"/>
              <a:t>Integrated Education &amp; Training</a:t>
            </a:r>
          </a:p>
          <a:p>
            <a:r>
              <a:rPr lang="en-US" sz="2000" dirty="0" smtClean="0"/>
              <a:t>      </a:t>
            </a:r>
            <a:r>
              <a:rPr lang="en-US" sz="2400" dirty="0" smtClean="0">
                <a:solidFill>
                  <a:srgbClr val="FFC000"/>
                </a:solidFill>
              </a:rPr>
              <a:t>IELCE | Short-term Training | Certifications</a:t>
            </a:r>
          </a:p>
          <a:p>
            <a:endParaRPr lang="en-US" sz="1600" dirty="0" smtClean="0"/>
          </a:p>
          <a:p>
            <a:endParaRPr lang="en-US" sz="1600" dirty="0"/>
          </a:p>
        </p:txBody>
      </p:sp>
      <p:sp>
        <p:nvSpPr>
          <p:cNvPr id="9" name="TextBox 8"/>
          <p:cNvSpPr txBox="1"/>
          <p:nvPr/>
        </p:nvSpPr>
        <p:spPr>
          <a:xfrm>
            <a:off x="446312" y="4068846"/>
            <a:ext cx="6920111" cy="1938992"/>
          </a:xfrm>
          <a:prstGeom prst="rect">
            <a:avLst/>
          </a:prstGeom>
          <a:noFill/>
        </p:spPr>
        <p:txBody>
          <a:bodyPr wrap="square" rtlCol="0">
            <a:spAutoFit/>
          </a:bodyPr>
          <a:lstStyle/>
          <a:p>
            <a:r>
              <a:rPr lang="en-US" sz="2000" dirty="0"/>
              <a:t>IET Enrollment		</a:t>
            </a:r>
            <a:r>
              <a:rPr lang="en-US" sz="2000" dirty="0" smtClean="0"/>
              <a:t> 2,637</a:t>
            </a:r>
            <a:r>
              <a:rPr lang="en-US" sz="2000" dirty="0"/>
              <a:t>	</a:t>
            </a:r>
            <a:r>
              <a:rPr lang="en-US" sz="2000" dirty="0" smtClean="0"/>
              <a:t>	</a:t>
            </a:r>
            <a:r>
              <a:rPr lang="en-US" sz="2000" dirty="0" smtClean="0">
                <a:solidFill>
                  <a:srgbClr val="FFC000"/>
                </a:solidFill>
              </a:rPr>
              <a:t>IELCE </a:t>
            </a:r>
            <a:r>
              <a:rPr lang="en-US" sz="2000" dirty="0">
                <a:solidFill>
                  <a:srgbClr val="FFC000"/>
                </a:solidFill>
              </a:rPr>
              <a:t>Enrollment	148</a:t>
            </a:r>
          </a:p>
          <a:p>
            <a:r>
              <a:rPr lang="en-US" sz="2000" dirty="0"/>
              <a:t>Still Enrolled		</a:t>
            </a:r>
            <a:r>
              <a:rPr lang="en-US" sz="2000" dirty="0" smtClean="0"/>
              <a:t>1,324     	</a:t>
            </a:r>
            <a:r>
              <a:rPr lang="en-US" sz="2000" dirty="0" smtClean="0">
                <a:solidFill>
                  <a:srgbClr val="FFC000"/>
                </a:solidFill>
              </a:rPr>
              <a:t>Still </a:t>
            </a:r>
            <a:r>
              <a:rPr lang="en-US" sz="2000" dirty="0">
                <a:solidFill>
                  <a:srgbClr val="FFC000"/>
                </a:solidFill>
              </a:rPr>
              <a:t>Enrolled             120</a:t>
            </a:r>
            <a:endParaRPr lang="en-US" sz="2000" dirty="0"/>
          </a:p>
          <a:p>
            <a:r>
              <a:rPr lang="en-US" sz="2000" dirty="0">
                <a:solidFill>
                  <a:schemeClr val="tx1">
                    <a:lumMod val="95000"/>
                  </a:schemeClr>
                </a:solidFill>
              </a:rPr>
              <a:t>Dropped</a:t>
            </a:r>
            <a:r>
              <a:rPr lang="en-US" sz="2000" dirty="0">
                <a:solidFill>
                  <a:srgbClr val="FFC000"/>
                </a:solidFill>
              </a:rPr>
              <a:t>			</a:t>
            </a:r>
            <a:r>
              <a:rPr lang="en-US" sz="2000" dirty="0" smtClean="0">
                <a:solidFill>
                  <a:srgbClr val="FFC000"/>
                </a:solidFill>
              </a:rPr>
              <a:t>   </a:t>
            </a:r>
            <a:r>
              <a:rPr lang="en-US" sz="2000" dirty="0" smtClean="0">
                <a:solidFill>
                  <a:schemeClr val="tx1">
                    <a:lumMod val="95000"/>
                  </a:schemeClr>
                </a:solidFill>
              </a:rPr>
              <a:t>159</a:t>
            </a:r>
            <a:r>
              <a:rPr lang="en-US" sz="2000" dirty="0" smtClean="0">
                <a:solidFill>
                  <a:srgbClr val="FFC000"/>
                </a:solidFill>
              </a:rPr>
              <a:t>       	Dropped                     </a:t>
            </a:r>
            <a:r>
              <a:rPr lang="en-US" sz="2000" dirty="0">
                <a:solidFill>
                  <a:srgbClr val="FFC000"/>
                </a:solidFill>
              </a:rPr>
              <a:t>7</a:t>
            </a:r>
          </a:p>
          <a:p>
            <a:r>
              <a:rPr lang="en-US" sz="2000" dirty="0"/>
              <a:t>Completions		</a:t>
            </a:r>
            <a:r>
              <a:rPr lang="en-US" sz="2000" dirty="0" smtClean="0"/>
              <a:t>1,154     	</a:t>
            </a:r>
            <a:r>
              <a:rPr lang="en-US" sz="2000" dirty="0" smtClean="0">
                <a:solidFill>
                  <a:srgbClr val="FFC000"/>
                </a:solidFill>
              </a:rPr>
              <a:t>Completions             21</a:t>
            </a:r>
            <a:endParaRPr lang="en-US" sz="2000" dirty="0"/>
          </a:p>
          <a:p>
            <a:r>
              <a:rPr lang="en-US" sz="2000" dirty="0">
                <a:solidFill>
                  <a:schemeClr val="tx1">
                    <a:lumMod val="95000"/>
                  </a:schemeClr>
                </a:solidFill>
              </a:rPr>
              <a:t>Certifications</a:t>
            </a:r>
            <a:r>
              <a:rPr lang="en-US" sz="2000" dirty="0">
                <a:solidFill>
                  <a:srgbClr val="FFC000"/>
                </a:solidFill>
              </a:rPr>
              <a:t>		</a:t>
            </a:r>
            <a:r>
              <a:rPr lang="en-US" sz="2000" dirty="0" smtClean="0">
                <a:solidFill>
                  <a:srgbClr val="FFC000"/>
                </a:solidFill>
              </a:rPr>
              <a:t>   </a:t>
            </a:r>
            <a:r>
              <a:rPr lang="en-US" sz="2000" dirty="0" smtClean="0">
                <a:solidFill>
                  <a:schemeClr val="tx1">
                    <a:lumMod val="95000"/>
                  </a:schemeClr>
                </a:solidFill>
              </a:rPr>
              <a:t>975</a:t>
            </a:r>
            <a:r>
              <a:rPr lang="en-US" sz="2000" dirty="0" smtClean="0">
                <a:solidFill>
                  <a:srgbClr val="FFC000"/>
                </a:solidFill>
              </a:rPr>
              <a:t>       	Certifications              9</a:t>
            </a:r>
            <a:endParaRPr lang="en-US" sz="1600" dirty="0">
              <a:solidFill>
                <a:srgbClr val="FFC000"/>
              </a:solidFill>
            </a:endParaRPr>
          </a:p>
          <a:p>
            <a:r>
              <a:rPr lang="en-US" sz="2000" dirty="0" smtClean="0"/>
              <a:t>	</a:t>
            </a:r>
          </a:p>
        </p:txBody>
      </p:sp>
      <p:cxnSp>
        <p:nvCxnSpPr>
          <p:cNvPr id="8" name="Straight Connector 7"/>
          <p:cNvCxnSpPr/>
          <p:nvPr/>
        </p:nvCxnSpPr>
        <p:spPr>
          <a:xfrm>
            <a:off x="7452630" y="2875361"/>
            <a:ext cx="23947" cy="36710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J"/>
          <p:cNvPicPr>
            <a:picLocks noChangeAspect="1" noChangeArrowheads="1"/>
          </p:cNvPicPr>
          <p:nvPr/>
        </p:nvPicPr>
        <p:blipFill rotWithShape="1">
          <a:blip r:embed="rId5">
            <a:extLst>
              <a:ext uri="{28A0092B-C50C-407E-A947-70E740481C1C}">
                <a14:useLocalDpi xmlns:a14="http://schemas.microsoft.com/office/drawing/2010/main" val="0"/>
              </a:ext>
            </a:extLst>
          </a:blip>
          <a:srcRect l="27111" t="12068" r="10371" b="36804"/>
          <a:stretch/>
        </p:blipFill>
        <p:spPr bwMode="auto">
          <a:xfrm>
            <a:off x="7778196" y="2678031"/>
            <a:ext cx="2652359" cy="3855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0527994" y="2678031"/>
            <a:ext cx="1529779" cy="2462213"/>
          </a:xfrm>
          <a:prstGeom prst="rect">
            <a:avLst/>
          </a:prstGeom>
        </p:spPr>
        <p:txBody>
          <a:bodyPr wrap="square">
            <a:spAutoFit/>
          </a:bodyPr>
          <a:lstStyle/>
          <a:p>
            <a:r>
              <a:rPr lang="en-US" sz="1400" dirty="0"/>
              <a:t>You need to follow the American dream and expect a lot from yourself because the sky is the limit!”</a:t>
            </a:r>
          </a:p>
          <a:p>
            <a:r>
              <a:rPr lang="en-US" sz="1400" dirty="0"/>
              <a:t>–Johanna </a:t>
            </a:r>
            <a:r>
              <a:rPr lang="en-US" sz="1400" dirty="0" err="1"/>
              <a:t>Hern</a:t>
            </a:r>
            <a:r>
              <a:rPr lang="en-US" sz="1400" dirty="0"/>
              <a:t>, Adult Learner</a:t>
            </a:r>
          </a:p>
        </p:txBody>
      </p:sp>
      <p:sp>
        <p:nvSpPr>
          <p:cNvPr id="12" name="Rectangle 11"/>
          <p:cNvSpPr/>
          <p:nvPr/>
        </p:nvSpPr>
        <p:spPr>
          <a:xfrm>
            <a:off x="10527994" y="5056236"/>
            <a:ext cx="1794387" cy="646331"/>
          </a:xfrm>
          <a:prstGeom prst="rect">
            <a:avLst/>
          </a:prstGeom>
        </p:spPr>
        <p:txBody>
          <a:bodyPr wrap="square">
            <a:spAutoFit/>
          </a:bodyPr>
          <a:lstStyle/>
          <a:p>
            <a:r>
              <a:rPr lang="en-US" sz="1200" dirty="0">
                <a:solidFill>
                  <a:srgbClr val="FFC000"/>
                </a:solidFill>
                <a:ea typeface="Calibri" panose="020F0502020204030204" pitchFamily="34" charset="0"/>
                <a:cs typeface="Times New Roman" panose="02020603050405020304" pitchFamily="18" charset="0"/>
              </a:rPr>
              <a:t>AK Smith Area </a:t>
            </a:r>
          </a:p>
          <a:p>
            <a:r>
              <a:rPr lang="en-US" sz="1200" dirty="0">
                <a:solidFill>
                  <a:srgbClr val="FFC000"/>
                </a:solidFill>
                <a:ea typeface="Calibri" panose="020F0502020204030204" pitchFamily="34" charset="0"/>
                <a:cs typeface="Times New Roman" panose="02020603050405020304" pitchFamily="18" charset="0"/>
              </a:rPr>
              <a:t>Career Center </a:t>
            </a:r>
          </a:p>
          <a:p>
            <a:r>
              <a:rPr lang="en-US" sz="1200" dirty="0">
                <a:solidFill>
                  <a:srgbClr val="FFC000"/>
                </a:solidFill>
                <a:ea typeface="Calibri" panose="020F0502020204030204" pitchFamily="34" charset="0"/>
                <a:cs typeface="Times New Roman" panose="02020603050405020304" pitchFamily="18" charset="0"/>
              </a:rPr>
              <a:t>Adult Education</a:t>
            </a:r>
            <a:endParaRPr lang="en-US" sz="1200" dirty="0">
              <a:solidFill>
                <a:srgbClr val="FFC000"/>
              </a:solidFill>
            </a:endParaRPr>
          </a:p>
        </p:txBody>
      </p:sp>
    </p:spTree>
    <p:extLst>
      <p:ext uri="{BB962C8B-B14F-4D97-AF65-F5344CB8AC3E}">
        <p14:creationId xmlns:p14="http://schemas.microsoft.com/office/powerpoint/2010/main" val="11367563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7" name="TextBox 6"/>
          <p:cNvSpPr txBox="1"/>
          <p:nvPr/>
        </p:nvSpPr>
        <p:spPr>
          <a:xfrm>
            <a:off x="6301008" y="1744400"/>
            <a:ext cx="4972663" cy="369332"/>
          </a:xfrm>
          <a:prstGeom prst="rect">
            <a:avLst/>
          </a:prstGeom>
          <a:solidFill>
            <a:srgbClr val="002060"/>
          </a:solidFill>
        </p:spPr>
        <p:txBody>
          <a:bodyPr wrap="square" rtlCol="0">
            <a:spAutoFit/>
          </a:bodyPr>
          <a:lstStyle/>
          <a:p>
            <a:endParaRPr lang="en-US" dirty="0"/>
          </a:p>
        </p:txBody>
      </p:sp>
      <p:sp>
        <p:nvSpPr>
          <p:cNvPr id="12" name="Rectangle 11"/>
          <p:cNvSpPr/>
          <p:nvPr/>
        </p:nvSpPr>
        <p:spPr>
          <a:xfrm>
            <a:off x="6206182" y="1163956"/>
            <a:ext cx="143172" cy="49623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 name="Rectangle 1"/>
          <p:cNvSpPr/>
          <p:nvPr/>
        </p:nvSpPr>
        <p:spPr>
          <a:xfrm>
            <a:off x="568645" y="2518921"/>
            <a:ext cx="5965488" cy="2369880"/>
          </a:xfrm>
          <a:prstGeom prst="rect">
            <a:avLst/>
          </a:prstGeom>
        </p:spPr>
        <p:txBody>
          <a:bodyPr wrap="square">
            <a:spAutoFit/>
          </a:bodyPr>
          <a:lstStyle/>
          <a:p>
            <a:r>
              <a:rPr lang="en-US" sz="6000" dirty="0"/>
              <a:t>WorkINdiana </a:t>
            </a:r>
            <a:endParaRPr lang="en-US" sz="6000" dirty="0" smtClean="0"/>
          </a:p>
          <a:p>
            <a:r>
              <a:rPr lang="en-US" sz="6000" dirty="0" smtClean="0">
                <a:solidFill>
                  <a:srgbClr val="FFC000"/>
                </a:solidFill>
                <a:latin typeface="Segoe Print" panose="02000600000000000000" pitchFamily="2" charset="0"/>
              </a:rPr>
              <a:t> </a:t>
            </a:r>
            <a:r>
              <a:rPr lang="en-US" sz="8800" dirty="0" smtClean="0">
                <a:solidFill>
                  <a:srgbClr val="FFC000"/>
                </a:solidFill>
                <a:latin typeface="Segoe Print" panose="02000600000000000000" pitchFamily="2" charset="0"/>
              </a:rPr>
              <a:t>Update</a:t>
            </a:r>
            <a:r>
              <a:rPr lang="en-US" sz="6000" dirty="0" smtClean="0">
                <a:solidFill>
                  <a:srgbClr val="FFC000"/>
                </a:solidFill>
                <a:latin typeface="Segoe Print" panose="02000600000000000000" pitchFamily="2" charset="0"/>
              </a:rPr>
              <a:t>s</a:t>
            </a:r>
            <a:r>
              <a:rPr lang="en-US" sz="6000" dirty="0" smtClean="0">
                <a:solidFill>
                  <a:srgbClr val="FFC000"/>
                </a:solidFill>
              </a:rPr>
              <a:t>  </a:t>
            </a:r>
            <a:endParaRPr lang="en-US" sz="6000" dirty="0">
              <a:solidFill>
                <a:srgbClr val="FFC000"/>
              </a:solidFill>
            </a:endParaRPr>
          </a:p>
        </p:txBody>
      </p:sp>
      <p:pic>
        <p:nvPicPr>
          <p:cNvPr id="13" name="Picture 2" descr="workIN_logo.png (600Ã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146" y="903389"/>
            <a:ext cx="3777992" cy="20024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636" y="4487780"/>
            <a:ext cx="5186263" cy="523220"/>
          </a:xfrm>
          <a:prstGeom prst="rect">
            <a:avLst/>
          </a:prstGeom>
          <a:noFill/>
        </p:spPr>
        <p:txBody>
          <a:bodyPr wrap="square" rtlCol="0">
            <a:spAutoFit/>
          </a:bodyPr>
          <a:lstStyle/>
          <a:p>
            <a:pPr algn="ctr"/>
            <a:r>
              <a:rPr lang="en-US" sz="2800" dirty="0" smtClean="0">
                <a:solidFill>
                  <a:srgbClr val="FFC000"/>
                </a:solidFill>
              </a:rPr>
              <a:t>Statewide</a:t>
            </a:r>
          </a:p>
        </p:txBody>
      </p:sp>
      <p:sp>
        <p:nvSpPr>
          <p:cNvPr id="6" name="Rectangle 5"/>
          <p:cNvSpPr/>
          <p:nvPr/>
        </p:nvSpPr>
        <p:spPr>
          <a:xfrm>
            <a:off x="975277" y="4877256"/>
            <a:ext cx="5115807" cy="1754326"/>
          </a:xfrm>
          <a:prstGeom prst="rect">
            <a:avLst/>
          </a:prstGeom>
        </p:spPr>
        <p:txBody>
          <a:bodyPr wrap="square">
            <a:spAutoFit/>
          </a:bodyPr>
          <a:lstStyle/>
          <a:p>
            <a:r>
              <a:rPr lang="en-US" dirty="0">
                <a:solidFill>
                  <a:schemeClr val="tx1">
                    <a:lumMod val="50000"/>
                  </a:schemeClr>
                </a:solidFill>
                <a:ea typeface="Calibri" panose="020F0502020204030204" pitchFamily="34" charset="0"/>
                <a:cs typeface="Times New Roman" panose="02020603050405020304" pitchFamily="18" charset="0"/>
              </a:rPr>
              <a:t>Brin Sisco</a:t>
            </a:r>
            <a:endParaRPr lang="en-US" sz="2400" dirty="0">
              <a:solidFill>
                <a:schemeClr val="tx1">
                  <a:lumMod val="50000"/>
                </a:schemeClr>
              </a:solidFill>
              <a:ea typeface="Calibri" panose="020F0502020204030204" pitchFamily="34" charset="0"/>
              <a:cs typeface="Times New Roman" panose="02020603050405020304" pitchFamily="18" charset="0"/>
            </a:endParaRPr>
          </a:p>
          <a:p>
            <a:r>
              <a:rPr lang="en-US" dirty="0">
                <a:solidFill>
                  <a:schemeClr val="tx1">
                    <a:lumMod val="50000"/>
                  </a:schemeClr>
                </a:solidFill>
                <a:ea typeface="Calibri" panose="020F0502020204030204" pitchFamily="34" charset="0"/>
                <a:cs typeface="Times New Roman" panose="02020603050405020304" pitchFamily="18" charset="0"/>
              </a:rPr>
              <a:t>Training and System Administrator</a:t>
            </a:r>
            <a:endParaRPr lang="en-US" sz="2400" dirty="0">
              <a:solidFill>
                <a:schemeClr val="tx1">
                  <a:lumMod val="50000"/>
                </a:schemeClr>
              </a:solidFill>
              <a:ea typeface="Calibri" panose="020F0502020204030204" pitchFamily="34" charset="0"/>
              <a:cs typeface="Times New Roman" panose="02020603050405020304" pitchFamily="18" charset="0"/>
            </a:endParaRPr>
          </a:p>
          <a:p>
            <a:r>
              <a:rPr lang="en-US" dirty="0">
                <a:solidFill>
                  <a:schemeClr val="tx1">
                    <a:lumMod val="50000"/>
                  </a:schemeClr>
                </a:solidFill>
                <a:ea typeface="Calibri" panose="020F0502020204030204" pitchFamily="34" charset="0"/>
                <a:cs typeface="Times New Roman" panose="02020603050405020304" pitchFamily="18" charset="0"/>
              </a:rPr>
              <a:t>Department Of Workforce Development</a:t>
            </a:r>
            <a:endParaRPr lang="en-US" sz="2400" dirty="0">
              <a:solidFill>
                <a:schemeClr val="tx1">
                  <a:lumMod val="50000"/>
                </a:schemeClr>
              </a:solidFill>
              <a:ea typeface="Calibri" panose="020F0502020204030204" pitchFamily="34" charset="0"/>
              <a:cs typeface="Times New Roman" panose="02020603050405020304" pitchFamily="18" charset="0"/>
            </a:endParaRPr>
          </a:p>
          <a:p>
            <a:r>
              <a:rPr lang="en-US" dirty="0">
                <a:solidFill>
                  <a:schemeClr val="tx1">
                    <a:lumMod val="50000"/>
                  </a:schemeClr>
                </a:solidFill>
                <a:ea typeface="Calibri" panose="020F0502020204030204" pitchFamily="34" charset="0"/>
                <a:cs typeface="Times New Roman" panose="02020603050405020304" pitchFamily="18" charset="0"/>
              </a:rPr>
              <a:t>10 N. Senate Avenue </a:t>
            </a:r>
            <a:endParaRPr lang="en-US" sz="2400" dirty="0">
              <a:solidFill>
                <a:schemeClr val="tx1">
                  <a:lumMod val="50000"/>
                </a:schemeClr>
              </a:solidFill>
              <a:ea typeface="Calibri" panose="020F0502020204030204" pitchFamily="34" charset="0"/>
              <a:cs typeface="Times New Roman" panose="02020603050405020304" pitchFamily="18" charset="0"/>
            </a:endParaRPr>
          </a:p>
          <a:p>
            <a:r>
              <a:rPr lang="en-US" dirty="0">
                <a:solidFill>
                  <a:schemeClr val="tx1">
                    <a:lumMod val="50000"/>
                  </a:schemeClr>
                </a:solidFill>
                <a:ea typeface="Calibri" panose="020F0502020204030204" pitchFamily="34" charset="0"/>
                <a:cs typeface="Times New Roman" panose="02020603050405020304" pitchFamily="18" charset="0"/>
              </a:rPr>
              <a:t>Indianapolis, IN 46204</a:t>
            </a:r>
            <a:endParaRPr lang="en-US" sz="2400" dirty="0">
              <a:solidFill>
                <a:schemeClr val="tx1">
                  <a:lumMod val="50000"/>
                </a:schemeClr>
              </a:solidFill>
              <a:ea typeface="Calibri" panose="020F0502020204030204" pitchFamily="34" charset="0"/>
              <a:cs typeface="Times New Roman" panose="02020603050405020304" pitchFamily="18" charset="0"/>
            </a:endParaRPr>
          </a:p>
          <a:p>
            <a:r>
              <a:rPr lang="en-US" dirty="0" smtClean="0">
                <a:solidFill>
                  <a:schemeClr val="tx1">
                    <a:lumMod val="50000"/>
                  </a:schemeClr>
                </a:solidFill>
                <a:ea typeface="Calibri" panose="020F0502020204030204" pitchFamily="34" charset="0"/>
                <a:cs typeface="Times New Roman" panose="02020603050405020304" pitchFamily="18" charset="0"/>
              </a:rPr>
              <a:t>317.234.4278</a:t>
            </a:r>
            <a:r>
              <a:rPr lang="en-US" dirty="0" smtClean="0">
                <a:solidFill>
                  <a:srgbClr val="1F497D"/>
                </a:solidFill>
                <a:ea typeface="Calibri" panose="020F0502020204030204" pitchFamily="34" charset="0"/>
                <a:cs typeface="Times New Roman" panose="02020603050405020304" pitchFamily="18" charset="0"/>
              </a:rPr>
              <a:t>   </a:t>
            </a:r>
            <a:r>
              <a:rPr lang="en-US" u="sng" dirty="0" smtClean="0">
                <a:solidFill>
                  <a:srgbClr val="0000FF"/>
                </a:solidFill>
                <a:ea typeface="Calibri" panose="020F0502020204030204" pitchFamily="34" charset="0"/>
                <a:cs typeface="Times New Roman" panose="02020603050405020304" pitchFamily="18" charset="0"/>
                <a:hlinkClick r:id="rId5"/>
              </a:rPr>
              <a:t>BSisco@dwd.in.gov</a:t>
            </a:r>
            <a:endParaRPr lang="en-US" sz="2400" dirty="0">
              <a:effectLs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72211276"/>
              </p:ext>
            </p:extLst>
          </p:nvPr>
        </p:nvGraphicFramePr>
        <p:xfrm>
          <a:off x="7034120" y="248547"/>
          <a:ext cx="3924343" cy="6383035"/>
        </p:xfrm>
        <a:graphic>
          <a:graphicData uri="http://schemas.openxmlformats.org/drawingml/2006/table">
            <a:tbl>
              <a:tblPr firstRow="1" bandRow="1">
                <a:tableStyleId>{5C22544A-7EE6-4342-B048-85BDC9FD1C3A}</a:tableStyleId>
              </a:tblPr>
              <a:tblGrid>
                <a:gridCol w="1673112"/>
                <a:gridCol w="943117"/>
                <a:gridCol w="1308114"/>
              </a:tblGrid>
              <a:tr h="593754">
                <a:tc>
                  <a:txBody>
                    <a:bodyPr/>
                    <a:lstStyle/>
                    <a:p>
                      <a:pPr algn="ctr"/>
                      <a:r>
                        <a:rPr lang="en-US" dirty="0" smtClean="0"/>
                        <a:t>STATEWIDE</a:t>
                      </a:r>
                    </a:p>
                  </a:txBody>
                  <a:tcPr/>
                </a:tc>
                <a:tc>
                  <a:txBody>
                    <a:bodyPr/>
                    <a:lstStyle/>
                    <a:p>
                      <a:pPr algn="ctr"/>
                      <a:r>
                        <a:rPr lang="en-US" dirty="0" smtClean="0"/>
                        <a:t>Goal</a:t>
                      </a:r>
                      <a:endParaRPr lang="en-US" dirty="0"/>
                    </a:p>
                  </a:txBody>
                  <a:tcPr/>
                </a:tc>
                <a:tc>
                  <a:txBody>
                    <a:bodyPr/>
                    <a:lstStyle/>
                    <a:p>
                      <a:pPr algn="ctr"/>
                      <a:r>
                        <a:rPr lang="en-US" dirty="0" smtClean="0"/>
                        <a:t>To-Date</a:t>
                      </a:r>
                      <a:endParaRPr lang="en-US" dirty="0"/>
                    </a:p>
                  </a:txBody>
                  <a:tcPr/>
                </a:tc>
              </a:tr>
              <a:tr h="351273">
                <a:tc>
                  <a:txBody>
                    <a:bodyPr/>
                    <a:lstStyle/>
                    <a:p>
                      <a:pPr algn="l"/>
                      <a:r>
                        <a:rPr lang="en-US" dirty="0" smtClean="0"/>
                        <a:t>Enrollment</a:t>
                      </a:r>
                      <a:endParaRPr lang="en-US" dirty="0"/>
                    </a:p>
                  </a:txBody>
                  <a:tcPr/>
                </a:tc>
                <a:tc>
                  <a:txBody>
                    <a:bodyPr/>
                    <a:lstStyle/>
                    <a:p>
                      <a:pPr algn="ctr"/>
                      <a:r>
                        <a:rPr lang="en-US" dirty="0" smtClean="0"/>
                        <a:t>1,800</a:t>
                      </a:r>
                      <a:endParaRPr lang="en-US" dirty="0"/>
                    </a:p>
                  </a:txBody>
                  <a:tcPr/>
                </a:tc>
                <a:tc>
                  <a:txBody>
                    <a:bodyPr/>
                    <a:lstStyle/>
                    <a:p>
                      <a:pPr algn="ctr"/>
                      <a:r>
                        <a:rPr lang="en-US" dirty="0" smtClean="0"/>
                        <a:t>270</a:t>
                      </a:r>
                      <a:endParaRPr lang="en-US" dirty="0"/>
                    </a:p>
                  </a:txBody>
                  <a:tcPr/>
                </a:tc>
              </a:tr>
              <a:tr h="614728">
                <a:tc>
                  <a:txBody>
                    <a:bodyPr/>
                    <a:lstStyle/>
                    <a:p>
                      <a:pPr algn="l"/>
                      <a:r>
                        <a:rPr lang="en-US" dirty="0" smtClean="0"/>
                        <a:t>Enrollment Rate</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442572">
                <a:tc>
                  <a:txBody>
                    <a:bodyPr/>
                    <a:lstStyle/>
                    <a:p>
                      <a:pPr algn="l"/>
                      <a:r>
                        <a:rPr lang="en-US" dirty="0" smtClean="0"/>
                        <a:t>Still</a:t>
                      </a:r>
                      <a:r>
                        <a:rPr lang="en-US" baseline="0" dirty="0" smtClean="0"/>
                        <a:t> Enrolled</a:t>
                      </a:r>
                      <a:endParaRPr lang="en-US" dirty="0"/>
                    </a:p>
                  </a:txBody>
                  <a:tcPr/>
                </a:tc>
                <a:tc>
                  <a:txBody>
                    <a:bodyPr/>
                    <a:lstStyle/>
                    <a:p>
                      <a:pPr algn="ctr"/>
                      <a:r>
                        <a:rPr lang="en-US" dirty="0" smtClean="0"/>
                        <a:t>---</a:t>
                      </a:r>
                      <a:endParaRPr lang="en-US" dirty="0"/>
                    </a:p>
                  </a:txBody>
                  <a:tcPr/>
                </a:tc>
                <a:tc>
                  <a:txBody>
                    <a:bodyPr/>
                    <a:lstStyle/>
                    <a:p>
                      <a:pPr algn="ctr"/>
                      <a:r>
                        <a:rPr lang="en-US" dirty="0" smtClean="0"/>
                        <a:t>69</a:t>
                      </a:r>
                      <a:endParaRPr lang="en-US" dirty="0"/>
                    </a:p>
                  </a:txBody>
                  <a:tcPr/>
                </a:tc>
              </a:tr>
              <a:tr h="351273">
                <a:tc>
                  <a:txBody>
                    <a:bodyPr/>
                    <a:lstStyle/>
                    <a:p>
                      <a:pPr algn="l"/>
                      <a:r>
                        <a:rPr lang="en-US" dirty="0" smtClean="0"/>
                        <a:t>Completers</a:t>
                      </a:r>
                      <a:endParaRPr lang="en-US" dirty="0"/>
                    </a:p>
                  </a:txBody>
                  <a:tcPr/>
                </a:tc>
                <a:tc>
                  <a:txBody>
                    <a:bodyPr/>
                    <a:lstStyle/>
                    <a:p>
                      <a:pPr algn="ctr"/>
                      <a:r>
                        <a:rPr lang="en-US" dirty="0" smtClean="0">
                          <a:solidFill>
                            <a:schemeClr val="bg1"/>
                          </a:solidFill>
                        </a:rPr>
                        <a:t>1,440</a:t>
                      </a:r>
                      <a:endParaRPr lang="en-US" dirty="0">
                        <a:solidFill>
                          <a:schemeClr val="bg1"/>
                        </a:solidFill>
                      </a:endParaRPr>
                    </a:p>
                  </a:txBody>
                  <a:tcPr/>
                </a:tc>
                <a:tc>
                  <a:txBody>
                    <a:bodyPr/>
                    <a:lstStyle/>
                    <a:p>
                      <a:pPr algn="ctr"/>
                      <a:r>
                        <a:rPr lang="en-US" dirty="0" smtClean="0">
                          <a:solidFill>
                            <a:schemeClr val="bg1"/>
                          </a:solidFill>
                        </a:rPr>
                        <a:t>185</a:t>
                      </a:r>
                      <a:endParaRPr lang="en-US" dirty="0">
                        <a:solidFill>
                          <a:schemeClr val="bg1"/>
                        </a:solidFill>
                      </a:endParaRPr>
                    </a:p>
                  </a:txBody>
                  <a:tcPr/>
                </a:tc>
              </a:tr>
              <a:tr h="614728">
                <a:tc>
                  <a:txBody>
                    <a:bodyPr/>
                    <a:lstStyle/>
                    <a:p>
                      <a:pPr algn="l"/>
                      <a:r>
                        <a:rPr lang="en-US" dirty="0" smtClean="0"/>
                        <a:t>Completion Rate</a:t>
                      </a:r>
                      <a:endParaRPr lang="en-US" dirty="0"/>
                    </a:p>
                  </a:txBody>
                  <a:tcPr/>
                </a:tc>
                <a:tc>
                  <a:txBody>
                    <a:bodyPr/>
                    <a:lstStyle/>
                    <a:p>
                      <a:pPr algn="ctr"/>
                      <a:r>
                        <a:rPr lang="en-US" dirty="0" smtClean="0"/>
                        <a:t>80%</a:t>
                      </a:r>
                      <a:endParaRPr lang="en-US" dirty="0"/>
                    </a:p>
                  </a:txBody>
                  <a:tcPr/>
                </a:tc>
                <a:tc>
                  <a:txBody>
                    <a:bodyPr/>
                    <a:lstStyle/>
                    <a:p>
                      <a:pPr algn="ctr"/>
                      <a:r>
                        <a:rPr lang="en-US" dirty="0" smtClean="0"/>
                        <a:t>92.04%</a:t>
                      </a:r>
                      <a:endParaRPr lang="en-US" dirty="0"/>
                    </a:p>
                  </a:txBody>
                  <a:tcPr/>
                </a:tc>
              </a:tr>
              <a:tr h="392154">
                <a:tc>
                  <a:txBody>
                    <a:bodyPr/>
                    <a:lstStyle/>
                    <a:p>
                      <a:pPr algn="l"/>
                      <a:r>
                        <a:rPr lang="en-US" dirty="0" smtClean="0"/>
                        <a:t>Dropped</a:t>
                      </a:r>
                      <a:endParaRPr lang="en-US" dirty="0"/>
                    </a:p>
                  </a:txBody>
                  <a:tcPr/>
                </a:tc>
                <a:tc>
                  <a:txBody>
                    <a:bodyPr/>
                    <a:lstStyle/>
                    <a:p>
                      <a:pPr algn="ctr"/>
                      <a:r>
                        <a:rPr lang="en-US" dirty="0" smtClean="0"/>
                        <a:t>---</a:t>
                      </a:r>
                      <a:endParaRPr lang="en-US" dirty="0"/>
                    </a:p>
                  </a:txBody>
                  <a:tcPr/>
                </a:tc>
                <a:tc>
                  <a:txBody>
                    <a:bodyPr/>
                    <a:lstStyle/>
                    <a:p>
                      <a:pPr algn="ctr"/>
                      <a:r>
                        <a:rPr lang="en-US" dirty="0" smtClean="0"/>
                        <a:t>16</a:t>
                      </a:r>
                      <a:endParaRPr lang="en-US" dirty="0"/>
                    </a:p>
                  </a:txBody>
                  <a:tcPr/>
                </a:tc>
              </a:tr>
              <a:tr h="614728">
                <a:tc>
                  <a:txBody>
                    <a:bodyPr/>
                    <a:lstStyle/>
                    <a:p>
                      <a:pPr algn="l"/>
                      <a:r>
                        <a:rPr lang="en-US" dirty="0" smtClean="0"/>
                        <a:t>Dropped Rate</a:t>
                      </a:r>
                      <a:endParaRPr lang="en-US" dirty="0"/>
                    </a:p>
                  </a:txBody>
                  <a:tcPr/>
                </a:tc>
                <a:tc>
                  <a:txBody>
                    <a:bodyPr/>
                    <a:lstStyle/>
                    <a:p>
                      <a:pPr algn="ctr"/>
                      <a:r>
                        <a:rPr lang="en-US" dirty="0" smtClean="0">
                          <a:solidFill>
                            <a:schemeClr val="bg1"/>
                          </a:solidFill>
                        </a:rPr>
                        <a:t>Below 10%</a:t>
                      </a:r>
                      <a:endParaRPr lang="en-US" dirty="0">
                        <a:solidFill>
                          <a:schemeClr val="bg1"/>
                        </a:solidFill>
                      </a:endParaRPr>
                    </a:p>
                  </a:txBody>
                  <a:tcPr/>
                </a:tc>
                <a:tc>
                  <a:txBody>
                    <a:bodyPr/>
                    <a:lstStyle/>
                    <a:p>
                      <a:pPr algn="ctr"/>
                      <a:r>
                        <a:rPr lang="en-US" dirty="0" smtClean="0">
                          <a:solidFill>
                            <a:schemeClr val="bg1"/>
                          </a:solidFill>
                        </a:rPr>
                        <a:t>7.6%</a:t>
                      </a:r>
                      <a:endParaRPr lang="en-US" dirty="0">
                        <a:solidFill>
                          <a:schemeClr val="bg1"/>
                        </a:solidFill>
                      </a:endParaRPr>
                    </a:p>
                  </a:txBody>
                  <a:tcPr/>
                </a:tc>
              </a:tr>
              <a:tr h="614728">
                <a:tc>
                  <a:txBody>
                    <a:bodyPr/>
                    <a:lstStyle/>
                    <a:p>
                      <a:pPr algn="l"/>
                      <a:r>
                        <a:rPr lang="en-US" dirty="0" smtClean="0"/>
                        <a:t>Certifications issued</a:t>
                      </a:r>
                      <a:endParaRPr lang="en-US" dirty="0"/>
                    </a:p>
                  </a:txBody>
                  <a:tcPr/>
                </a:tc>
                <a:tc>
                  <a:txBody>
                    <a:bodyPr/>
                    <a:lstStyle/>
                    <a:p>
                      <a:pPr algn="ctr"/>
                      <a:r>
                        <a:rPr lang="en-US" dirty="0" smtClean="0"/>
                        <a:t>1,065</a:t>
                      </a:r>
                      <a:endParaRPr lang="en-US" dirty="0"/>
                    </a:p>
                  </a:txBody>
                  <a:tcPr/>
                </a:tc>
                <a:tc>
                  <a:txBody>
                    <a:bodyPr/>
                    <a:lstStyle/>
                    <a:p>
                      <a:pPr algn="ctr"/>
                      <a:r>
                        <a:rPr lang="en-US" dirty="0" smtClean="0"/>
                        <a:t>155</a:t>
                      </a:r>
                      <a:endParaRPr lang="en-US" dirty="0"/>
                    </a:p>
                  </a:txBody>
                  <a:tcPr/>
                </a:tc>
              </a:tr>
              <a:tr h="614728">
                <a:tc>
                  <a:txBody>
                    <a:bodyPr/>
                    <a:lstStyle/>
                    <a:p>
                      <a:pPr algn="l"/>
                      <a:r>
                        <a:rPr lang="en-US" dirty="0" smtClean="0"/>
                        <a:t>Certification Rate</a:t>
                      </a:r>
                      <a:endParaRPr lang="en-US" dirty="0"/>
                    </a:p>
                  </a:txBody>
                  <a:tcPr/>
                </a:tc>
                <a:tc>
                  <a:txBody>
                    <a:bodyPr/>
                    <a:lstStyle/>
                    <a:p>
                      <a:pPr algn="ctr"/>
                      <a:r>
                        <a:rPr lang="en-US" dirty="0" smtClean="0"/>
                        <a:t>74% </a:t>
                      </a:r>
                      <a:endParaRPr lang="en-US" dirty="0"/>
                    </a:p>
                  </a:txBody>
                  <a:tcPr/>
                </a:tc>
                <a:tc>
                  <a:txBody>
                    <a:bodyPr/>
                    <a:lstStyle/>
                    <a:p>
                      <a:pPr algn="ctr"/>
                      <a:r>
                        <a:rPr lang="en-US" dirty="0" smtClean="0"/>
                        <a:t>83.78%</a:t>
                      </a:r>
                      <a:endParaRPr lang="en-US" dirty="0"/>
                    </a:p>
                  </a:txBody>
                  <a:tcPr/>
                </a:tc>
              </a:tr>
              <a:tr h="382555">
                <a:tc>
                  <a:txBody>
                    <a:bodyPr/>
                    <a:lstStyle/>
                    <a:p>
                      <a:pPr algn="l"/>
                      <a:r>
                        <a:rPr lang="en-US" dirty="0" smtClean="0"/>
                        <a:t>Employment </a:t>
                      </a:r>
                      <a:endParaRPr lang="en-US" dirty="0"/>
                    </a:p>
                  </a:txBody>
                  <a:tcPr/>
                </a:tc>
                <a:tc>
                  <a:txBody>
                    <a:bodyPr/>
                    <a:lstStyle/>
                    <a:p>
                      <a:pPr algn="ctr"/>
                      <a:r>
                        <a:rPr lang="en-US" dirty="0" smtClean="0"/>
                        <a:t>640</a:t>
                      </a:r>
                      <a:endParaRPr lang="en-US" dirty="0"/>
                    </a:p>
                  </a:txBody>
                  <a:tcPr/>
                </a:tc>
                <a:tc>
                  <a:txBody>
                    <a:bodyPr/>
                    <a:lstStyle/>
                    <a:p>
                      <a:pPr algn="ctr"/>
                      <a:r>
                        <a:rPr lang="en-US" dirty="0" smtClean="0"/>
                        <a:t>72</a:t>
                      </a:r>
                      <a:endParaRPr lang="en-US" dirty="0"/>
                    </a:p>
                  </a:txBody>
                  <a:tcPr/>
                </a:tc>
              </a:tr>
              <a:tr h="614728">
                <a:tc>
                  <a:txBody>
                    <a:bodyPr/>
                    <a:lstStyle/>
                    <a:p>
                      <a:pPr algn="l"/>
                      <a:r>
                        <a:rPr lang="en-US" dirty="0" smtClean="0"/>
                        <a:t>Employment Rate</a:t>
                      </a:r>
                      <a:endParaRPr lang="en-US" dirty="0"/>
                    </a:p>
                  </a:txBody>
                  <a:tcPr/>
                </a:tc>
                <a:tc>
                  <a:txBody>
                    <a:bodyPr/>
                    <a:lstStyle/>
                    <a:p>
                      <a:pPr algn="ctr"/>
                      <a:r>
                        <a:rPr lang="en-US" dirty="0" smtClean="0"/>
                        <a:t>60%</a:t>
                      </a:r>
                      <a:endParaRPr lang="en-US" dirty="0"/>
                    </a:p>
                  </a:txBody>
                  <a:tcPr/>
                </a:tc>
                <a:tc>
                  <a:txBody>
                    <a:bodyPr/>
                    <a:lstStyle/>
                    <a:p>
                      <a:pPr algn="ctr"/>
                      <a:r>
                        <a:rPr lang="en-US" dirty="0" smtClean="0"/>
                        <a:t>43.78%</a:t>
                      </a:r>
                      <a:endParaRPr lang="en-US" dirty="0"/>
                    </a:p>
                  </a:txBody>
                  <a:tcPr/>
                </a:tc>
              </a:tr>
            </a:tbl>
          </a:graphicData>
        </a:graphic>
      </p:graphicFrame>
    </p:spTree>
    <p:extLst>
      <p:ext uri="{BB962C8B-B14F-4D97-AF65-F5344CB8AC3E}">
        <p14:creationId xmlns:p14="http://schemas.microsoft.com/office/powerpoint/2010/main" val="11496054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4" name="TextBox 3"/>
          <p:cNvSpPr txBox="1"/>
          <p:nvPr/>
        </p:nvSpPr>
        <p:spPr>
          <a:xfrm>
            <a:off x="6019975" y="2619970"/>
            <a:ext cx="5448635" cy="400110"/>
          </a:xfrm>
          <a:prstGeom prst="rect">
            <a:avLst/>
          </a:prstGeom>
          <a:noFill/>
        </p:spPr>
        <p:txBody>
          <a:bodyPr wrap="square" rtlCol="0">
            <a:spAutoFit/>
          </a:bodyPr>
          <a:lstStyle/>
          <a:p>
            <a:endParaRPr lang="en-US" sz="2000" dirty="0"/>
          </a:p>
        </p:txBody>
      </p:sp>
      <p:sp>
        <p:nvSpPr>
          <p:cNvPr id="7" name="Rectangle 6"/>
          <p:cNvSpPr/>
          <p:nvPr/>
        </p:nvSpPr>
        <p:spPr>
          <a:xfrm>
            <a:off x="448521" y="5819615"/>
            <a:ext cx="2036135" cy="338554"/>
          </a:xfrm>
          <a:prstGeom prst="rect">
            <a:avLst/>
          </a:prstGeom>
        </p:spPr>
        <p:txBody>
          <a:bodyPr wrap="none">
            <a:spAutoFit/>
          </a:bodyPr>
          <a:lstStyle/>
          <a:p>
            <a:r>
              <a:rPr lang="en-US" sz="1600" dirty="0" smtClean="0"/>
              <a:t>                                 </a:t>
            </a:r>
            <a:endParaRPr lang="en-US" sz="1600" dirty="0"/>
          </a:p>
        </p:txBody>
      </p:sp>
      <p:cxnSp>
        <p:nvCxnSpPr>
          <p:cNvPr id="11" name="Straight Connector 10"/>
          <p:cNvCxnSpPr/>
          <p:nvPr/>
        </p:nvCxnSpPr>
        <p:spPr>
          <a:xfrm flipH="1">
            <a:off x="13571797" y="3756419"/>
            <a:ext cx="14749" cy="2755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1080" y="2430765"/>
            <a:ext cx="8008504" cy="3046988"/>
          </a:xfrm>
          <a:prstGeom prst="rect">
            <a:avLst/>
          </a:prstGeom>
          <a:noFill/>
        </p:spPr>
        <p:txBody>
          <a:bodyPr wrap="square" rtlCol="0">
            <a:spAutoFit/>
          </a:bodyPr>
          <a:lstStyle/>
          <a:p>
            <a:r>
              <a:rPr lang="en-US" sz="4800" dirty="0" smtClean="0">
                <a:solidFill>
                  <a:srgbClr val="FFC000"/>
                </a:solidFill>
                <a:latin typeface="Segoe Print" panose="02000600000000000000" pitchFamily="2" charset="0"/>
              </a:rPr>
              <a:t>Workforce            </a:t>
            </a:r>
            <a:r>
              <a:rPr lang="en-US" sz="4000" dirty="0" smtClean="0">
                <a:solidFill>
                  <a:srgbClr val="FFC000"/>
                </a:solidFill>
                <a:latin typeface="Segoe Print" panose="02000600000000000000" pitchFamily="2" charset="0"/>
              </a:rPr>
              <a:t>  Education Initiative </a:t>
            </a:r>
          </a:p>
          <a:p>
            <a:r>
              <a:rPr lang="en-US" sz="7200" dirty="0" smtClean="0">
                <a:solidFill>
                  <a:srgbClr val="FFC000"/>
                </a:solidFill>
                <a:latin typeface="Segoe Print" panose="02000600000000000000" pitchFamily="2" charset="0"/>
              </a:rPr>
              <a:t> </a:t>
            </a:r>
          </a:p>
          <a:p>
            <a:r>
              <a:rPr lang="en-US" sz="3200" dirty="0" smtClean="0"/>
              <a:t>				</a:t>
            </a:r>
            <a:endParaRPr lang="en-US" sz="800" dirty="0" smtClean="0"/>
          </a:p>
        </p:txBody>
      </p:sp>
      <p:sp>
        <p:nvSpPr>
          <p:cNvPr id="8" name="Rectangle 7"/>
          <p:cNvSpPr/>
          <p:nvPr/>
        </p:nvSpPr>
        <p:spPr>
          <a:xfrm>
            <a:off x="416628" y="3803678"/>
            <a:ext cx="7006125" cy="3323987"/>
          </a:xfrm>
          <a:prstGeom prst="rect">
            <a:avLst/>
          </a:prstGeom>
        </p:spPr>
        <p:txBody>
          <a:bodyPr wrap="square">
            <a:spAutoFit/>
          </a:bodyPr>
          <a:lstStyle/>
          <a:p>
            <a:endParaRPr lang="en-US" sz="2000" dirty="0">
              <a:ea typeface="Calibri" panose="020F0502020204030204" pitchFamily="34" charset="0"/>
              <a:cs typeface="Times New Roman" panose="02020603050405020304" pitchFamily="18" charset="0"/>
            </a:endParaRPr>
          </a:p>
          <a:p>
            <a:r>
              <a:rPr lang="en-US" sz="3200" dirty="0">
                <a:ea typeface="Calibri" panose="020F0502020204030204" pitchFamily="34" charset="0"/>
                <a:cs typeface="Times New Roman" panose="02020603050405020304" pitchFamily="18" charset="0"/>
              </a:rPr>
              <a:t>WEI monthly data report </a:t>
            </a:r>
            <a:endParaRPr lang="en-US" sz="3200" dirty="0" smtClean="0">
              <a:ea typeface="Calibri" panose="020F0502020204030204" pitchFamily="34" charset="0"/>
              <a:cs typeface="Times New Roman" panose="02020603050405020304" pitchFamily="18" charset="0"/>
            </a:endParaRPr>
          </a:p>
          <a:p>
            <a:r>
              <a:rPr lang="en-US" sz="3200" dirty="0" smtClean="0">
                <a:ea typeface="Calibri" panose="020F0502020204030204" pitchFamily="34" charset="0"/>
                <a:cs typeface="Times New Roman" panose="02020603050405020304" pitchFamily="18" charset="0"/>
              </a:rPr>
              <a:t>statewide </a:t>
            </a:r>
            <a:r>
              <a:rPr lang="en-US" sz="3200" dirty="0">
                <a:ea typeface="Calibri" panose="020F0502020204030204" pitchFamily="34" charset="0"/>
                <a:cs typeface="Times New Roman" panose="02020603050405020304" pitchFamily="18" charset="0"/>
              </a:rPr>
              <a:t>enrollments –  </a:t>
            </a:r>
            <a:endParaRPr lang="en-US" sz="3200" dirty="0" smtClean="0">
              <a:ea typeface="Calibri" panose="020F0502020204030204" pitchFamily="34" charset="0"/>
              <a:cs typeface="Times New Roman" panose="02020603050405020304" pitchFamily="18" charset="0"/>
            </a:endParaRPr>
          </a:p>
          <a:p>
            <a:endParaRPr lang="en-US" sz="1400" dirty="0">
              <a:ea typeface="Calibri" panose="020F0502020204030204" pitchFamily="34" charset="0"/>
              <a:cs typeface="Times New Roman" panose="02020603050405020304" pitchFamily="18" charset="0"/>
            </a:endParaRPr>
          </a:p>
          <a:p>
            <a:r>
              <a:rPr lang="en-US" sz="3600" dirty="0">
                <a:ea typeface="Calibri" panose="020F0502020204030204" pitchFamily="34" charset="0"/>
                <a:cs typeface="Times New Roman" panose="02020603050405020304" pitchFamily="18" charset="0"/>
              </a:rPr>
              <a:t>WEI Enrollments	</a:t>
            </a:r>
            <a:r>
              <a:rPr lang="en-US" sz="4400" dirty="0" smtClean="0">
                <a:solidFill>
                  <a:srgbClr val="FFC000"/>
                </a:solidFill>
                <a:ea typeface="Calibri" panose="020F0502020204030204" pitchFamily="34" charset="0"/>
                <a:cs typeface="Times New Roman" panose="02020603050405020304" pitchFamily="18" charset="0"/>
              </a:rPr>
              <a:t>1,390</a:t>
            </a:r>
            <a:r>
              <a:rPr lang="en-US" sz="3600" dirty="0" smtClean="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	</a:t>
            </a:r>
          </a:p>
          <a:p>
            <a:endParaRPr lang="en-US" sz="3600" dirty="0" smtClean="0">
              <a:ea typeface="Calibri" panose="020F0502020204030204" pitchFamily="34" charset="0"/>
              <a:cs typeface="Times New Roman" panose="02020603050405020304" pitchFamily="18" charset="0"/>
            </a:endParaRPr>
          </a:p>
          <a:p>
            <a:endParaRPr lang="en-US" sz="1200" dirty="0">
              <a:solidFill>
                <a:srgbClr val="FFC000"/>
              </a:solidFill>
              <a:ea typeface="Calibri" panose="020F0502020204030204" pitchFamily="34" charset="0"/>
              <a:cs typeface="Times New Roman" panose="02020603050405020304" pitchFamily="18" charset="0"/>
            </a:endParaRPr>
          </a:p>
          <a:p>
            <a:endParaRPr lang="en-US" sz="2000" dirty="0">
              <a:effectLst/>
              <a:ea typeface="Calibri" panose="020F0502020204030204" pitchFamily="34" charset="0"/>
              <a:cs typeface="Times New Roman" panose="02020603050405020304" pitchFamily="18" charset="0"/>
            </a:endParaRPr>
          </a:p>
        </p:txBody>
      </p:sp>
      <p:cxnSp>
        <p:nvCxnSpPr>
          <p:cNvPr id="3" name="Straight Connector 2"/>
          <p:cNvCxnSpPr/>
          <p:nvPr/>
        </p:nvCxnSpPr>
        <p:spPr>
          <a:xfrm>
            <a:off x="5852510" y="2997590"/>
            <a:ext cx="0" cy="336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90068" y="2258186"/>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14" name="Rectangle 13"/>
          <p:cNvSpPr/>
          <p:nvPr/>
        </p:nvSpPr>
        <p:spPr>
          <a:xfrm>
            <a:off x="1898253" y="797844"/>
            <a:ext cx="11049000" cy="1569660"/>
          </a:xfrm>
          <a:prstGeom prst="rect">
            <a:avLst/>
          </a:prstGeom>
        </p:spPr>
        <p:txBody>
          <a:bodyPr wrap="square">
            <a:spAutoFit/>
          </a:bodyPr>
          <a:lstStyle/>
          <a:p>
            <a:r>
              <a:rPr lang="en-US" sz="6000" b="1" dirty="0"/>
              <a:t>Indiana</a:t>
            </a:r>
            <a:r>
              <a:rPr lang="en-US" sz="6000" dirty="0"/>
              <a:t> ADULT EDUCATION</a:t>
            </a:r>
            <a:br>
              <a:rPr lang="en-US" sz="6000" dirty="0"/>
            </a:br>
            <a:r>
              <a:rPr lang="en-US" dirty="0"/>
              <a:t>Basic Skills. High School Equivalency. Short-term Training. Certifications and More.</a:t>
            </a:r>
            <a:br>
              <a:rPr lang="en-US" dirty="0"/>
            </a:br>
            <a:endParaRPr lang="en-US" dirty="0"/>
          </a:p>
        </p:txBody>
      </p:sp>
      <p:pic>
        <p:nvPicPr>
          <p:cNvPr id="15" name="Picture 14"/>
          <p:cNvPicPr/>
          <p:nvPr/>
        </p:nvPicPr>
        <p:blipFill rotWithShape="1">
          <a:blip r:embed="rId4" cstate="print">
            <a:extLst>
              <a:ext uri="{28A0092B-C50C-407E-A947-70E740481C1C}">
                <a14:useLocalDpi xmlns:a14="http://schemas.microsoft.com/office/drawing/2010/main" val="0"/>
              </a:ext>
            </a:extLst>
          </a:blip>
          <a:srcRect l="30875" t="25884" r="31191" b="39166"/>
          <a:stretch/>
        </p:blipFill>
        <p:spPr>
          <a:xfrm>
            <a:off x="6103805" y="2672239"/>
            <a:ext cx="3025059" cy="3892142"/>
          </a:xfrm>
          <a:prstGeom prst="rect">
            <a:avLst/>
          </a:prstGeom>
          <a:ln>
            <a:solidFill>
              <a:schemeClr val="tx1"/>
            </a:solidFill>
          </a:ln>
          <a:effectLst>
            <a:reflection blurRad="6350" stA="52000" endA="300" endPos="35000" dir="5400000" sy="-100000" algn="bl" rotWithShape="0"/>
          </a:effectLst>
        </p:spPr>
      </p:pic>
      <p:sp>
        <p:nvSpPr>
          <p:cNvPr id="2" name="Rectangle 1"/>
          <p:cNvSpPr/>
          <p:nvPr/>
        </p:nvSpPr>
        <p:spPr>
          <a:xfrm>
            <a:off x="9403245" y="2672239"/>
            <a:ext cx="2452527" cy="4185761"/>
          </a:xfrm>
          <a:prstGeom prst="rect">
            <a:avLst/>
          </a:prstGeom>
        </p:spPr>
        <p:txBody>
          <a:bodyPr wrap="square">
            <a:spAutoFit/>
          </a:bodyPr>
          <a:lstStyle/>
          <a:p>
            <a:r>
              <a:rPr lang="en-US" dirty="0" smtClean="0">
                <a:ea typeface="Calibri" panose="020F0502020204030204" pitchFamily="34" charset="0"/>
                <a:cs typeface="Times New Roman" panose="02020603050405020304" pitchFamily="18" charset="0"/>
              </a:rPr>
              <a:t>“Now </a:t>
            </a:r>
            <a:r>
              <a:rPr lang="en-US" dirty="0">
                <a:ea typeface="Calibri" panose="020F0502020204030204" pitchFamily="34" charset="0"/>
                <a:cs typeface="Times New Roman" panose="02020603050405020304" pitchFamily="18" charset="0"/>
              </a:rPr>
              <a:t>that I have my </a:t>
            </a:r>
            <a:r>
              <a:rPr lang="en-US" dirty="0" smtClean="0">
                <a:ea typeface="Calibri" panose="020F0502020204030204" pitchFamily="34" charset="0"/>
                <a:cs typeface="Times New Roman" panose="02020603050405020304" pitchFamily="18" charset="0"/>
              </a:rPr>
              <a:t>HSE so </a:t>
            </a:r>
            <a:r>
              <a:rPr lang="en-US" dirty="0">
                <a:ea typeface="Calibri" panose="020F0502020204030204" pitchFamily="34" charset="0"/>
                <a:cs typeface="Times New Roman" panose="02020603050405020304" pitchFamily="18" charset="0"/>
              </a:rPr>
              <a:t>many doors have opened up. Before, I was only able to work for places where the company took people that didn’t have a diploma or </a:t>
            </a:r>
            <a:r>
              <a:rPr lang="en-US" dirty="0" smtClean="0">
                <a:ea typeface="Calibri" panose="020F0502020204030204" pitchFamily="34" charset="0"/>
                <a:cs typeface="Times New Roman" panose="02020603050405020304" pitchFamily="18" charset="0"/>
              </a:rPr>
              <a:t>HSE. </a:t>
            </a:r>
            <a:r>
              <a:rPr lang="en-US" dirty="0"/>
              <a:t>I am so glad I did </a:t>
            </a:r>
            <a:r>
              <a:rPr lang="en-US" dirty="0" smtClean="0"/>
              <a:t>this.”</a:t>
            </a:r>
          </a:p>
          <a:p>
            <a:r>
              <a:rPr lang="en-US" dirty="0" smtClean="0">
                <a:solidFill>
                  <a:srgbClr val="FFC000"/>
                </a:solidFill>
              </a:rPr>
              <a:t>– </a:t>
            </a:r>
            <a:r>
              <a:rPr lang="en-US" dirty="0">
                <a:solidFill>
                  <a:srgbClr val="FFC000"/>
                </a:solidFill>
              </a:rPr>
              <a:t>Malcom </a:t>
            </a:r>
            <a:r>
              <a:rPr lang="en-US" dirty="0" smtClean="0">
                <a:solidFill>
                  <a:srgbClr val="FFC000"/>
                </a:solidFill>
              </a:rPr>
              <a:t>Sherrod</a:t>
            </a:r>
          </a:p>
          <a:p>
            <a:r>
              <a:rPr lang="en-US" sz="1400" dirty="0"/>
              <a:t> </a:t>
            </a:r>
            <a:r>
              <a:rPr lang="en-US" sz="1400" dirty="0" smtClean="0"/>
              <a:t>  </a:t>
            </a:r>
            <a:r>
              <a:rPr lang="en-US" sz="1600" dirty="0" smtClean="0"/>
              <a:t>RVR Adult Education, </a:t>
            </a:r>
          </a:p>
          <a:p>
            <a:r>
              <a:rPr lang="en-US" sz="1600" dirty="0"/>
              <a:t> </a:t>
            </a:r>
            <a:r>
              <a:rPr lang="en-US" sz="1600" dirty="0" smtClean="0"/>
              <a:t> Region 10</a:t>
            </a:r>
            <a:endParaRPr lang="en-US" sz="1600" dirty="0"/>
          </a:p>
          <a:p>
            <a:r>
              <a:rPr lang="en-US" dirty="0" smtClean="0"/>
              <a:t> </a:t>
            </a:r>
            <a:endParaRPr lang="en-US" dirty="0"/>
          </a:p>
        </p:txBody>
      </p:sp>
    </p:spTree>
    <p:extLst>
      <p:ext uri="{BB962C8B-B14F-4D97-AF65-F5344CB8AC3E}">
        <p14:creationId xmlns:p14="http://schemas.microsoft.com/office/powerpoint/2010/main" val="334482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3638" y="415260"/>
            <a:ext cx="8263219" cy="646331"/>
          </a:xfrm>
          <a:prstGeom prst="rect">
            <a:avLst/>
          </a:prstGeom>
          <a:noFill/>
        </p:spPr>
        <p:txBody>
          <a:bodyPr wrap="square" rtlCol="0">
            <a:spAutoFit/>
          </a:bodyPr>
          <a:lstStyle/>
          <a:p>
            <a:pPr algn="r"/>
            <a:r>
              <a:rPr lang="en-US" sz="3600" dirty="0" smtClean="0">
                <a:solidFill>
                  <a:srgbClr val="FFC000"/>
                </a:solidFill>
              </a:rPr>
              <a:t>NRS State Table 4 – 2019-2020  </a:t>
            </a:r>
            <a:r>
              <a:rPr lang="en-US" sz="1400" dirty="0" smtClean="0">
                <a:solidFill>
                  <a:prstClr val="white"/>
                </a:solidFill>
              </a:rPr>
              <a:t>3.6.2020</a:t>
            </a:r>
            <a:endParaRPr lang="en-US" sz="1400" dirty="0">
              <a:solidFill>
                <a:prstClr val="white"/>
              </a:solidFill>
            </a:endParaRPr>
          </a:p>
        </p:txBody>
      </p:sp>
      <p:pic>
        <p:nvPicPr>
          <p:cNvPr id="3" name="Picture 2"/>
          <p:cNvPicPr>
            <a:picLocks noChangeAspect="1"/>
          </p:cNvPicPr>
          <p:nvPr/>
        </p:nvPicPr>
        <p:blipFill>
          <a:blip r:embed="rId3"/>
          <a:stretch>
            <a:fillRect/>
          </a:stretch>
        </p:blipFill>
        <p:spPr>
          <a:xfrm>
            <a:off x="1347537" y="1317909"/>
            <a:ext cx="10090483" cy="5335443"/>
          </a:xfrm>
          <a:prstGeom prst="rect">
            <a:avLst/>
          </a:prstGeom>
        </p:spPr>
      </p:pic>
    </p:spTree>
    <p:extLst>
      <p:ext uri="{BB962C8B-B14F-4D97-AF65-F5344CB8AC3E}">
        <p14:creationId xmlns:p14="http://schemas.microsoft.com/office/powerpoint/2010/main" val="4207445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890150" y="211898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3" name="TextBox 2"/>
          <p:cNvSpPr txBox="1"/>
          <p:nvPr/>
        </p:nvSpPr>
        <p:spPr>
          <a:xfrm>
            <a:off x="-2361811" y="3545401"/>
            <a:ext cx="10643366" cy="646331"/>
          </a:xfrm>
          <a:prstGeom prst="rect">
            <a:avLst/>
          </a:prstGeom>
          <a:noFill/>
        </p:spPr>
        <p:txBody>
          <a:bodyPr wrap="square" rtlCol="0">
            <a:spAutoFit/>
          </a:bodyPr>
          <a:lstStyle/>
          <a:p>
            <a:r>
              <a:rPr lang="en-US" dirty="0"/>
              <a:t> </a:t>
            </a:r>
          </a:p>
          <a:p>
            <a:endParaRPr lang="en-US" dirty="0"/>
          </a:p>
        </p:txBody>
      </p:sp>
      <p:pic>
        <p:nvPicPr>
          <p:cNvPr id="8" name="Picture 7"/>
          <p:cNvPicPr>
            <a:picLocks noChangeAspect="1"/>
          </p:cNvPicPr>
          <p:nvPr/>
        </p:nvPicPr>
        <p:blipFill rotWithShape="1">
          <a:blip r:embed="rId5"/>
          <a:srcRect l="29502" t="14036" r="29502" b="18749"/>
          <a:stretch/>
        </p:blipFill>
        <p:spPr>
          <a:xfrm>
            <a:off x="5988053" y="826285"/>
            <a:ext cx="5153924" cy="4750898"/>
          </a:xfrm>
          <a:prstGeom prst="rect">
            <a:avLst/>
          </a:prstGeom>
        </p:spPr>
      </p:pic>
      <p:sp>
        <p:nvSpPr>
          <p:cNvPr id="4" name="Rectangle 3"/>
          <p:cNvSpPr/>
          <p:nvPr/>
        </p:nvSpPr>
        <p:spPr>
          <a:xfrm>
            <a:off x="498611" y="3763133"/>
            <a:ext cx="6096000" cy="2223686"/>
          </a:xfrm>
          <a:prstGeom prst="rect">
            <a:avLst/>
          </a:prstGeom>
        </p:spPr>
        <p:txBody>
          <a:bodyPr>
            <a:spAutoFit/>
          </a:bodyPr>
          <a:lstStyle/>
          <a:p>
            <a:r>
              <a:rPr lang="en-US" sz="3600" dirty="0"/>
              <a:t>Matt Crites</a:t>
            </a:r>
          </a:p>
          <a:p>
            <a:r>
              <a:rPr lang="en-US" sz="2800" dirty="0">
                <a:hlinkClick r:id="rId6"/>
              </a:rPr>
              <a:t>mcrites@dwd.in.gov</a:t>
            </a:r>
            <a:endParaRPr lang="en-US" sz="2800" dirty="0"/>
          </a:p>
          <a:p>
            <a:endParaRPr lang="en-US" sz="1050" dirty="0" smtClean="0"/>
          </a:p>
          <a:p>
            <a:r>
              <a:rPr lang="en-US" sz="3600" dirty="0" smtClean="0"/>
              <a:t>Brin </a:t>
            </a:r>
            <a:r>
              <a:rPr lang="en-US" sz="3600" dirty="0"/>
              <a:t>Sisco</a:t>
            </a:r>
          </a:p>
          <a:p>
            <a:r>
              <a:rPr lang="en-US" sz="2800" dirty="0" smtClean="0">
                <a:hlinkClick r:id="rId7"/>
              </a:rPr>
              <a:t>bsisco@dwd.in.gov</a:t>
            </a:r>
            <a:endParaRPr lang="en-US" sz="2800" dirty="0"/>
          </a:p>
        </p:txBody>
      </p:sp>
      <p:sp>
        <p:nvSpPr>
          <p:cNvPr id="9" name="TextBox 8"/>
          <p:cNvSpPr txBox="1"/>
          <p:nvPr/>
        </p:nvSpPr>
        <p:spPr>
          <a:xfrm>
            <a:off x="498611" y="1482011"/>
            <a:ext cx="5334840" cy="2185214"/>
          </a:xfrm>
          <a:prstGeom prst="rect">
            <a:avLst/>
          </a:prstGeom>
          <a:noFill/>
        </p:spPr>
        <p:txBody>
          <a:bodyPr wrap="square" rtlCol="0">
            <a:spAutoFit/>
          </a:bodyPr>
          <a:lstStyle/>
          <a:p>
            <a:r>
              <a:rPr lang="en-US" sz="8000" dirty="0" smtClean="0"/>
              <a:t>InTERS</a:t>
            </a:r>
          </a:p>
          <a:p>
            <a:r>
              <a:rPr lang="en-US" sz="2800" dirty="0" smtClean="0">
                <a:solidFill>
                  <a:srgbClr val="FFC000"/>
                </a:solidFill>
              </a:rPr>
              <a:t>ADULT EDUCATION UPDATES, TRAININGS</a:t>
            </a:r>
            <a:endParaRPr lang="en-US" sz="2800" dirty="0">
              <a:solidFill>
                <a:srgbClr val="FFC000"/>
              </a:solidFill>
            </a:endParaRPr>
          </a:p>
        </p:txBody>
      </p:sp>
    </p:spTree>
    <p:extLst>
      <p:ext uri="{BB962C8B-B14F-4D97-AF65-F5344CB8AC3E}">
        <p14:creationId xmlns:p14="http://schemas.microsoft.com/office/powerpoint/2010/main" val="8568048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39837" y="577516"/>
            <a:ext cx="9297735" cy="1200329"/>
          </a:xfrm>
          <a:prstGeom prst="rect">
            <a:avLst/>
          </a:prstGeom>
          <a:noFill/>
        </p:spPr>
        <p:txBody>
          <a:bodyPr wrap="square" rtlCol="0">
            <a:spAutoFit/>
          </a:bodyPr>
          <a:lstStyle/>
          <a:p>
            <a:pPr algn="r"/>
            <a:r>
              <a:rPr lang="en-US" sz="5200" dirty="0">
                <a:solidFill>
                  <a:prstClr val="white"/>
                </a:solidFill>
              </a:rPr>
              <a:t>Youth Initiatives </a:t>
            </a:r>
            <a:r>
              <a:rPr lang="en-US" sz="5200" dirty="0">
                <a:solidFill>
                  <a:srgbClr val="FFC000"/>
                </a:solidFill>
              </a:rPr>
              <a:t>Updates</a:t>
            </a:r>
          </a:p>
          <a:p>
            <a:endParaRPr lang="en-US" dirty="0">
              <a:solidFill>
                <a:prstClr val="white"/>
              </a:solidFill>
            </a:endParaRPr>
          </a:p>
        </p:txBody>
      </p:sp>
      <p:pic>
        <p:nvPicPr>
          <p:cNvPr id="6" name="Picture 5"/>
          <p:cNvPicPr>
            <a:picLocks noChangeAspect="1"/>
          </p:cNvPicPr>
          <p:nvPr/>
        </p:nvPicPr>
        <p:blipFill>
          <a:blip r:embed="rId3"/>
          <a:stretch>
            <a:fillRect/>
          </a:stretch>
        </p:blipFill>
        <p:spPr>
          <a:xfrm>
            <a:off x="217421" y="1636293"/>
            <a:ext cx="6147314" cy="4543124"/>
          </a:xfrm>
          <a:prstGeom prst="rect">
            <a:avLst/>
          </a:prstGeom>
          <a:ln>
            <a:solidFill>
              <a:schemeClr val="bg1"/>
            </a:solidFill>
          </a:ln>
        </p:spPr>
      </p:pic>
      <p:pic>
        <p:nvPicPr>
          <p:cNvPr id="7" name="Picture 6"/>
          <p:cNvPicPr>
            <a:picLocks noChangeAspect="1"/>
          </p:cNvPicPr>
          <p:nvPr/>
        </p:nvPicPr>
        <p:blipFill>
          <a:blip r:embed="rId4"/>
          <a:stretch>
            <a:fillRect/>
          </a:stretch>
        </p:blipFill>
        <p:spPr>
          <a:xfrm>
            <a:off x="6644691" y="1636293"/>
            <a:ext cx="5241037" cy="3731392"/>
          </a:xfrm>
          <a:prstGeom prst="rect">
            <a:avLst/>
          </a:prstGeom>
          <a:ln>
            <a:solidFill>
              <a:schemeClr val="tx1"/>
            </a:solidFill>
          </a:ln>
        </p:spPr>
      </p:pic>
      <p:sp>
        <p:nvSpPr>
          <p:cNvPr id="2" name="Rectangle 1"/>
          <p:cNvSpPr/>
          <p:nvPr/>
        </p:nvSpPr>
        <p:spPr>
          <a:xfrm>
            <a:off x="6644691" y="5503132"/>
            <a:ext cx="6096000" cy="1077218"/>
          </a:xfrm>
          <a:prstGeom prst="rect">
            <a:avLst/>
          </a:prstGeom>
        </p:spPr>
        <p:txBody>
          <a:bodyPr>
            <a:spAutoFit/>
          </a:bodyPr>
          <a:lstStyle/>
          <a:p>
            <a:r>
              <a:rPr lang="en-US" sz="2800" dirty="0">
                <a:solidFill>
                  <a:srgbClr val="FFC000"/>
                </a:solidFill>
              </a:rPr>
              <a:t>Michael Coleman </a:t>
            </a:r>
            <a:endParaRPr lang="en-US" sz="2800" dirty="0" smtClean="0"/>
          </a:p>
          <a:p>
            <a:r>
              <a:rPr lang="en-US" dirty="0" smtClean="0"/>
              <a:t> </a:t>
            </a:r>
            <a:r>
              <a:rPr lang="en-US" dirty="0"/>
              <a:t>Young Adult and Special Populations </a:t>
            </a:r>
            <a:r>
              <a:rPr lang="en-US" dirty="0" smtClean="0"/>
              <a:t>Manager</a:t>
            </a:r>
          </a:p>
          <a:p>
            <a:r>
              <a:rPr lang="en-US" dirty="0" smtClean="0"/>
              <a:t> </a:t>
            </a:r>
            <a:r>
              <a:rPr lang="en-US" dirty="0">
                <a:hlinkClick r:id="rId5"/>
              </a:rPr>
              <a:t>mcoleman3@dwd.in.gov</a:t>
            </a:r>
            <a:endParaRPr lang="en-US" dirty="0"/>
          </a:p>
        </p:txBody>
      </p:sp>
    </p:spTree>
    <p:extLst>
      <p:ext uri="{BB962C8B-B14F-4D97-AF65-F5344CB8AC3E}">
        <p14:creationId xmlns:p14="http://schemas.microsoft.com/office/powerpoint/2010/main" val="4052498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325" t="6647" r="7102" b="23230"/>
          <a:stretch/>
        </p:blipFill>
        <p:spPr>
          <a:xfrm>
            <a:off x="472284" y="1824318"/>
            <a:ext cx="7042484" cy="4381596"/>
          </a:xfrm>
          <a:prstGeom prst="rect">
            <a:avLst/>
          </a:prstGeom>
          <a:ln>
            <a:solidFill>
              <a:schemeClr val="tx1"/>
            </a:solidFill>
          </a:ln>
        </p:spPr>
      </p:pic>
      <p:sp>
        <p:nvSpPr>
          <p:cNvPr id="4" name="Rectangle 3"/>
          <p:cNvSpPr/>
          <p:nvPr/>
        </p:nvSpPr>
        <p:spPr>
          <a:xfrm>
            <a:off x="3100972" y="761963"/>
            <a:ext cx="9230412" cy="646331"/>
          </a:xfrm>
          <a:prstGeom prst="rect">
            <a:avLst/>
          </a:prstGeom>
        </p:spPr>
        <p:txBody>
          <a:bodyPr wrap="none">
            <a:spAutoFit/>
          </a:bodyPr>
          <a:lstStyle/>
          <a:p>
            <a:pPr algn="r"/>
            <a:r>
              <a:rPr lang="en-US" sz="3600" dirty="0"/>
              <a:t>State </a:t>
            </a:r>
            <a:r>
              <a:rPr lang="en-US" sz="3600" dirty="0">
                <a:solidFill>
                  <a:srgbClr val="FFC000"/>
                </a:solidFill>
              </a:rPr>
              <a:t>Career Development </a:t>
            </a:r>
            <a:r>
              <a:rPr lang="en-US" sz="3600" dirty="0"/>
              <a:t>Conference </a:t>
            </a:r>
          </a:p>
        </p:txBody>
      </p:sp>
      <p:sp>
        <p:nvSpPr>
          <p:cNvPr id="10" name="Rectangle: Rounded Corners 8">
            <a:extLst>
              <a:ext uri="{FF2B5EF4-FFF2-40B4-BE49-F238E27FC236}">
                <a16:creationId xmlns="" xmlns:a16="http://schemas.microsoft.com/office/drawing/2014/main" id="{6209C167-9CC2-4D57-9ED8-C6116BD73B5A}"/>
              </a:ext>
            </a:extLst>
          </p:cNvPr>
          <p:cNvSpPr/>
          <p:nvPr/>
        </p:nvSpPr>
        <p:spPr>
          <a:xfrm>
            <a:off x="7829503" y="3908548"/>
            <a:ext cx="3802054" cy="22973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solidFill>
                  <a:prstClr val="white"/>
                </a:solidFill>
              </a:rPr>
              <a:t>March </a:t>
            </a:r>
            <a:r>
              <a:rPr lang="en-US" sz="2800" dirty="0">
                <a:solidFill>
                  <a:prstClr val="white"/>
                </a:solidFill>
              </a:rPr>
              <a:t>13, 2020</a:t>
            </a:r>
          </a:p>
          <a:p>
            <a:pPr algn="ctr"/>
            <a:r>
              <a:rPr lang="en-US" sz="1900" dirty="0">
                <a:solidFill>
                  <a:schemeClr val="bg1"/>
                </a:solidFill>
              </a:rPr>
              <a:t>Ivy Tech Community </a:t>
            </a:r>
            <a:r>
              <a:rPr lang="en-US" sz="1900" dirty="0" smtClean="0">
                <a:solidFill>
                  <a:schemeClr val="bg1"/>
                </a:solidFill>
              </a:rPr>
              <a:t>College </a:t>
            </a:r>
          </a:p>
          <a:p>
            <a:pPr algn="ctr"/>
            <a:r>
              <a:rPr lang="en-US" sz="2000" dirty="0" smtClean="0">
                <a:solidFill>
                  <a:schemeClr val="bg1"/>
                </a:solidFill>
              </a:rPr>
              <a:t>Culinary Arts Center</a:t>
            </a:r>
          </a:p>
          <a:p>
            <a:pPr algn="ctr"/>
            <a:r>
              <a:rPr lang="en-US" sz="2000" dirty="0" smtClean="0">
                <a:solidFill>
                  <a:prstClr val="white"/>
                </a:solidFill>
              </a:rPr>
              <a:t> </a:t>
            </a:r>
            <a:r>
              <a:rPr lang="en-US" sz="2000" dirty="0">
                <a:solidFill>
                  <a:prstClr val="white"/>
                </a:solidFill>
              </a:rPr>
              <a:t>2820 N Meridian St. Indianapolis, IN 46208</a:t>
            </a:r>
          </a:p>
        </p:txBody>
      </p:sp>
      <p:pic>
        <p:nvPicPr>
          <p:cNvPr id="11"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l="18966" t="8426" r="11111" b="19120"/>
          <a:stretch/>
        </p:blipFill>
        <p:spPr>
          <a:xfrm>
            <a:off x="7989924" y="1567558"/>
            <a:ext cx="1579154" cy="2181726"/>
          </a:xfrm>
          <a:ln>
            <a:solidFill>
              <a:schemeClr val="tx1"/>
            </a:solidFill>
          </a:ln>
        </p:spPr>
      </p:pic>
    </p:spTree>
    <p:extLst>
      <p:ext uri="{BB962C8B-B14F-4D97-AF65-F5344CB8AC3E}">
        <p14:creationId xmlns:p14="http://schemas.microsoft.com/office/powerpoint/2010/main" val="1178633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348" y="391393"/>
            <a:ext cx="8610600" cy="1293028"/>
          </a:xfrm>
        </p:spPr>
        <p:txBody>
          <a:bodyPr>
            <a:normAutofit/>
          </a:bodyPr>
          <a:lstStyle/>
          <a:p>
            <a:r>
              <a:rPr lang="en-US" dirty="0" smtClean="0">
                <a:solidFill>
                  <a:schemeClr val="accent4">
                    <a:lumMod val="40000"/>
                    <a:lumOff val="60000"/>
                  </a:schemeClr>
                </a:solidFill>
              </a:rPr>
              <a:t>Region 2 Visit </a:t>
            </a:r>
            <a:r>
              <a:rPr lang="en-US" dirty="0">
                <a:solidFill>
                  <a:schemeClr val="accent4">
                    <a:lumMod val="40000"/>
                    <a:lumOff val="60000"/>
                  </a:schemeClr>
                </a:solidFill>
              </a:rPr>
              <a:t/>
            </a:r>
            <a:br>
              <a:rPr lang="en-US" dirty="0">
                <a:solidFill>
                  <a:schemeClr val="accent4">
                    <a:lumMod val="40000"/>
                    <a:lumOff val="60000"/>
                  </a:schemeClr>
                </a:solidFill>
              </a:rPr>
            </a:br>
            <a:endParaRPr lang="en-US" dirty="0"/>
          </a:p>
        </p:txBody>
      </p:sp>
      <p:pic>
        <p:nvPicPr>
          <p:cNvPr id="35842" name="Picture 2" descr="https://storage.googleapis.com/production-constantcontact-v1-0-3/533/115533/vccmDmpt/942a5ac8f5ac479097b0a8205488620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22" t="29613" r="3899" b="-578"/>
          <a:stretch/>
        </p:blipFill>
        <p:spPr bwMode="auto">
          <a:xfrm>
            <a:off x="336882" y="1636294"/>
            <a:ext cx="6930191" cy="3941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00086" y="1390833"/>
            <a:ext cx="4414787" cy="5632311"/>
          </a:xfrm>
          <a:prstGeom prst="rect">
            <a:avLst/>
          </a:prstGeom>
          <a:noFill/>
        </p:spPr>
        <p:txBody>
          <a:bodyPr wrap="square" rtlCol="0">
            <a:spAutoFit/>
          </a:bodyPr>
          <a:lstStyle/>
          <a:p>
            <a:pPr marL="342900" indent="-342900">
              <a:buFont typeface="Arial" panose="020B0604020202020204" pitchFamily="34" charset="0"/>
              <a:buChar char="•"/>
            </a:pPr>
            <a:r>
              <a:rPr lang="en-US" sz="1900" dirty="0" smtClean="0">
                <a:solidFill>
                  <a:prstClr val="white"/>
                </a:solidFill>
              </a:rPr>
              <a:t>Director of Youth Initiatives, </a:t>
            </a:r>
            <a:r>
              <a:rPr lang="en-US" sz="1900" dirty="0" smtClean="0">
                <a:solidFill>
                  <a:srgbClr val="FFC000"/>
                </a:solidFill>
              </a:rPr>
              <a:t>Brianna Morse </a:t>
            </a:r>
            <a:r>
              <a:rPr lang="en-US" sz="1900" dirty="0" smtClean="0">
                <a:solidFill>
                  <a:prstClr val="white"/>
                </a:solidFill>
              </a:rPr>
              <a:t>and I met with the Out of School Youth Staff representing Region 2 to discuss ways we can improve making a difference in the lives of young people, as well as special populations such as juvenile justice youth, homeless youth, and foster youth.</a:t>
            </a:r>
          </a:p>
          <a:p>
            <a:pPr marL="342900" indent="-342900">
              <a:buFont typeface="Arial" panose="020B0604020202020204" pitchFamily="34" charset="0"/>
              <a:buChar char="•"/>
            </a:pPr>
            <a:endParaRPr lang="en-US" sz="1100" dirty="0" smtClean="0">
              <a:solidFill>
                <a:prstClr val="white"/>
              </a:solidFill>
            </a:endParaRPr>
          </a:p>
          <a:p>
            <a:pPr marL="342900" indent="-342900">
              <a:buFont typeface="Arial" panose="020B0604020202020204" pitchFamily="34" charset="0"/>
              <a:buChar char="•"/>
            </a:pPr>
            <a:r>
              <a:rPr lang="en-US" sz="1900" dirty="0" smtClean="0">
                <a:solidFill>
                  <a:srgbClr val="FFC000"/>
                </a:solidFill>
              </a:rPr>
              <a:t>Steve Ferber, Director of Gateway Education Center </a:t>
            </a:r>
            <a:r>
              <a:rPr lang="en-US" sz="1900" dirty="0" smtClean="0">
                <a:solidFill>
                  <a:prstClr val="white"/>
                </a:solidFill>
              </a:rPr>
              <a:t>has been invaluable to Tonya Pope and represents a shining example of how we can work together to benefit fellow Hoosiers!</a:t>
            </a:r>
          </a:p>
          <a:p>
            <a:r>
              <a:rPr lang="en-US" dirty="0" smtClean="0">
                <a:solidFill>
                  <a:prstClr val="white"/>
                </a:solidFill>
              </a:rPr>
              <a:t> </a:t>
            </a:r>
            <a:endParaRPr lang="en-US" dirty="0">
              <a:solidFill>
                <a:prstClr val="white"/>
              </a:solidFill>
            </a:endParaRPr>
          </a:p>
        </p:txBody>
      </p:sp>
      <p:sp>
        <p:nvSpPr>
          <p:cNvPr id="3" name="Rectangle 2"/>
          <p:cNvSpPr/>
          <p:nvPr/>
        </p:nvSpPr>
        <p:spPr>
          <a:xfrm>
            <a:off x="208548" y="5832993"/>
            <a:ext cx="7427494" cy="646331"/>
          </a:xfrm>
          <a:prstGeom prst="rect">
            <a:avLst/>
          </a:prstGeom>
        </p:spPr>
        <p:txBody>
          <a:bodyPr wrap="square">
            <a:spAutoFit/>
          </a:bodyPr>
          <a:lstStyle/>
          <a:p>
            <a:pPr marL="342900" indent="-342900">
              <a:buFont typeface="Arial" panose="020B0604020202020204" pitchFamily="34" charset="0"/>
              <a:buChar char="•"/>
            </a:pPr>
            <a:r>
              <a:rPr lang="en-US" dirty="0">
                <a:solidFill>
                  <a:prstClr val="white"/>
                </a:solidFill>
              </a:rPr>
              <a:t>Adult </a:t>
            </a:r>
            <a:r>
              <a:rPr lang="en-US" dirty="0" smtClean="0">
                <a:solidFill>
                  <a:prstClr val="white"/>
                </a:solidFill>
              </a:rPr>
              <a:t>education has </a:t>
            </a:r>
            <a:r>
              <a:rPr lang="en-US" dirty="0">
                <a:solidFill>
                  <a:prstClr val="white"/>
                </a:solidFill>
              </a:rPr>
              <a:t>been a great partner with helping refer people to out of school youth services. </a:t>
            </a:r>
          </a:p>
        </p:txBody>
      </p:sp>
    </p:spTree>
    <p:extLst>
      <p:ext uri="{BB962C8B-B14F-4D97-AF65-F5344CB8AC3E}">
        <p14:creationId xmlns:p14="http://schemas.microsoft.com/office/powerpoint/2010/main" val="2594719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sp>
        <p:nvSpPr>
          <p:cNvPr id="7" name="Rectangle 6"/>
          <p:cNvSpPr/>
          <p:nvPr/>
        </p:nvSpPr>
        <p:spPr>
          <a:xfrm>
            <a:off x="4875636" y="2162525"/>
            <a:ext cx="7079673" cy="1046440"/>
          </a:xfrm>
          <a:prstGeom prst="rect">
            <a:avLst/>
          </a:prstGeom>
        </p:spPr>
        <p:txBody>
          <a:bodyPr wrap="square">
            <a:spAutoFit/>
          </a:bodyPr>
          <a:lstStyle/>
          <a:p>
            <a:endParaRPr lang="en-US" sz="2800" dirty="0">
              <a:solidFill>
                <a:prstClr val="white"/>
              </a:solidFill>
            </a:endParaRPr>
          </a:p>
          <a:p>
            <a:endParaRPr lang="en-US" sz="1700" dirty="0">
              <a:solidFill>
                <a:prstClr val="white"/>
              </a:solidFill>
            </a:endParaRPr>
          </a:p>
          <a:p>
            <a:endParaRPr lang="en-US" sz="1700" dirty="0">
              <a:solidFill>
                <a:prstClr val="white"/>
              </a:solidFill>
            </a:endParaRPr>
          </a:p>
        </p:txBody>
      </p:sp>
      <p:pic>
        <p:nvPicPr>
          <p:cNvPr id="2" name="Picture 1"/>
          <p:cNvPicPr>
            <a:picLocks noChangeAspect="1"/>
          </p:cNvPicPr>
          <p:nvPr/>
        </p:nvPicPr>
        <p:blipFill rotWithShape="1">
          <a:blip r:embed="rId3"/>
          <a:srcRect l="11711" t="16790" r="29737" b="5241"/>
          <a:stretch/>
        </p:blipFill>
        <p:spPr>
          <a:xfrm>
            <a:off x="1523999" y="1"/>
            <a:ext cx="9160386" cy="6857999"/>
          </a:xfrm>
          <a:prstGeom prst="rect">
            <a:avLst/>
          </a:prstGeom>
        </p:spPr>
      </p:pic>
    </p:spTree>
    <p:extLst>
      <p:ext uri="{BB962C8B-B14F-4D97-AF65-F5344CB8AC3E}">
        <p14:creationId xmlns:p14="http://schemas.microsoft.com/office/powerpoint/2010/main" val="1874390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sp>
        <p:nvSpPr>
          <p:cNvPr id="7" name="Rectangle 6"/>
          <p:cNvSpPr/>
          <p:nvPr/>
        </p:nvSpPr>
        <p:spPr>
          <a:xfrm>
            <a:off x="4875636" y="2162525"/>
            <a:ext cx="7079673" cy="1046440"/>
          </a:xfrm>
          <a:prstGeom prst="rect">
            <a:avLst/>
          </a:prstGeom>
        </p:spPr>
        <p:txBody>
          <a:bodyPr wrap="square">
            <a:spAutoFit/>
          </a:bodyPr>
          <a:lstStyle/>
          <a:p>
            <a:endParaRPr lang="en-US" sz="2800" dirty="0">
              <a:solidFill>
                <a:prstClr val="white"/>
              </a:solidFill>
            </a:endParaRPr>
          </a:p>
          <a:p>
            <a:endParaRPr lang="en-US" sz="1700" dirty="0">
              <a:solidFill>
                <a:prstClr val="white"/>
              </a:solidFill>
            </a:endParaRPr>
          </a:p>
          <a:p>
            <a:endParaRPr lang="en-US" sz="1700" dirty="0">
              <a:solidFill>
                <a:prstClr val="white"/>
              </a:solidFill>
            </a:endParaRPr>
          </a:p>
        </p:txBody>
      </p:sp>
      <p:pic>
        <p:nvPicPr>
          <p:cNvPr id="2" name="Picture 1"/>
          <p:cNvPicPr>
            <a:picLocks noChangeAspect="1"/>
          </p:cNvPicPr>
          <p:nvPr/>
        </p:nvPicPr>
        <p:blipFill rotWithShape="1">
          <a:blip r:embed="rId3"/>
          <a:srcRect l="11711" t="16592" r="29737" b="5476"/>
          <a:stretch/>
        </p:blipFill>
        <p:spPr>
          <a:xfrm>
            <a:off x="1572124" y="0"/>
            <a:ext cx="9164593" cy="6858000"/>
          </a:xfrm>
          <a:prstGeom prst="rect">
            <a:avLst/>
          </a:prstGeom>
        </p:spPr>
      </p:pic>
    </p:spTree>
    <p:extLst>
      <p:ext uri="{BB962C8B-B14F-4D97-AF65-F5344CB8AC3E}">
        <p14:creationId xmlns:p14="http://schemas.microsoft.com/office/powerpoint/2010/main" val="2671694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sp>
        <p:nvSpPr>
          <p:cNvPr id="7" name="Rectangle 6"/>
          <p:cNvSpPr/>
          <p:nvPr/>
        </p:nvSpPr>
        <p:spPr>
          <a:xfrm>
            <a:off x="4875636" y="2162525"/>
            <a:ext cx="7079673" cy="1046440"/>
          </a:xfrm>
          <a:prstGeom prst="rect">
            <a:avLst/>
          </a:prstGeom>
        </p:spPr>
        <p:txBody>
          <a:bodyPr wrap="square">
            <a:spAutoFit/>
          </a:bodyPr>
          <a:lstStyle/>
          <a:p>
            <a:endParaRPr lang="en-US" sz="2800" dirty="0">
              <a:solidFill>
                <a:prstClr val="white"/>
              </a:solidFill>
            </a:endParaRPr>
          </a:p>
          <a:p>
            <a:endParaRPr lang="en-US" sz="1700" dirty="0">
              <a:solidFill>
                <a:prstClr val="white"/>
              </a:solidFill>
            </a:endParaRPr>
          </a:p>
          <a:p>
            <a:endParaRPr lang="en-US" sz="1700" dirty="0">
              <a:solidFill>
                <a:prstClr val="white"/>
              </a:solidFill>
            </a:endParaRPr>
          </a:p>
        </p:txBody>
      </p:sp>
      <p:pic>
        <p:nvPicPr>
          <p:cNvPr id="2" name="Picture 1"/>
          <p:cNvPicPr>
            <a:picLocks noChangeAspect="1"/>
          </p:cNvPicPr>
          <p:nvPr/>
        </p:nvPicPr>
        <p:blipFill rotWithShape="1">
          <a:blip r:embed="rId3"/>
          <a:srcRect l="11447" t="16124" r="29474" b="5475"/>
          <a:stretch/>
        </p:blipFill>
        <p:spPr>
          <a:xfrm>
            <a:off x="1427749" y="0"/>
            <a:ext cx="9191767" cy="6858000"/>
          </a:xfrm>
          <a:prstGeom prst="rect">
            <a:avLst/>
          </a:prstGeom>
        </p:spPr>
      </p:pic>
    </p:spTree>
    <p:extLst>
      <p:ext uri="{BB962C8B-B14F-4D97-AF65-F5344CB8AC3E}">
        <p14:creationId xmlns:p14="http://schemas.microsoft.com/office/powerpoint/2010/main" val="33342170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sp>
        <p:nvSpPr>
          <p:cNvPr id="7" name="Rectangle 6"/>
          <p:cNvSpPr/>
          <p:nvPr/>
        </p:nvSpPr>
        <p:spPr>
          <a:xfrm>
            <a:off x="4875636" y="2162525"/>
            <a:ext cx="7079673" cy="1046440"/>
          </a:xfrm>
          <a:prstGeom prst="rect">
            <a:avLst/>
          </a:prstGeom>
        </p:spPr>
        <p:txBody>
          <a:bodyPr wrap="square">
            <a:spAutoFit/>
          </a:bodyPr>
          <a:lstStyle/>
          <a:p>
            <a:endParaRPr lang="en-US" sz="2800" dirty="0">
              <a:solidFill>
                <a:prstClr val="white"/>
              </a:solidFill>
            </a:endParaRPr>
          </a:p>
          <a:p>
            <a:endParaRPr lang="en-US" sz="1700" dirty="0">
              <a:solidFill>
                <a:prstClr val="white"/>
              </a:solidFill>
            </a:endParaRPr>
          </a:p>
          <a:p>
            <a:endParaRPr lang="en-US" sz="1700" dirty="0">
              <a:solidFill>
                <a:prstClr val="white"/>
              </a:solidFill>
            </a:endParaRPr>
          </a:p>
        </p:txBody>
      </p:sp>
      <p:pic>
        <p:nvPicPr>
          <p:cNvPr id="2" name="Picture 1"/>
          <p:cNvPicPr>
            <a:picLocks noChangeAspect="1"/>
          </p:cNvPicPr>
          <p:nvPr/>
        </p:nvPicPr>
        <p:blipFill rotWithShape="1">
          <a:blip r:embed="rId3"/>
          <a:srcRect l="11842" t="16358" r="29605" b="5710"/>
          <a:stretch/>
        </p:blipFill>
        <p:spPr>
          <a:xfrm>
            <a:off x="1527004" y="0"/>
            <a:ext cx="9164597" cy="6858000"/>
          </a:xfrm>
          <a:prstGeom prst="rect">
            <a:avLst/>
          </a:prstGeom>
        </p:spPr>
      </p:pic>
    </p:spTree>
    <p:extLst>
      <p:ext uri="{BB962C8B-B14F-4D97-AF65-F5344CB8AC3E}">
        <p14:creationId xmlns:p14="http://schemas.microsoft.com/office/powerpoint/2010/main" val="22584888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sp>
        <p:nvSpPr>
          <p:cNvPr id="7" name="Rectangle 6"/>
          <p:cNvSpPr/>
          <p:nvPr/>
        </p:nvSpPr>
        <p:spPr>
          <a:xfrm>
            <a:off x="4875636" y="2162525"/>
            <a:ext cx="7079673" cy="1046440"/>
          </a:xfrm>
          <a:prstGeom prst="rect">
            <a:avLst/>
          </a:prstGeom>
        </p:spPr>
        <p:txBody>
          <a:bodyPr wrap="square">
            <a:spAutoFit/>
          </a:bodyPr>
          <a:lstStyle/>
          <a:p>
            <a:endParaRPr lang="en-US" sz="2800" dirty="0">
              <a:solidFill>
                <a:prstClr val="white"/>
              </a:solidFill>
            </a:endParaRPr>
          </a:p>
          <a:p>
            <a:endParaRPr lang="en-US" sz="1700" dirty="0">
              <a:solidFill>
                <a:prstClr val="white"/>
              </a:solidFill>
            </a:endParaRPr>
          </a:p>
          <a:p>
            <a:endParaRPr lang="en-US" sz="1700" dirty="0">
              <a:solidFill>
                <a:prstClr val="white"/>
              </a:solidFill>
            </a:endParaRPr>
          </a:p>
        </p:txBody>
      </p:sp>
      <p:pic>
        <p:nvPicPr>
          <p:cNvPr id="2" name="Picture 1"/>
          <p:cNvPicPr>
            <a:picLocks noChangeAspect="1"/>
          </p:cNvPicPr>
          <p:nvPr/>
        </p:nvPicPr>
        <p:blipFill rotWithShape="1">
          <a:blip r:embed="rId3"/>
          <a:srcRect l="11842" t="16619" r="29342" b="7349"/>
          <a:stretch/>
        </p:blipFill>
        <p:spPr>
          <a:xfrm>
            <a:off x="1393192" y="1"/>
            <a:ext cx="9435803" cy="6857999"/>
          </a:xfrm>
          <a:prstGeom prst="rect">
            <a:avLst/>
          </a:prstGeom>
        </p:spPr>
      </p:pic>
    </p:spTree>
    <p:extLst>
      <p:ext uri="{BB962C8B-B14F-4D97-AF65-F5344CB8AC3E}">
        <p14:creationId xmlns:p14="http://schemas.microsoft.com/office/powerpoint/2010/main" val="605984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5" name="Rectangle 4"/>
          <p:cNvSpPr/>
          <p:nvPr/>
        </p:nvSpPr>
        <p:spPr>
          <a:xfrm>
            <a:off x="0" y="-3049696"/>
            <a:ext cx="11734800" cy="2585323"/>
          </a:xfrm>
          <a:prstGeom prst="rect">
            <a:avLst/>
          </a:prstGeom>
        </p:spPr>
        <p:txBody>
          <a:bodyPr wrap="square">
            <a:spAutoFit/>
          </a:bodyPr>
          <a:lstStyle/>
          <a:p>
            <a:r>
              <a:rPr lang="en-US" dirty="0">
                <a:solidFill>
                  <a:prstClr val="white"/>
                </a:solidFill>
                <a:latin typeface="Arial" panose="020B0604020202020204" pitchFamily="34" charset="0"/>
              </a:rPr>
              <a:t>program is open to anyone age 16 or older who is not attending a high school. It helps people prepare for the equivalency test, earn workforce</a:t>
            </a:r>
          </a:p>
          <a:p>
            <a:r>
              <a:rPr lang="en-US" dirty="0">
                <a:solidFill>
                  <a:prstClr val="white"/>
                </a:solidFill>
                <a:latin typeface="Arial" panose="020B0604020202020204" pitchFamily="34" charset="0"/>
              </a:rPr>
              <a:t>certification and even learn English as a second language.</a:t>
            </a:r>
          </a:p>
          <a:p>
            <a:r>
              <a:rPr lang="en-US" dirty="0">
                <a:solidFill>
                  <a:prstClr val="white"/>
                </a:solidFill>
                <a:latin typeface="Arial" panose="020B0604020202020204" pitchFamily="34" charset="0"/>
              </a:rPr>
              <a:t>“It’s really all about getting people into career training and employment,” said Robert Moore, director of the program.</a:t>
            </a:r>
          </a:p>
          <a:p>
            <a:r>
              <a:rPr lang="en-US" dirty="0">
                <a:solidFill>
                  <a:prstClr val="white"/>
                </a:solidFill>
                <a:latin typeface="Arial" panose="020B0604020202020204" pitchFamily="34" charset="0"/>
              </a:rPr>
              <a:t>The program serves about 500 people each year. Historically, there has been one ceremony in May to recognize their accomplishments. A second</a:t>
            </a:r>
          </a:p>
          <a:p>
            <a:r>
              <a:rPr lang="en-US" dirty="0">
                <a:solidFill>
                  <a:prstClr val="white"/>
                </a:solidFill>
                <a:latin typeface="Arial" panose="020B0604020202020204" pitchFamily="34" charset="0"/>
              </a:rPr>
              <a:t>ceremony was added in December this year.</a:t>
            </a:r>
          </a:p>
          <a:p>
            <a:r>
              <a:rPr lang="en-US" dirty="0">
                <a:solidFill>
                  <a:prstClr val="white"/>
                </a:solidFill>
                <a:latin typeface="Arial" panose="020B0604020202020204" pitchFamily="34" charset="0"/>
              </a:rPr>
              <a:t>“</a:t>
            </a:r>
            <a:r>
              <a:rPr lang="en-US" sz="800" i="1" dirty="0">
                <a:solidFill>
                  <a:prstClr val="white"/>
                </a:solidFill>
                <a:latin typeface="Arial" panose="020B0604020202020204" pitchFamily="34" charset="0"/>
              </a:rPr>
              <a:t>- 1</a:t>
            </a:r>
            <a:endParaRPr lang="en-US" dirty="0">
              <a:solidFill>
                <a:prstClr val="white"/>
              </a:solidFill>
            </a:endParaRPr>
          </a:p>
        </p:txBody>
      </p:sp>
      <p:pic>
        <p:nvPicPr>
          <p:cNvPr id="2" name="Picture 1"/>
          <p:cNvPicPr>
            <a:picLocks noChangeAspect="1"/>
          </p:cNvPicPr>
          <p:nvPr/>
        </p:nvPicPr>
        <p:blipFill rotWithShape="1">
          <a:blip r:embed="rId3"/>
          <a:srcRect l="12106" t="16592" r="29605" b="5474"/>
          <a:stretch/>
        </p:blipFill>
        <p:spPr>
          <a:xfrm>
            <a:off x="1540042" y="0"/>
            <a:ext cx="9123405" cy="6858000"/>
          </a:xfrm>
          <a:prstGeom prst="rect">
            <a:avLst/>
          </a:prstGeom>
        </p:spPr>
      </p:pic>
    </p:spTree>
    <p:extLst>
      <p:ext uri="{BB962C8B-B14F-4D97-AF65-F5344CB8AC3E}">
        <p14:creationId xmlns:p14="http://schemas.microsoft.com/office/powerpoint/2010/main" val="979171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4054090405"/>
              </p:ext>
            </p:extLst>
          </p:nvPr>
        </p:nvGraphicFramePr>
        <p:xfrm>
          <a:off x="3641934" y="3585256"/>
          <a:ext cx="7766295" cy="1973892"/>
        </p:xfrm>
        <a:graphic>
          <a:graphicData uri="http://schemas.openxmlformats.org/drawingml/2006/table">
            <a:tbl>
              <a:tblPr firstRow="1" bandRow="1">
                <a:tableStyleId>{BDBED569-4797-4DF1-A0F4-6AAB3CD982D8}</a:tableStyleId>
              </a:tblPr>
              <a:tblGrid>
                <a:gridCol w="1960580"/>
                <a:gridCol w="1814287"/>
                <a:gridCol w="2090057"/>
                <a:gridCol w="1901371"/>
              </a:tblGrid>
              <a:tr h="0">
                <a:tc>
                  <a:txBody>
                    <a:bodyPr/>
                    <a:lstStyle/>
                    <a:p>
                      <a:r>
                        <a:rPr lang="en-US" sz="2400" b="0" dirty="0" smtClean="0">
                          <a:solidFill>
                            <a:srgbClr val="FFC000"/>
                          </a:solidFill>
                        </a:rPr>
                        <a:t>Outcome</a:t>
                      </a:r>
                      <a:endParaRPr lang="en-US" sz="2400" b="0" dirty="0">
                        <a:solidFill>
                          <a:srgbClr val="FFC000"/>
                        </a:solidFill>
                      </a:endParaRPr>
                    </a:p>
                  </a:txBody>
                  <a:tcPr/>
                </a:tc>
                <a:tc>
                  <a:txBody>
                    <a:bodyPr/>
                    <a:lstStyle/>
                    <a:p>
                      <a:r>
                        <a:rPr lang="en-US" sz="2400" b="0" i="0" dirty="0" smtClean="0">
                          <a:solidFill>
                            <a:srgbClr val="FFC000"/>
                          </a:solidFill>
                        </a:rPr>
                        <a:t>2019-2020*</a:t>
                      </a:r>
                      <a:endParaRPr lang="en-US" sz="2400" b="0" i="1" dirty="0">
                        <a:solidFill>
                          <a:srgbClr val="FFC000"/>
                        </a:solidFill>
                      </a:endParaRPr>
                    </a:p>
                  </a:txBody>
                  <a:tcPr/>
                </a:tc>
                <a:tc>
                  <a:txBody>
                    <a:bodyPr/>
                    <a:lstStyle/>
                    <a:p>
                      <a:r>
                        <a:rPr lang="en-US" sz="2400" b="0" i="0" dirty="0" smtClean="0">
                          <a:solidFill>
                            <a:srgbClr val="FFC000"/>
                          </a:solidFill>
                        </a:rPr>
                        <a:t>2018-2019**</a:t>
                      </a:r>
                      <a:endParaRPr lang="en-US" sz="2400" b="0" i="0" dirty="0">
                        <a:solidFill>
                          <a:srgbClr val="FFC000"/>
                        </a:solidFill>
                      </a:endParaRPr>
                    </a:p>
                  </a:txBody>
                  <a:tcPr/>
                </a:tc>
                <a:tc>
                  <a:txBody>
                    <a:bodyPr/>
                    <a:lstStyle/>
                    <a:p>
                      <a:r>
                        <a:rPr lang="en-US" sz="2400" b="0" i="1" dirty="0" smtClean="0">
                          <a:solidFill>
                            <a:schemeClr val="tx1"/>
                          </a:solidFill>
                        </a:rPr>
                        <a:t>Difference</a:t>
                      </a:r>
                      <a:endParaRPr lang="en-US" sz="2400" b="0" i="1" dirty="0">
                        <a:solidFill>
                          <a:schemeClr val="tx1"/>
                        </a:solidFill>
                      </a:endParaRPr>
                    </a:p>
                  </a:txBody>
                  <a:tcPr/>
                </a:tc>
              </a:tr>
              <a:tr h="489843">
                <a:tc>
                  <a:txBody>
                    <a:bodyPr/>
                    <a:lstStyle/>
                    <a:p>
                      <a:r>
                        <a:rPr lang="en-US" sz="2400" dirty="0" smtClean="0"/>
                        <a:t>Enrollment</a:t>
                      </a:r>
                      <a:endParaRPr lang="en-US" sz="2400" dirty="0"/>
                    </a:p>
                  </a:txBody>
                  <a:tcPr/>
                </a:tc>
                <a:tc>
                  <a:txBody>
                    <a:bodyPr/>
                    <a:lstStyle/>
                    <a:p>
                      <a:r>
                        <a:rPr lang="en-US" sz="2400" u="none" dirty="0" smtClean="0">
                          <a:solidFill>
                            <a:schemeClr val="tx1">
                              <a:lumMod val="95000"/>
                            </a:schemeClr>
                          </a:solidFill>
                        </a:rPr>
                        <a:t>19,724</a:t>
                      </a:r>
                      <a:endParaRPr lang="en-US" sz="2400" u="none" dirty="0">
                        <a:solidFill>
                          <a:schemeClr val="tx1">
                            <a:lumMod val="95000"/>
                          </a:schemeClr>
                        </a:solidFill>
                      </a:endParaRPr>
                    </a:p>
                  </a:txBody>
                  <a:tcPr/>
                </a:tc>
                <a:tc>
                  <a:txBody>
                    <a:bodyPr/>
                    <a:lstStyle/>
                    <a:p>
                      <a:r>
                        <a:rPr lang="en-US" sz="2400" u="none" dirty="0" smtClean="0">
                          <a:solidFill>
                            <a:schemeClr val="tx1">
                              <a:lumMod val="95000"/>
                            </a:schemeClr>
                          </a:solidFill>
                        </a:rPr>
                        <a:t>18,882</a:t>
                      </a:r>
                      <a:endParaRPr lang="en-US" sz="2400" u="none" dirty="0">
                        <a:solidFill>
                          <a:schemeClr val="tx1">
                            <a:lumMod val="95000"/>
                          </a:schemeClr>
                        </a:solidFill>
                      </a:endParaRPr>
                    </a:p>
                  </a:txBody>
                  <a:tcPr/>
                </a:tc>
                <a:tc>
                  <a:txBody>
                    <a:bodyPr/>
                    <a:lstStyle/>
                    <a:p>
                      <a:r>
                        <a:rPr lang="en-US" sz="2400" u="none" dirty="0" smtClean="0">
                          <a:solidFill>
                            <a:srgbClr val="FFC000"/>
                          </a:solidFill>
                        </a:rPr>
                        <a:t>+842</a:t>
                      </a:r>
                      <a:endParaRPr lang="en-US" sz="2400" u="none" dirty="0">
                        <a:solidFill>
                          <a:srgbClr val="FFC000"/>
                        </a:solidFill>
                      </a:endParaRPr>
                    </a:p>
                  </a:txBody>
                  <a:tcPr/>
                </a:tc>
              </a:tr>
              <a:tr h="537006">
                <a:tc>
                  <a:txBody>
                    <a:bodyPr/>
                    <a:lstStyle/>
                    <a:p>
                      <a:r>
                        <a:rPr lang="en-US" sz="2400" dirty="0" smtClean="0"/>
                        <a:t>MSGs</a:t>
                      </a:r>
                      <a:endParaRPr lang="en-US" sz="2400" dirty="0"/>
                    </a:p>
                  </a:txBody>
                  <a:tcPr/>
                </a:tc>
                <a:tc>
                  <a:txBody>
                    <a:bodyPr/>
                    <a:lstStyle/>
                    <a:p>
                      <a:r>
                        <a:rPr lang="en-US" sz="2400" dirty="0" smtClean="0"/>
                        <a:t>57.02%</a:t>
                      </a:r>
                      <a:endParaRPr lang="en-US" sz="2400" dirty="0"/>
                    </a:p>
                  </a:txBody>
                  <a:tcPr/>
                </a:tc>
                <a:tc>
                  <a:txBody>
                    <a:bodyPr/>
                    <a:lstStyle/>
                    <a:p>
                      <a:r>
                        <a:rPr lang="en-US" sz="2400" dirty="0" smtClean="0"/>
                        <a:t>51.35%</a:t>
                      </a:r>
                      <a:endParaRPr lang="en-US" sz="2400" dirty="0"/>
                    </a:p>
                  </a:txBody>
                  <a:tcPr/>
                </a:tc>
                <a:tc>
                  <a:txBody>
                    <a:bodyPr/>
                    <a:lstStyle/>
                    <a:p>
                      <a:r>
                        <a:rPr lang="en-US" sz="2400" dirty="0" smtClean="0">
                          <a:solidFill>
                            <a:srgbClr val="FFC000"/>
                          </a:solidFill>
                        </a:rPr>
                        <a:t>+5.67</a:t>
                      </a:r>
                      <a:r>
                        <a:rPr lang="en-US" sz="2400" baseline="0" dirty="0" smtClean="0">
                          <a:solidFill>
                            <a:srgbClr val="FFC000"/>
                          </a:solidFill>
                        </a:rPr>
                        <a:t> </a:t>
                      </a:r>
                      <a:r>
                        <a:rPr lang="en-US" sz="2400" dirty="0" smtClean="0">
                          <a:solidFill>
                            <a:srgbClr val="FFC000"/>
                          </a:solidFill>
                        </a:rPr>
                        <a:t>pts.</a:t>
                      </a:r>
                      <a:endParaRPr lang="en-US" sz="2400" dirty="0">
                        <a:solidFill>
                          <a:srgbClr val="FFC000"/>
                        </a:solidFill>
                      </a:endParaRPr>
                    </a:p>
                  </a:txBody>
                  <a:tcPr/>
                </a:tc>
              </a:tr>
              <a:tr h="489843">
                <a:tc>
                  <a:txBody>
                    <a:bodyPr/>
                    <a:lstStyle/>
                    <a:p>
                      <a:r>
                        <a:rPr lang="en-US" sz="2400" dirty="0" smtClean="0"/>
                        <a:t>HSEs</a:t>
                      </a:r>
                      <a:endParaRPr lang="en-US" sz="2400" dirty="0"/>
                    </a:p>
                  </a:txBody>
                  <a:tcPr/>
                </a:tc>
                <a:tc>
                  <a:txBody>
                    <a:bodyPr/>
                    <a:lstStyle/>
                    <a:p>
                      <a:r>
                        <a:rPr lang="en-US" sz="2400" dirty="0" smtClean="0"/>
                        <a:t>3,105</a:t>
                      </a:r>
                      <a:endParaRPr lang="en-US" sz="2400" dirty="0"/>
                    </a:p>
                  </a:txBody>
                  <a:tcPr/>
                </a:tc>
                <a:tc>
                  <a:txBody>
                    <a:bodyPr/>
                    <a:lstStyle/>
                    <a:p>
                      <a:r>
                        <a:rPr lang="en-US" sz="2400" dirty="0" smtClean="0"/>
                        <a:t>2,131</a:t>
                      </a:r>
                      <a:endParaRPr lang="en-US" sz="2400" dirty="0"/>
                    </a:p>
                  </a:txBody>
                  <a:tcPr/>
                </a:tc>
                <a:tc>
                  <a:txBody>
                    <a:bodyPr/>
                    <a:lstStyle/>
                    <a:p>
                      <a:r>
                        <a:rPr lang="en-US" sz="2400" dirty="0" smtClean="0">
                          <a:solidFill>
                            <a:srgbClr val="FFC000"/>
                          </a:solidFill>
                        </a:rPr>
                        <a:t>+974</a:t>
                      </a:r>
                      <a:endParaRPr lang="en-US" sz="2400" dirty="0">
                        <a:solidFill>
                          <a:srgbClr val="FFC000"/>
                        </a:solidFill>
                      </a:endParaRPr>
                    </a:p>
                  </a:txBody>
                  <a:tcPr/>
                </a:tc>
              </a:tr>
            </a:tbl>
          </a:graphicData>
        </a:graphic>
      </p:graphicFrame>
      <p:sp>
        <p:nvSpPr>
          <p:cNvPr id="9" name="TextBox 8"/>
          <p:cNvSpPr txBox="1"/>
          <p:nvPr/>
        </p:nvSpPr>
        <p:spPr>
          <a:xfrm>
            <a:off x="3641934" y="5714624"/>
            <a:ext cx="4735759" cy="369332"/>
          </a:xfrm>
          <a:prstGeom prst="rect">
            <a:avLst/>
          </a:prstGeom>
          <a:noFill/>
        </p:spPr>
        <p:txBody>
          <a:bodyPr wrap="square" rtlCol="0">
            <a:spAutoFit/>
          </a:bodyPr>
          <a:lstStyle/>
          <a:p>
            <a:r>
              <a:rPr lang="en-US" dirty="0" smtClean="0"/>
              <a:t>*3.</a:t>
            </a:r>
            <a:r>
              <a:rPr lang="en-US" dirty="0"/>
              <a:t>6</a:t>
            </a:r>
            <a:r>
              <a:rPr lang="en-US" dirty="0" smtClean="0"/>
              <a:t>.20 | **3.8.19</a:t>
            </a:r>
            <a:endParaRPr lang="en-US" dirty="0"/>
          </a:p>
        </p:txBody>
      </p:sp>
      <p:sp>
        <p:nvSpPr>
          <p:cNvPr id="10" name="TextBox 9"/>
          <p:cNvSpPr txBox="1"/>
          <p:nvPr/>
        </p:nvSpPr>
        <p:spPr>
          <a:xfrm>
            <a:off x="465671" y="2282234"/>
            <a:ext cx="3526972" cy="4062651"/>
          </a:xfrm>
          <a:prstGeom prst="rect">
            <a:avLst/>
          </a:prstGeom>
          <a:noFill/>
        </p:spPr>
        <p:txBody>
          <a:bodyPr wrap="square" rtlCol="0">
            <a:spAutoFit/>
          </a:bodyPr>
          <a:lstStyle/>
          <a:p>
            <a:r>
              <a:rPr lang="en-US" sz="2400" dirty="0" smtClean="0">
                <a:latin typeface="Segoe Print" panose="02000600000000000000" pitchFamily="2" charset="0"/>
              </a:rPr>
              <a:t>8-Month </a:t>
            </a:r>
            <a:r>
              <a:rPr lang="en-US" sz="2400" dirty="0">
                <a:latin typeface="Segoe Print" panose="02000600000000000000" pitchFamily="2" charset="0"/>
              </a:rPr>
              <a:t>Report</a:t>
            </a: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400" dirty="0" smtClean="0"/>
              <a:t>2019-2020</a:t>
            </a:r>
          </a:p>
          <a:p>
            <a:r>
              <a:rPr lang="en-US" dirty="0" smtClean="0"/>
              <a:t>INDIANA | NRS Table 4</a:t>
            </a:r>
            <a:endParaRPr lang="en-US" dirty="0"/>
          </a:p>
        </p:txBody>
      </p:sp>
      <p:sp>
        <p:nvSpPr>
          <p:cNvPr id="2" name="TextBox 1"/>
          <p:cNvSpPr txBox="1"/>
          <p:nvPr/>
        </p:nvSpPr>
        <p:spPr>
          <a:xfrm>
            <a:off x="3641934" y="2945889"/>
            <a:ext cx="4643357" cy="461665"/>
          </a:xfrm>
          <a:prstGeom prst="rect">
            <a:avLst/>
          </a:prstGeom>
          <a:noFill/>
        </p:spPr>
        <p:txBody>
          <a:bodyPr wrap="square" rtlCol="0">
            <a:spAutoFit/>
          </a:bodyPr>
          <a:lstStyle/>
          <a:p>
            <a:r>
              <a:rPr lang="en-US" sz="2400" dirty="0" smtClean="0"/>
              <a:t>Data March 2020 | 2019</a:t>
            </a:r>
            <a:endParaRPr lang="en-US" sz="2400" dirty="0"/>
          </a:p>
        </p:txBody>
      </p:sp>
    </p:spTree>
    <p:extLst>
      <p:ext uri="{BB962C8B-B14F-4D97-AF65-F5344CB8AC3E}">
        <p14:creationId xmlns:p14="http://schemas.microsoft.com/office/powerpoint/2010/main" val="34766495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Rectangle 4"/>
          <p:cNvSpPr/>
          <p:nvPr/>
        </p:nvSpPr>
        <p:spPr>
          <a:xfrm>
            <a:off x="0" y="-3049696"/>
            <a:ext cx="11734800" cy="2585323"/>
          </a:xfrm>
          <a:prstGeom prst="rect">
            <a:avLst/>
          </a:prstGeom>
        </p:spPr>
        <p:txBody>
          <a:bodyPr wrap="square">
            <a:spAutoFit/>
          </a:bodyPr>
          <a:lstStyle/>
          <a:p>
            <a:r>
              <a:rPr lang="en-US" dirty="0">
                <a:latin typeface="Arial" panose="020B0604020202020204" pitchFamily="34" charset="0"/>
              </a:rPr>
              <a:t>program is open to anyone age 16 or older who is not attending a high school. It helps people prepare for the equivalency test, earn workforce</a:t>
            </a:r>
          </a:p>
          <a:p>
            <a:r>
              <a:rPr lang="en-US" dirty="0">
                <a:latin typeface="Arial" panose="020B0604020202020204" pitchFamily="34" charset="0"/>
              </a:rPr>
              <a:t>certification and even learn English as a second language.</a:t>
            </a:r>
          </a:p>
          <a:p>
            <a:r>
              <a:rPr lang="en-US" dirty="0">
                <a:latin typeface="Arial" panose="020B0604020202020204" pitchFamily="34" charset="0"/>
              </a:rPr>
              <a:t>“It’s really all about getting people into career training and employment,” said Robert Moore, director of the program.</a:t>
            </a:r>
          </a:p>
          <a:p>
            <a:r>
              <a:rPr lang="en-US" dirty="0">
                <a:latin typeface="Arial" panose="020B0604020202020204" pitchFamily="34" charset="0"/>
              </a:rPr>
              <a:t>The program serves about 500 people each year. Historically, there has been one ceremony in May to recognize their accomplishments. A second</a:t>
            </a:r>
          </a:p>
          <a:p>
            <a:r>
              <a:rPr lang="en-US" dirty="0">
                <a:latin typeface="Arial" panose="020B0604020202020204" pitchFamily="34" charset="0"/>
              </a:rPr>
              <a:t>ceremony was added in December this year.</a:t>
            </a:r>
          </a:p>
          <a:p>
            <a:r>
              <a:rPr lang="en-US" dirty="0">
                <a:latin typeface="Arial" panose="020B0604020202020204" pitchFamily="34" charset="0"/>
              </a:rPr>
              <a:t>“</a:t>
            </a:r>
            <a:r>
              <a:rPr lang="en-US" sz="800" i="1" dirty="0">
                <a:latin typeface="Arial" panose="020B0604020202020204" pitchFamily="34" charset="0"/>
              </a:rPr>
              <a:t>- 1</a:t>
            </a:r>
            <a:endParaRPr lang="en-US" dirty="0"/>
          </a:p>
        </p:txBody>
      </p:sp>
      <p:sp>
        <p:nvSpPr>
          <p:cNvPr id="7" name="Rectangle 6"/>
          <p:cNvSpPr/>
          <p:nvPr/>
        </p:nvSpPr>
        <p:spPr>
          <a:xfrm>
            <a:off x="4754654" y="2266392"/>
            <a:ext cx="7079673" cy="1046440"/>
          </a:xfrm>
          <a:prstGeom prst="rect">
            <a:avLst/>
          </a:prstGeom>
        </p:spPr>
        <p:txBody>
          <a:bodyPr wrap="square">
            <a:spAutoFit/>
          </a:bodyPr>
          <a:lstStyle/>
          <a:p>
            <a:endParaRPr lang="en-US" sz="2800" dirty="0"/>
          </a:p>
          <a:p>
            <a:endParaRPr lang="en-US" sz="1700" dirty="0"/>
          </a:p>
          <a:p>
            <a:endParaRPr lang="en-US" sz="1700" dirty="0"/>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0860" r="-257" b="25663"/>
          <a:stretch/>
        </p:blipFill>
        <p:spPr>
          <a:xfrm>
            <a:off x="9498233" y="5686049"/>
            <a:ext cx="2236571" cy="979431"/>
          </a:xfrm>
          <a:prstGeom prst="rect">
            <a:avLst/>
          </a:prstGeom>
        </p:spPr>
      </p:pic>
      <p:sp>
        <p:nvSpPr>
          <p:cNvPr id="4" name="Rectangle 3"/>
          <p:cNvSpPr/>
          <p:nvPr/>
        </p:nvSpPr>
        <p:spPr>
          <a:xfrm>
            <a:off x="1455110" y="1476664"/>
            <a:ext cx="9278911" cy="5078313"/>
          </a:xfrm>
          <a:prstGeom prst="rect">
            <a:avLst/>
          </a:prstGeom>
        </p:spPr>
        <p:txBody>
          <a:bodyPr wrap="square">
            <a:spAutoFit/>
          </a:bodyPr>
          <a:lstStyle/>
          <a:p>
            <a:pPr lvl="0" indent="0" algn="ctr">
              <a:spcBef>
                <a:spcPts val="0"/>
              </a:spcBef>
              <a:spcAft>
                <a:spcPts val="0"/>
              </a:spcAft>
              <a:buNone/>
              <a:defRPr/>
            </a:pPr>
            <a:r>
              <a:rPr lang="en-US" sz="6000" u="sng" dirty="0" smtClean="0">
                <a:solidFill>
                  <a:srgbClr val="FFC000"/>
                </a:solidFill>
              </a:rPr>
              <a:t>Next</a:t>
            </a:r>
            <a:r>
              <a:rPr lang="en-US" sz="6000" dirty="0" smtClean="0"/>
              <a:t> </a:t>
            </a:r>
            <a:r>
              <a:rPr lang="en-US" sz="6000" dirty="0"/>
              <a:t>Adult Education &amp; Workforce Development </a:t>
            </a:r>
            <a:r>
              <a:rPr lang="en-US" sz="4800" b="1" dirty="0"/>
              <a:t>Statewide Webinar</a:t>
            </a:r>
          </a:p>
          <a:p>
            <a:pPr lvl="0" algn="ctr">
              <a:defRPr/>
            </a:pPr>
            <a:r>
              <a:rPr lang="en-US" sz="9600" dirty="0" smtClean="0">
                <a:solidFill>
                  <a:srgbClr val="FFC000"/>
                </a:solidFill>
              </a:rPr>
              <a:t>5.13.2020 </a:t>
            </a:r>
            <a:endParaRPr lang="en-US" sz="9600" dirty="0">
              <a:solidFill>
                <a:srgbClr val="FFC000"/>
              </a:solidFill>
            </a:endParaRPr>
          </a:p>
          <a:p>
            <a:pPr lvl="0" algn="ctr">
              <a:defRPr/>
            </a:pPr>
            <a:r>
              <a:rPr lang="en-US" sz="4000" dirty="0"/>
              <a:t>10 to 11:30 a.m. </a:t>
            </a:r>
            <a:r>
              <a:rPr lang="en-US" sz="4000" dirty="0" smtClean="0"/>
              <a:t>ET</a:t>
            </a:r>
          </a:p>
          <a:p>
            <a:pPr lvl="0" algn="ctr">
              <a:defRPr/>
            </a:pPr>
            <a:r>
              <a:rPr lang="en-US" sz="2000" dirty="0" smtClean="0">
                <a:solidFill>
                  <a:srgbClr val="FFC000"/>
                </a:solidFill>
              </a:rPr>
              <a:t>No Webinar – April 2020 | See you in French Lick</a:t>
            </a:r>
            <a:endParaRPr lang="en-US" sz="2000" dirty="0">
              <a:solidFill>
                <a:srgbClr val="FFC000"/>
              </a:solidFill>
            </a:endParaRPr>
          </a:p>
        </p:txBody>
      </p:sp>
      <p:sp>
        <p:nvSpPr>
          <p:cNvPr id="8" name="Rectangle 7"/>
          <p:cNvSpPr/>
          <p:nvPr/>
        </p:nvSpPr>
        <p:spPr>
          <a:xfrm>
            <a:off x="4819127" y="448044"/>
            <a:ext cx="6465047" cy="1107996"/>
          </a:xfrm>
          <a:prstGeom prst="rect">
            <a:avLst/>
          </a:prstGeom>
        </p:spPr>
        <p:txBody>
          <a:bodyPr wrap="square">
            <a:spAutoFit/>
          </a:bodyPr>
          <a:lstStyle/>
          <a:p>
            <a:pPr algn="r"/>
            <a:r>
              <a:rPr lang="en-US" sz="2400" dirty="0">
                <a:solidFill>
                  <a:srgbClr val="FFC000"/>
                </a:solidFill>
              </a:rPr>
              <a:t>Connecting &amp; Engaging. </a:t>
            </a:r>
          </a:p>
          <a:p>
            <a:pPr algn="r"/>
            <a:r>
              <a:rPr lang="en-US" sz="2400" dirty="0"/>
              <a:t>It’s What We Do!</a:t>
            </a:r>
          </a:p>
          <a:p>
            <a:endParaRPr lang="en-US" dirty="0"/>
          </a:p>
        </p:txBody>
      </p:sp>
    </p:spTree>
    <p:extLst>
      <p:ext uri="{BB962C8B-B14F-4D97-AF65-F5344CB8AC3E}">
        <p14:creationId xmlns:p14="http://schemas.microsoft.com/office/powerpoint/2010/main" val="3461975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3827587624"/>
              </p:ext>
            </p:extLst>
          </p:nvPr>
        </p:nvGraphicFramePr>
        <p:xfrm>
          <a:off x="3906159" y="2958693"/>
          <a:ext cx="7766295" cy="2942309"/>
        </p:xfrm>
        <a:graphic>
          <a:graphicData uri="http://schemas.openxmlformats.org/drawingml/2006/table">
            <a:tbl>
              <a:tblPr firstRow="1" bandRow="1">
                <a:tableStyleId>{BDBED569-4797-4DF1-A0F4-6AAB3CD982D8}</a:tableStyleId>
              </a:tblPr>
              <a:tblGrid>
                <a:gridCol w="2134752"/>
                <a:gridCol w="1640115"/>
                <a:gridCol w="2104570"/>
                <a:gridCol w="1886858"/>
              </a:tblGrid>
              <a:tr h="493094">
                <a:tc>
                  <a:txBody>
                    <a:bodyPr/>
                    <a:lstStyle/>
                    <a:p>
                      <a:pPr marL="0" indent="0">
                        <a:buNone/>
                      </a:pPr>
                      <a:r>
                        <a:rPr lang="en-US" sz="2400" b="0" i="0" dirty="0" smtClean="0">
                          <a:solidFill>
                            <a:srgbClr val="FFC000"/>
                          </a:solidFill>
                        </a:rPr>
                        <a:t>1. DOC</a:t>
                      </a:r>
                      <a:endParaRPr lang="en-US" sz="2400" b="0" i="0" dirty="0">
                        <a:solidFill>
                          <a:srgbClr val="FFC000"/>
                        </a:solidFill>
                      </a:endParaRPr>
                    </a:p>
                  </a:txBody>
                  <a:tcPr/>
                </a:tc>
                <a:tc>
                  <a:txBody>
                    <a:bodyPr/>
                    <a:lstStyle/>
                    <a:p>
                      <a:r>
                        <a:rPr lang="en-US" sz="2400" b="0" i="0" dirty="0" smtClean="0">
                          <a:solidFill>
                            <a:srgbClr val="FFC000"/>
                          </a:solidFill>
                        </a:rPr>
                        <a:t>71.72%</a:t>
                      </a:r>
                      <a:endParaRPr lang="en-US" sz="2400" b="0" i="0" dirty="0">
                        <a:solidFill>
                          <a:srgbClr val="FFC000"/>
                        </a:solidFill>
                      </a:endParaRPr>
                    </a:p>
                  </a:txBody>
                  <a:tcPr/>
                </a:tc>
                <a:tc>
                  <a:txBody>
                    <a:bodyPr/>
                    <a:lstStyle/>
                    <a:p>
                      <a:r>
                        <a:rPr lang="en-US" sz="2400" b="0" i="0" dirty="0" smtClean="0">
                          <a:solidFill>
                            <a:schemeClr val="tx1"/>
                          </a:solidFill>
                        </a:rPr>
                        <a:t>7. Region 5</a:t>
                      </a:r>
                      <a:endParaRPr lang="en-US" sz="2400" b="0" i="0" dirty="0">
                        <a:solidFill>
                          <a:schemeClr val="tx1"/>
                        </a:solidFill>
                      </a:endParaRPr>
                    </a:p>
                  </a:txBody>
                  <a:tcPr/>
                </a:tc>
                <a:tc>
                  <a:txBody>
                    <a:bodyPr/>
                    <a:lstStyle/>
                    <a:p>
                      <a:r>
                        <a:rPr lang="en-US" sz="2400" b="0" i="0" dirty="0" smtClean="0">
                          <a:solidFill>
                            <a:schemeClr val="tx1"/>
                          </a:solidFill>
                        </a:rPr>
                        <a:t>53.28%</a:t>
                      </a:r>
                      <a:endParaRPr lang="en-US" sz="2400" b="0" i="0" dirty="0">
                        <a:solidFill>
                          <a:schemeClr val="tx1"/>
                        </a:solidFill>
                      </a:endParaRPr>
                    </a:p>
                  </a:txBody>
                  <a:tcPr/>
                </a:tc>
              </a:tr>
              <a:tr h="489843">
                <a:tc>
                  <a:txBody>
                    <a:bodyPr/>
                    <a:lstStyle/>
                    <a:p>
                      <a:r>
                        <a:rPr lang="en-US" sz="2400" i="0" dirty="0" smtClean="0">
                          <a:solidFill>
                            <a:schemeClr val="tx1"/>
                          </a:solidFill>
                        </a:rPr>
                        <a:t>2. Region 9</a:t>
                      </a:r>
                      <a:endParaRPr lang="en-US" sz="2400" i="0" dirty="0">
                        <a:solidFill>
                          <a:schemeClr val="tx1"/>
                        </a:solidFill>
                      </a:endParaRPr>
                    </a:p>
                  </a:txBody>
                  <a:tcPr/>
                </a:tc>
                <a:tc>
                  <a:txBody>
                    <a:bodyPr/>
                    <a:lstStyle/>
                    <a:p>
                      <a:r>
                        <a:rPr lang="en-US" sz="2400" i="0" u="none" dirty="0" smtClean="0">
                          <a:solidFill>
                            <a:schemeClr val="tx1"/>
                          </a:solidFill>
                        </a:rPr>
                        <a:t>67.81%</a:t>
                      </a:r>
                      <a:endParaRPr lang="en-US" sz="2400" i="0" u="none" dirty="0">
                        <a:solidFill>
                          <a:schemeClr val="tx1"/>
                        </a:solidFill>
                      </a:endParaRPr>
                    </a:p>
                  </a:txBody>
                  <a:tcPr/>
                </a:tc>
                <a:tc>
                  <a:txBody>
                    <a:bodyPr/>
                    <a:lstStyle/>
                    <a:p>
                      <a:r>
                        <a:rPr lang="en-US" sz="2400" i="0" u="none" dirty="0" smtClean="0">
                          <a:solidFill>
                            <a:srgbClr val="FFC000"/>
                          </a:solidFill>
                        </a:rPr>
                        <a:t>8. Region 7</a:t>
                      </a:r>
                      <a:endParaRPr lang="en-US" sz="2400" i="0" u="none" dirty="0">
                        <a:solidFill>
                          <a:srgbClr val="FFC000"/>
                        </a:solidFill>
                      </a:endParaRPr>
                    </a:p>
                  </a:txBody>
                  <a:tcPr/>
                </a:tc>
                <a:tc>
                  <a:txBody>
                    <a:bodyPr/>
                    <a:lstStyle/>
                    <a:p>
                      <a:r>
                        <a:rPr lang="en-US" sz="2400" i="0" u="none" dirty="0" smtClean="0">
                          <a:solidFill>
                            <a:srgbClr val="FFC000"/>
                          </a:solidFill>
                        </a:rPr>
                        <a:t>52.64%</a:t>
                      </a:r>
                      <a:endParaRPr lang="en-US" sz="2400" i="0" u="none" dirty="0">
                        <a:solidFill>
                          <a:srgbClr val="FFC000"/>
                        </a:solidFill>
                      </a:endParaRPr>
                    </a:p>
                  </a:txBody>
                  <a:tcPr/>
                </a:tc>
              </a:tr>
              <a:tr h="489843">
                <a:tc>
                  <a:txBody>
                    <a:bodyPr/>
                    <a:lstStyle/>
                    <a:p>
                      <a:r>
                        <a:rPr lang="en-US" sz="2400" i="0" dirty="0" smtClean="0">
                          <a:solidFill>
                            <a:srgbClr val="FFC000"/>
                          </a:solidFill>
                        </a:rPr>
                        <a:t>3. Region</a:t>
                      </a:r>
                      <a:r>
                        <a:rPr lang="en-US" sz="2400" i="0" baseline="0" dirty="0" smtClean="0">
                          <a:solidFill>
                            <a:srgbClr val="FFC000"/>
                          </a:solidFill>
                        </a:rPr>
                        <a:t> 10</a:t>
                      </a:r>
                      <a:endParaRPr lang="en-US" sz="2400" i="0" dirty="0">
                        <a:solidFill>
                          <a:srgbClr val="FFC000"/>
                        </a:solidFill>
                      </a:endParaRPr>
                    </a:p>
                  </a:txBody>
                  <a:tcPr/>
                </a:tc>
                <a:tc>
                  <a:txBody>
                    <a:bodyPr/>
                    <a:lstStyle/>
                    <a:p>
                      <a:r>
                        <a:rPr lang="en-US" sz="2400" i="0" dirty="0" smtClean="0">
                          <a:solidFill>
                            <a:srgbClr val="FFC000"/>
                          </a:solidFill>
                        </a:rPr>
                        <a:t>65.32%</a:t>
                      </a:r>
                      <a:endParaRPr lang="en-US" sz="2400" i="0" dirty="0">
                        <a:solidFill>
                          <a:srgbClr val="FFC000"/>
                        </a:solidFill>
                      </a:endParaRPr>
                    </a:p>
                  </a:txBody>
                  <a:tcPr/>
                </a:tc>
                <a:tc>
                  <a:txBody>
                    <a:bodyPr/>
                    <a:lstStyle/>
                    <a:p>
                      <a:r>
                        <a:rPr lang="en-US" sz="2400" i="0" dirty="0" smtClean="0">
                          <a:solidFill>
                            <a:schemeClr val="tx1"/>
                          </a:solidFill>
                        </a:rPr>
                        <a:t>9. Region 3</a:t>
                      </a:r>
                      <a:endParaRPr lang="en-US" sz="2400" i="0" dirty="0">
                        <a:solidFill>
                          <a:schemeClr val="tx1"/>
                        </a:solidFill>
                      </a:endParaRPr>
                    </a:p>
                  </a:txBody>
                  <a:tcPr/>
                </a:tc>
                <a:tc>
                  <a:txBody>
                    <a:bodyPr/>
                    <a:lstStyle/>
                    <a:p>
                      <a:r>
                        <a:rPr lang="en-US" sz="2400" i="0" dirty="0" smtClean="0">
                          <a:solidFill>
                            <a:schemeClr val="tx1"/>
                          </a:solidFill>
                        </a:rPr>
                        <a:t>50.68%</a:t>
                      </a:r>
                      <a:endParaRPr lang="en-US" sz="2400" i="0" dirty="0">
                        <a:solidFill>
                          <a:schemeClr val="tx1"/>
                        </a:solidFill>
                      </a:endParaRPr>
                    </a:p>
                  </a:txBody>
                  <a:tcPr/>
                </a:tc>
              </a:tr>
              <a:tr h="489843">
                <a:tc>
                  <a:txBody>
                    <a:bodyPr/>
                    <a:lstStyle/>
                    <a:p>
                      <a:r>
                        <a:rPr lang="en-US" sz="2400" i="0" dirty="0" smtClean="0">
                          <a:solidFill>
                            <a:schemeClr val="tx1"/>
                          </a:solidFill>
                        </a:rPr>
                        <a:t>4. Region 8 </a:t>
                      </a:r>
                      <a:endParaRPr lang="en-US" sz="2400" i="0" dirty="0">
                        <a:solidFill>
                          <a:schemeClr val="tx1"/>
                        </a:solidFill>
                      </a:endParaRPr>
                    </a:p>
                  </a:txBody>
                  <a:tcPr/>
                </a:tc>
                <a:tc>
                  <a:txBody>
                    <a:bodyPr/>
                    <a:lstStyle/>
                    <a:p>
                      <a:r>
                        <a:rPr lang="en-US" sz="2400" i="0" dirty="0" smtClean="0">
                          <a:solidFill>
                            <a:schemeClr val="tx1"/>
                          </a:solidFill>
                        </a:rPr>
                        <a:t>61.37%</a:t>
                      </a:r>
                      <a:endParaRPr lang="en-US" sz="2400" i="0" dirty="0">
                        <a:solidFill>
                          <a:schemeClr val="tx1"/>
                        </a:solidFill>
                      </a:endParaRPr>
                    </a:p>
                  </a:txBody>
                  <a:tcPr/>
                </a:tc>
                <a:tc>
                  <a:txBody>
                    <a:bodyPr/>
                    <a:lstStyle/>
                    <a:p>
                      <a:r>
                        <a:rPr lang="en-US" sz="2400" i="0" dirty="0" smtClean="0">
                          <a:solidFill>
                            <a:srgbClr val="FFC000"/>
                          </a:solidFill>
                        </a:rPr>
                        <a:t>10.</a:t>
                      </a:r>
                      <a:r>
                        <a:rPr lang="en-US" sz="2400" i="0" baseline="0" dirty="0" smtClean="0">
                          <a:solidFill>
                            <a:srgbClr val="FFC000"/>
                          </a:solidFill>
                        </a:rPr>
                        <a:t> Region 2</a:t>
                      </a:r>
                      <a:endParaRPr lang="en-US" sz="2400" i="0" dirty="0">
                        <a:solidFill>
                          <a:srgbClr val="FFC000"/>
                        </a:solidFill>
                      </a:endParaRPr>
                    </a:p>
                  </a:txBody>
                  <a:tcPr/>
                </a:tc>
                <a:tc>
                  <a:txBody>
                    <a:bodyPr/>
                    <a:lstStyle/>
                    <a:p>
                      <a:r>
                        <a:rPr lang="en-US" sz="2400" i="0" dirty="0" smtClean="0">
                          <a:solidFill>
                            <a:srgbClr val="FFC000"/>
                          </a:solidFill>
                        </a:rPr>
                        <a:t>49.28%</a:t>
                      </a:r>
                      <a:endParaRPr lang="en-US" sz="2400" i="0" dirty="0">
                        <a:solidFill>
                          <a:srgbClr val="FFC000"/>
                        </a:solidFill>
                      </a:endParaRPr>
                    </a:p>
                  </a:txBody>
                  <a:tcPr/>
                </a:tc>
              </a:tr>
              <a:tr h="489843">
                <a:tc>
                  <a:txBody>
                    <a:bodyPr/>
                    <a:lstStyle/>
                    <a:p>
                      <a:r>
                        <a:rPr lang="en-US" sz="2400" i="0" dirty="0" smtClean="0">
                          <a:solidFill>
                            <a:srgbClr val="FFC000"/>
                          </a:solidFill>
                        </a:rPr>
                        <a:t>5. Region 11</a:t>
                      </a:r>
                      <a:endParaRPr lang="en-US" sz="2400" i="0" dirty="0">
                        <a:solidFill>
                          <a:srgbClr val="FFC000"/>
                        </a:solidFill>
                      </a:endParaRPr>
                    </a:p>
                  </a:txBody>
                  <a:tcPr/>
                </a:tc>
                <a:tc>
                  <a:txBody>
                    <a:bodyPr/>
                    <a:lstStyle/>
                    <a:p>
                      <a:r>
                        <a:rPr lang="en-US" sz="2400" i="0" dirty="0" smtClean="0">
                          <a:solidFill>
                            <a:srgbClr val="FFC000"/>
                          </a:solidFill>
                        </a:rPr>
                        <a:t>58.55%</a:t>
                      </a:r>
                      <a:endParaRPr lang="en-US" sz="2400" i="0" dirty="0">
                        <a:solidFill>
                          <a:srgbClr val="FFC000"/>
                        </a:solidFill>
                      </a:endParaRPr>
                    </a:p>
                  </a:txBody>
                  <a:tcPr/>
                </a:tc>
                <a:tc>
                  <a:txBody>
                    <a:bodyPr/>
                    <a:lstStyle/>
                    <a:p>
                      <a:r>
                        <a:rPr lang="en-US" sz="2400" i="0" dirty="0" smtClean="0">
                          <a:solidFill>
                            <a:schemeClr val="tx1"/>
                          </a:solidFill>
                        </a:rPr>
                        <a:t>11. Region 6</a:t>
                      </a:r>
                      <a:endParaRPr lang="en-US" sz="2400" i="0" dirty="0">
                        <a:solidFill>
                          <a:schemeClr val="tx1"/>
                        </a:solidFill>
                      </a:endParaRPr>
                    </a:p>
                  </a:txBody>
                  <a:tcPr/>
                </a:tc>
                <a:tc>
                  <a:txBody>
                    <a:bodyPr/>
                    <a:lstStyle/>
                    <a:p>
                      <a:r>
                        <a:rPr lang="en-US" sz="2400" i="0" dirty="0" smtClean="0">
                          <a:solidFill>
                            <a:schemeClr val="tx1"/>
                          </a:solidFill>
                        </a:rPr>
                        <a:t>49.18%</a:t>
                      </a:r>
                      <a:endParaRPr lang="en-US" sz="2400" i="0" dirty="0">
                        <a:solidFill>
                          <a:schemeClr val="tx1"/>
                        </a:solidFill>
                      </a:endParaRPr>
                    </a:p>
                  </a:txBody>
                  <a:tcPr/>
                </a:tc>
              </a:tr>
              <a:tr h="489843">
                <a:tc>
                  <a:txBody>
                    <a:bodyPr/>
                    <a:lstStyle/>
                    <a:p>
                      <a:r>
                        <a:rPr lang="en-US" sz="2400" i="0" dirty="0" smtClean="0">
                          <a:solidFill>
                            <a:schemeClr val="tx1"/>
                          </a:solidFill>
                        </a:rPr>
                        <a:t>6. Region 1</a:t>
                      </a:r>
                      <a:endParaRPr lang="en-US" sz="2400" i="0" dirty="0">
                        <a:solidFill>
                          <a:schemeClr val="tx1"/>
                        </a:solidFill>
                      </a:endParaRPr>
                    </a:p>
                  </a:txBody>
                  <a:tcPr/>
                </a:tc>
                <a:tc>
                  <a:txBody>
                    <a:bodyPr/>
                    <a:lstStyle/>
                    <a:p>
                      <a:r>
                        <a:rPr lang="en-US" sz="2400" i="0" dirty="0" smtClean="0">
                          <a:solidFill>
                            <a:schemeClr val="tx1"/>
                          </a:solidFill>
                        </a:rPr>
                        <a:t>57.70%</a:t>
                      </a:r>
                      <a:endParaRPr lang="en-US" sz="2400" i="0" dirty="0">
                        <a:solidFill>
                          <a:schemeClr val="tx1"/>
                        </a:solidFill>
                      </a:endParaRPr>
                    </a:p>
                  </a:txBody>
                  <a:tcPr/>
                </a:tc>
                <a:tc>
                  <a:txBody>
                    <a:bodyPr/>
                    <a:lstStyle/>
                    <a:p>
                      <a:r>
                        <a:rPr lang="en-US" sz="2400" i="0" dirty="0" smtClean="0">
                          <a:solidFill>
                            <a:srgbClr val="FFC000"/>
                          </a:solidFill>
                        </a:rPr>
                        <a:t>12. Region 4 </a:t>
                      </a:r>
                      <a:endParaRPr lang="en-US" sz="2400" i="0" dirty="0">
                        <a:solidFill>
                          <a:srgbClr val="FFC000"/>
                        </a:solidFill>
                      </a:endParaRPr>
                    </a:p>
                  </a:txBody>
                  <a:tcPr/>
                </a:tc>
                <a:tc>
                  <a:txBody>
                    <a:bodyPr/>
                    <a:lstStyle/>
                    <a:p>
                      <a:r>
                        <a:rPr lang="en-US" sz="2400" i="0" dirty="0" smtClean="0">
                          <a:solidFill>
                            <a:srgbClr val="FFC000"/>
                          </a:solidFill>
                        </a:rPr>
                        <a:t>48.95%</a:t>
                      </a:r>
                      <a:endParaRPr lang="en-US" sz="2400" i="0" dirty="0">
                        <a:solidFill>
                          <a:srgbClr val="FFC000"/>
                        </a:solidFill>
                      </a:endParaRPr>
                    </a:p>
                  </a:txBody>
                  <a:tcPr/>
                </a:tc>
              </a:tr>
            </a:tbl>
          </a:graphicData>
        </a:graphic>
      </p:graphicFrame>
      <p:sp>
        <p:nvSpPr>
          <p:cNvPr id="10" name="TextBox 9"/>
          <p:cNvSpPr txBox="1"/>
          <p:nvPr/>
        </p:nvSpPr>
        <p:spPr>
          <a:xfrm>
            <a:off x="540279" y="2260022"/>
            <a:ext cx="3162962" cy="4339650"/>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Report</a:t>
            </a: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Regional Data</a:t>
            </a:r>
          </a:p>
          <a:p>
            <a:r>
              <a:rPr lang="en-US" sz="1600" dirty="0" smtClean="0"/>
              <a:t>MSGs | NRS Table 4</a:t>
            </a:r>
          </a:p>
          <a:p>
            <a:r>
              <a:rPr lang="en-US" sz="1600" dirty="0" smtClean="0"/>
              <a:t>3.6.2020</a:t>
            </a:r>
            <a:endParaRPr lang="en-US" sz="1600" dirty="0"/>
          </a:p>
        </p:txBody>
      </p:sp>
      <p:sp>
        <p:nvSpPr>
          <p:cNvPr id="2" name="TextBox 1"/>
          <p:cNvSpPr txBox="1"/>
          <p:nvPr/>
        </p:nvSpPr>
        <p:spPr>
          <a:xfrm>
            <a:off x="3786368" y="6030286"/>
            <a:ext cx="8054656" cy="523220"/>
          </a:xfrm>
          <a:prstGeom prst="rect">
            <a:avLst/>
          </a:prstGeom>
          <a:noFill/>
        </p:spPr>
        <p:txBody>
          <a:bodyPr wrap="square" rtlCol="0">
            <a:spAutoFit/>
          </a:bodyPr>
          <a:lstStyle/>
          <a:p>
            <a:r>
              <a:rPr lang="en-US" sz="2800" dirty="0" smtClean="0">
                <a:solidFill>
                  <a:srgbClr val="FFC000"/>
                </a:solidFill>
              </a:rPr>
              <a:t>MEASURABLE SKILL GAINS </a:t>
            </a:r>
            <a:r>
              <a:rPr lang="en-US" sz="2800" dirty="0" smtClean="0"/>
              <a:t>–</a:t>
            </a:r>
            <a:r>
              <a:rPr lang="en-US" sz="2800" dirty="0" smtClean="0">
                <a:solidFill>
                  <a:srgbClr val="FFC000"/>
                </a:solidFill>
              </a:rPr>
              <a:t> </a:t>
            </a:r>
            <a:r>
              <a:rPr lang="en-US" sz="2200" dirty="0" smtClean="0"/>
              <a:t>State Average 57.02%</a:t>
            </a:r>
            <a:endParaRPr lang="en-US" sz="2200" dirty="0"/>
          </a:p>
        </p:txBody>
      </p:sp>
    </p:spTree>
    <p:extLst>
      <p:ext uri="{BB962C8B-B14F-4D97-AF65-F5344CB8AC3E}">
        <p14:creationId xmlns:p14="http://schemas.microsoft.com/office/powerpoint/2010/main" val="1056121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69" y="78377"/>
            <a:ext cx="1309241" cy="1085579"/>
          </a:xfrm>
          <a:prstGeom prst="rect">
            <a:avLst/>
          </a:prstGeom>
        </p:spPr>
      </p:pic>
      <p:sp>
        <p:nvSpPr>
          <p:cNvPr id="5" name="Title 4"/>
          <p:cNvSpPr>
            <a:spLocks noGrp="1"/>
          </p:cNvSpPr>
          <p:nvPr>
            <p:ph type="title"/>
          </p:nvPr>
        </p:nvSpPr>
        <p:spPr>
          <a:xfrm>
            <a:off x="1621364" y="1029201"/>
            <a:ext cx="10051090" cy="1293028"/>
          </a:xfrm>
        </p:spPr>
        <p:txBody>
          <a:bodyPr>
            <a:normAutofit fontScale="90000"/>
          </a:bodyPr>
          <a:lstStyle/>
          <a:p>
            <a:r>
              <a:rPr lang="en-US" sz="6000" b="1" dirty="0"/>
              <a:t>Indiana</a:t>
            </a:r>
            <a:r>
              <a:rPr lang="en-US" sz="6000" dirty="0"/>
              <a:t> ADULT EDUCATION</a:t>
            </a:r>
            <a:br>
              <a:rPr lang="en-US" sz="6000" dirty="0"/>
            </a:br>
            <a:r>
              <a:rPr lang="en-US" sz="1800" dirty="0"/>
              <a:t>Basic Skills. High School Equivalency. Short-term Training. Certifications and More.</a:t>
            </a:r>
            <a:br>
              <a:rPr lang="en-US" sz="1800" dirty="0"/>
            </a:br>
            <a:endParaRPr lang="en-US" sz="1800" dirty="0"/>
          </a:p>
        </p:txBody>
      </p:sp>
      <p:sp>
        <p:nvSpPr>
          <p:cNvPr id="16" name="Rectangle 15"/>
          <p:cNvSpPr/>
          <p:nvPr/>
        </p:nvSpPr>
        <p:spPr>
          <a:xfrm>
            <a:off x="5119867" y="2342555"/>
            <a:ext cx="6721157" cy="194467"/>
          </a:xfrm>
          <a:prstGeom prst="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sp>
        <p:nvSpPr>
          <p:cNvPr id="4" name="TextBox 3"/>
          <p:cNvSpPr txBox="1"/>
          <p:nvPr/>
        </p:nvSpPr>
        <p:spPr>
          <a:xfrm>
            <a:off x="6392390" y="2527684"/>
            <a:ext cx="5448635" cy="400110"/>
          </a:xfrm>
          <a:prstGeom prst="rect">
            <a:avLst/>
          </a:prstGeom>
          <a:noFill/>
        </p:spPr>
        <p:txBody>
          <a:bodyPr wrap="square" rtlCol="0">
            <a:spAutoFit/>
          </a:bodyPr>
          <a:lstStyle/>
          <a:p>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662915397"/>
              </p:ext>
            </p:extLst>
          </p:nvPr>
        </p:nvGraphicFramePr>
        <p:xfrm>
          <a:off x="3906159" y="2958693"/>
          <a:ext cx="7934864" cy="2942309"/>
        </p:xfrm>
        <a:graphic>
          <a:graphicData uri="http://schemas.openxmlformats.org/drawingml/2006/table">
            <a:tbl>
              <a:tblPr firstRow="1" bandRow="1">
                <a:tableStyleId>{BDBED569-4797-4DF1-A0F4-6AAB3CD982D8}</a:tableStyleId>
              </a:tblPr>
              <a:tblGrid>
                <a:gridCol w="2181087"/>
                <a:gridCol w="1675714"/>
                <a:gridCol w="2150250"/>
                <a:gridCol w="1927813"/>
              </a:tblGrid>
              <a:tr h="493094">
                <a:tc>
                  <a:txBody>
                    <a:bodyPr/>
                    <a:lstStyle/>
                    <a:p>
                      <a:r>
                        <a:rPr lang="en-US" sz="2400" b="0" i="0" dirty="0" smtClean="0">
                          <a:solidFill>
                            <a:srgbClr val="FFC000"/>
                          </a:solidFill>
                        </a:rPr>
                        <a:t>1. Region</a:t>
                      </a:r>
                      <a:r>
                        <a:rPr lang="en-US" sz="2400" b="0" i="0" baseline="0" dirty="0" smtClean="0">
                          <a:solidFill>
                            <a:srgbClr val="FFC000"/>
                          </a:solidFill>
                        </a:rPr>
                        <a:t> 5</a:t>
                      </a:r>
                      <a:endParaRPr lang="en-US" sz="2400" b="0" i="0" dirty="0">
                        <a:solidFill>
                          <a:srgbClr val="FFC000"/>
                        </a:solidFill>
                      </a:endParaRPr>
                    </a:p>
                  </a:txBody>
                  <a:tcPr/>
                </a:tc>
                <a:tc>
                  <a:txBody>
                    <a:bodyPr/>
                    <a:lstStyle/>
                    <a:p>
                      <a:r>
                        <a:rPr lang="en-US" sz="2400" b="0" i="0" dirty="0" smtClean="0">
                          <a:solidFill>
                            <a:srgbClr val="FFC000"/>
                          </a:solidFill>
                        </a:rPr>
                        <a:t>6,269</a:t>
                      </a:r>
                      <a:endParaRPr lang="en-US" sz="2400" b="0" i="0" dirty="0">
                        <a:solidFill>
                          <a:srgbClr val="FFC000"/>
                        </a:solidFill>
                      </a:endParaRPr>
                    </a:p>
                  </a:txBody>
                  <a:tcPr/>
                </a:tc>
                <a:tc>
                  <a:txBody>
                    <a:bodyPr/>
                    <a:lstStyle/>
                    <a:p>
                      <a:r>
                        <a:rPr lang="en-US" sz="2400" b="0" i="0" dirty="0" smtClean="0">
                          <a:solidFill>
                            <a:schemeClr val="tx1"/>
                          </a:solidFill>
                        </a:rPr>
                        <a:t>7. Region 9</a:t>
                      </a:r>
                      <a:endParaRPr lang="en-US" sz="2400" b="0" i="0" dirty="0">
                        <a:solidFill>
                          <a:schemeClr val="tx1"/>
                        </a:solidFill>
                      </a:endParaRPr>
                    </a:p>
                  </a:txBody>
                  <a:tcPr/>
                </a:tc>
                <a:tc>
                  <a:txBody>
                    <a:bodyPr/>
                    <a:lstStyle/>
                    <a:p>
                      <a:r>
                        <a:rPr lang="en-US" sz="2400" b="0" i="0" dirty="0" smtClean="0">
                          <a:solidFill>
                            <a:schemeClr val="tx1"/>
                          </a:solidFill>
                        </a:rPr>
                        <a:t>1,075</a:t>
                      </a:r>
                      <a:endParaRPr lang="en-US" sz="2400" b="0" i="0" dirty="0">
                        <a:solidFill>
                          <a:schemeClr val="tx1"/>
                        </a:solidFill>
                      </a:endParaRPr>
                    </a:p>
                  </a:txBody>
                  <a:tcPr/>
                </a:tc>
              </a:tr>
              <a:tr h="489843">
                <a:tc>
                  <a:txBody>
                    <a:bodyPr/>
                    <a:lstStyle/>
                    <a:p>
                      <a:r>
                        <a:rPr lang="en-US" sz="2400" i="0" dirty="0" smtClean="0">
                          <a:solidFill>
                            <a:schemeClr val="tx1"/>
                          </a:solidFill>
                        </a:rPr>
                        <a:t>2. DOC</a:t>
                      </a:r>
                      <a:endParaRPr lang="en-US" sz="2400" i="0" dirty="0">
                        <a:solidFill>
                          <a:schemeClr val="tx1"/>
                        </a:solidFill>
                      </a:endParaRPr>
                    </a:p>
                  </a:txBody>
                  <a:tcPr/>
                </a:tc>
                <a:tc>
                  <a:txBody>
                    <a:bodyPr/>
                    <a:lstStyle/>
                    <a:p>
                      <a:r>
                        <a:rPr lang="en-US" sz="2400" i="0" u="none" dirty="0" smtClean="0">
                          <a:solidFill>
                            <a:schemeClr val="tx1"/>
                          </a:solidFill>
                        </a:rPr>
                        <a:t>3,112</a:t>
                      </a:r>
                      <a:endParaRPr lang="en-US" sz="2400" i="0" u="none" dirty="0">
                        <a:solidFill>
                          <a:schemeClr val="tx1"/>
                        </a:solidFill>
                      </a:endParaRPr>
                    </a:p>
                  </a:txBody>
                  <a:tcPr/>
                </a:tc>
                <a:tc>
                  <a:txBody>
                    <a:bodyPr/>
                    <a:lstStyle/>
                    <a:p>
                      <a:r>
                        <a:rPr lang="en-US" sz="2400" i="0" u="none" dirty="0" smtClean="0">
                          <a:solidFill>
                            <a:srgbClr val="FFC000"/>
                          </a:solidFill>
                        </a:rPr>
                        <a:t>8. Region 8</a:t>
                      </a:r>
                      <a:endParaRPr lang="en-US" sz="2400" i="0" u="none" dirty="0">
                        <a:solidFill>
                          <a:srgbClr val="FFC000"/>
                        </a:solidFill>
                      </a:endParaRPr>
                    </a:p>
                  </a:txBody>
                  <a:tcPr/>
                </a:tc>
                <a:tc>
                  <a:txBody>
                    <a:bodyPr/>
                    <a:lstStyle/>
                    <a:p>
                      <a:r>
                        <a:rPr lang="en-US" sz="2400" i="0" u="none" dirty="0" smtClean="0">
                          <a:solidFill>
                            <a:srgbClr val="FFC000"/>
                          </a:solidFill>
                        </a:rPr>
                        <a:t>950</a:t>
                      </a:r>
                      <a:endParaRPr lang="en-US" sz="2400" i="0" u="none" dirty="0">
                        <a:solidFill>
                          <a:srgbClr val="FFC000"/>
                        </a:solidFill>
                      </a:endParaRPr>
                    </a:p>
                  </a:txBody>
                  <a:tcPr/>
                </a:tc>
              </a:tr>
              <a:tr h="489843">
                <a:tc>
                  <a:txBody>
                    <a:bodyPr/>
                    <a:lstStyle/>
                    <a:p>
                      <a:r>
                        <a:rPr lang="en-US" sz="2400" i="0" dirty="0" smtClean="0">
                          <a:solidFill>
                            <a:srgbClr val="FFC000"/>
                          </a:solidFill>
                        </a:rPr>
                        <a:t>3. Region</a:t>
                      </a:r>
                      <a:r>
                        <a:rPr lang="en-US" sz="2400" i="0" baseline="0" dirty="0" smtClean="0">
                          <a:solidFill>
                            <a:srgbClr val="FFC000"/>
                          </a:solidFill>
                        </a:rPr>
                        <a:t> 2</a:t>
                      </a:r>
                      <a:endParaRPr lang="en-US" sz="2400" i="0" dirty="0">
                        <a:solidFill>
                          <a:srgbClr val="FFC000"/>
                        </a:solidFill>
                      </a:endParaRPr>
                    </a:p>
                  </a:txBody>
                  <a:tcPr/>
                </a:tc>
                <a:tc>
                  <a:txBody>
                    <a:bodyPr/>
                    <a:lstStyle/>
                    <a:p>
                      <a:r>
                        <a:rPr lang="en-US" sz="2400" i="0" dirty="0" smtClean="0">
                          <a:solidFill>
                            <a:srgbClr val="FFC000"/>
                          </a:solidFill>
                        </a:rPr>
                        <a:t>1,674</a:t>
                      </a:r>
                      <a:endParaRPr lang="en-US" sz="2400" i="0" dirty="0">
                        <a:solidFill>
                          <a:srgbClr val="FFC000"/>
                        </a:solidFill>
                      </a:endParaRPr>
                    </a:p>
                  </a:txBody>
                  <a:tcPr/>
                </a:tc>
                <a:tc>
                  <a:txBody>
                    <a:bodyPr/>
                    <a:lstStyle/>
                    <a:p>
                      <a:r>
                        <a:rPr lang="en-US" sz="2400" i="0" dirty="0" smtClean="0">
                          <a:solidFill>
                            <a:schemeClr val="tx1"/>
                          </a:solidFill>
                        </a:rPr>
                        <a:t>9. Region 6</a:t>
                      </a:r>
                      <a:endParaRPr lang="en-US" sz="2400" i="0" dirty="0">
                        <a:solidFill>
                          <a:schemeClr val="tx1"/>
                        </a:solidFill>
                      </a:endParaRPr>
                    </a:p>
                  </a:txBody>
                  <a:tcPr/>
                </a:tc>
                <a:tc>
                  <a:txBody>
                    <a:bodyPr/>
                    <a:lstStyle/>
                    <a:p>
                      <a:r>
                        <a:rPr lang="en-US" sz="2400" i="0" dirty="0" smtClean="0">
                          <a:solidFill>
                            <a:schemeClr val="tx1"/>
                          </a:solidFill>
                        </a:rPr>
                        <a:t>858</a:t>
                      </a:r>
                      <a:endParaRPr lang="en-US" sz="2400" i="0" dirty="0">
                        <a:solidFill>
                          <a:schemeClr val="tx1"/>
                        </a:solidFill>
                      </a:endParaRPr>
                    </a:p>
                  </a:txBody>
                  <a:tcPr/>
                </a:tc>
              </a:tr>
              <a:tr h="489843">
                <a:tc>
                  <a:txBody>
                    <a:bodyPr/>
                    <a:lstStyle/>
                    <a:p>
                      <a:r>
                        <a:rPr lang="en-US" sz="2400" i="0" dirty="0" smtClean="0">
                          <a:solidFill>
                            <a:schemeClr val="tx1"/>
                          </a:solidFill>
                        </a:rPr>
                        <a:t>4. Region 3</a:t>
                      </a:r>
                      <a:endParaRPr lang="en-US" sz="2400" i="0" dirty="0">
                        <a:solidFill>
                          <a:schemeClr val="tx1"/>
                        </a:solidFill>
                      </a:endParaRPr>
                    </a:p>
                  </a:txBody>
                  <a:tcPr/>
                </a:tc>
                <a:tc>
                  <a:txBody>
                    <a:bodyPr/>
                    <a:lstStyle/>
                    <a:p>
                      <a:r>
                        <a:rPr lang="en-US" sz="2400" i="0" dirty="0" smtClean="0">
                          <a:solidFill>
                            <a:schemeClr val="tx1"/>
                          </a:solidFill>
                        </a:rPr>
                        <a:t>1,620</a:t>
                      </a:r>
                      <a:endParaRPr lang="en-US" sz="2400" i="0" dirty="0">
                        <a:solidFill>
                          <a:schemeClr val="tx1"/>
                        </a:solidFill>
                      </a:endParaRPr>
                    </a:p>
                  </a:txBody>
                  <a:tcPr/>
                </a:tc>
                <a:tc>
                  <a:txBody>
                    <a:bodyPr/>
                    <a:lstStyle/>
                    <a:p>
                      <a:r>
                        <a:rPr lang="en-US" sz="2400" i="0" dirty="0" smtClean="0">
                          <a:solidFill>
                            <a:srgbClr val="FFC000"/>
                          </a:solidFill>
                        </a:rPr>
                        <a:t>10.</a:t>
                      </a:r>
                      <a:r>
                        <a:rPr lang="en-US" sz="2400" i="0" baseline="0" dirty="0" smtClean="0">
                          <a:solidFill>
                            <a:srgbClr val="FFC000"/>
                          </a:solidFill>
                        </a:rPr>
                        <a:t> Region 11 </a:t>
                      </a:r>
                      <a:endParaRPr lang="en-US" sz="2400" i="0" dirty="0">
                        <a:solidFill>
                          <a:srgbClr val="FFC000"/>
                        </a:solidFill>
                      </a:endParaRPr>
                    </a:p>
                  </a:txBody>
                  <a:tcPr/>
                </a:tc>
                <a:tc>
                  <a:txBody>
                    <a:bodyPr/>
                    <a:lstStyle/>
                    <a:p>
                      <a:r>
                        <a:rPr lang="en-US" sz="2400" i="0" dirty="0" smtClean="0">
                          <a:solidFill>
                            <a:srgbClr val="FFC000"/>
                          </a:solidFill>
                        </a:rPr>
                        <a:t>825</a:t>
                      </a:r>
                      <a:endParaRPr lang="en-US" sz="2400" i="0" dirty="0">
                        <a:solidFill>
                          <a:srgbClr val="FFC000"/>
                        </a:solidFill>
                      </a:endParaRPr>
                    </a:p>
                  </a:txBody>
                  <a:tcPr/>
                </a:tc>
              </a:tr>
              <a:tr h="489843">
                <a:tc>
                  <a:txBody>
                    <a:bodyPr/>
                    <a:lstStyle/>
                    <a:p>
                      <a:r>
                        <a:rPr lang="en-US" sz="2400" i="0" dirty="0" smtClean="0">
                          <a:solidFill>
                            <a:srgbClr val="FFC000"/>
                          </a:solidFill>
                        </a:rPr>
                        <a:t>5. Region 4</a:t>
                      </a:r>
                      <a:endParaRPr lang="en-US" sz="2400" i="0" dirty="0">
                        <a:solidFill>
                          <a:srgbClr val="FFC000"/>
                        </a:solidFill>
                      </a:endParaRPr>
                    </a:p>
                  </a:txBody>
                  <a:tcPr/>
                </a:tc>
                <a:tc>
                  <a:txBody>
                    <a:bodyPr/>
                    <a:lstStyle/>
                    <a:p>
                      <a:r>
                        <a:rPr lang="en-US" sz="2400" i="0" dirty="0" smtClean="0">
                          <a:solidFill>
                            <a:srgbClr val="FFC000"/>
                          </a:solidFill>
                        </a:rPr>
                        <a:t>1,385</a:t>
                      </a:r>
                      <a:endParaRPr lang="en-US" sz="2400" i="0" dirty="0">
                        <a:solidFill>
                          <a:srgbClr val="FFC000"/>
                        </a:solidFill>
                      </a:endParaRPr>
                    </a:p>
                  </a:txBody>
                  <a:tcPr/>
                </a:tc>
                <a:tc>
                  <a:txBody>
                    <a:bodyPr/>
                    <a:lstStyle/>
                    <a:p>
                      <a:r>
                        <a:rPr lang="en-US" sz="2400" i="0" dirty="0" smtClean="0">
                          <a:solidFill>
                            <a:schemeClr val="tx1"/>
                          </a:solidFill>
                        </a:rPr>
                        <a:t>11. Region 7 </a:t>
                      </a:r>
                      <a:endParaRPr lang="en-US" sz="2400" i="0" dirty="0">
                        <a:solidFill>
                          <a:schemeClr val="tx1"/>
                        </a:solidFill>
                      </a:endParaRPr>
                    </a:p>
                  </a:txBody>
                  <a:tcPr/>
                </a:tc>
                <a:tc>
                  <a:txBody>
                    <a:bodyPr/>
                    <a:lstStyle/>
                    <a:p>
                      <a:r>
                        <a:rPr lang="en-US" sz="2400" i="0" dirty="0" smtClean="0">
                          <a:solidFill>
                            <a:schemeClr val="tx1"/>
                          </a:solidFill>
                        </a:rPr>
                        <a:t>530</a:t>
                      </a:r>
                      <a:endParaRPr lang="en-US" sz="2400" i="0" dirty="0">
                        <a:solidFill>
                          <a:schemeClr val="tx1"/>
                        </a:solidFill>
                      </a:endParaRPr>
                    </a:p>
                  </a:txBody>
                  <a:tcPr/>
                </a:tc>
              </a:tr>
              <a:tr h="489843">
                <a:tc>
                  <a:txBody>
                    <a:bodyPr/>
                    <a:lstStyle/>
                    <a:p>
                      <a:r>
                        <a:rPr lang="en-US" sz="2400" dirty="0" smtClean="0">
                          <a:solidFill>
                            <a:schemeClr val="tx1"/>
                          </a:solidFill>
                        </a:rPr>
                        <a:t>6. Region 1</a:t>
                      </a:r>
                      <a:endParaRPr lang="en-US" sz="2400" dirty="0">
                        <a:solidFill>
                          <a:schemeClr val="tx1"/>
                        </a:solidFill>
                      </a:endParaRPr>
                    </a:p>
                  </a:txBody>
                  <a:tcPr/>
                </a:tc>
                <a:tc>
                  <a:txBody>
                    <a:bodyPr/>
                    <a:lstStyle/>
                    <a:p>
                      <a:r>
                        <a:rPr lang="en-US" sz="2400" dirty="0" smtClean="0">
                          <a:solidFill>
                            <a:schemeClr val="tx1"/>
                          </a:solidFill>
                        </a:rPr>
                        <a:t>1,104</a:t>
                      </a:r>
                      <a:endParaRPr lang="en-US" sz="2400" dirty="0">
                        <a:solidFill>
                          <a:schemeClr val="tx1"/>
                        </a:solidFill>
                      </a:endParaRPr>
                    </a:p>
                  </a:txBody>
                  <a:tcPr/>
                </a:tc>
                <a:tc>
                  <a:txBody>
                    <a:bodyPr/>
                    <a:lstStyle/>
                    <a:p>
                      <a:r>
                        <a:rPr lang="en-US" sz="2400" dirty="0" smtClean="0">
                          <a:solidFill>
                            <a:srgbClr val="FFC000"/>
                          </a:solidFill>
                        </a:rPr>
                        <a:t>12. Region 10</a:t>
                      </a:r>
                      <a:endParaRPr lang="en-US" sz="2400" dirty="0">
                        <a:solidFill>
                          <a:srgbClr val="FFC000"/>
                        </a:solidFill>
                      </a:endParaRPr>
                    </a:p>
                  </a:txBody>
                  <a:tcPr/>
                </a:tc>
                <a:tc>
                  <a:txBody>
                    <a:bodyPr/>
                    <a:lstStyle/>
                    <a:p>
                      <a:r>
                        <a:rPr lang="en-US" sz="2400" dirty="0" smtClean="0">
                          <a:solidFill>
                            <a:srgbClr val="FFC000"/>
                          </a:solidFill>
                        </a:rPr>
                        <a:t>372</a:t>
                      </a:r>
                      <a:endParaRPr lang="en-US" sz="2400" dirty="0">
                        <a:solidFill>
                          <a:srgbClr val="FFC000"/>
                        </a:solidFill>
                      </a:endParaRPr>
                    </a:p>
                  </a:txBody>
                  <a:tcPr/>
                </a:tc>
              </a:tr>
            </a:tbl>
          </a:graphicData>
        </a:graphic>
      </p:graphicFrame>
      <p:sp>
        <p:nvSpPr>
          <p:cNvPr id="10" name="TextBox 9"/>
          <p:cNvSpPr txBox="1"/>
          <p:nvPr/>
        </p:nvSpPr>
        <p:spPr>
          <a:xfrm>
            <a:off x="556409" y="2244633"/>
            <a:ext cx="3162962" cy="4339650"/>
          </a:xfrm>
          <a:prstGeom prst="rect">
            <a:avLst/>
          </a:prstGeom>
          <a:noFill/>
        </p:spPr>
        <p:txBody>
          <a:bodyPr wrap="square" rtlCol="0">
            <a:spAutoFit/>
          </a:bodyPr>
          <a:lstStyle/>
          <a:p>
            <a:r>
              <a:rPr lang="en-US" sz="2400" dirty="0">
                <a:latin typeface="Segoe Print" panose="02000600000000000000" pitchFamily="2" charset="0"/>
              </a:rPr>
              <a:t>8</a:t>
            </a:r>
            <a:r>
              <a:rPr lang="en-US" sz="2400" dirty="0" smtClean="0">
                <a:latin typeface="Segoe Print" panose="02000600000000000000" pitchFamily="2" charset="0"/>
              </a:rPr>
              <a:t>-Month </a:t>
            </a:r>
            <a:r>
              <a:rPr lang="en-US" sz="2400" dirty="0">
                <a:latin typeface="Segoe Print" panose="02000600000000000000" pitchFamily="2" charset="0"/>
              </a:rPr>
              <a:t>Report</a:t>
            </a:r>
          </a:p>
          <a:p>
            <a:r>
              <a:rPr lang="en-US" sz="6600" dirty="0" smtClean="0">
                <a:solidFill>
                  <a:srgbClr val="FFC000"/>
                </a:solidFill>
                <a:latin typeface="Segoe Print" panose="02000600000000000000" pitchFamily="2" charset="0"/>
              </a:rPr>
              <a:t>Off to </a:t>
            </a:r>
          </a:p>
          <a:p>
            <a:r>
              <a:rPr lang="en-US" sz="5400" dirty="0" smtClean="0">
                <a:solidFill>
                  <a:srgbClr val="FFC000"/>
                </a:solidFill>
                <a:latin typeface="Segoe Print" panose="02000600000000000000" pitchFamily="2" charset="0"/>
              </a:rPr>
              <a:t>a FAST </a:t>
            </a:r>
            <a:r>
              <a:rPr lang="en-US" sz="7200" dirty="0" smtClean="0">
                <a:solidFill>
                  <a:srgbClr val="FFC000"/>
                </a:solidFill>
                <a:latin typeface="Segoe Print" panose="02000600000000000000" pitchFamily="2" charset="0"/>
              </a:rPr>
              <a:t>Start</a:t>
            </a:r>
          </a:p>
          <a:p>
            <a:r>
              <a:rPr lang="en-US" sz="2800" dirty="0" smtClean="0"/>
              <a:t>Regional Data</a:t>
            </a:r>
          </a:p>
          <a:p>
            <a:r>
              <a:rPr lang="en-US" sz="1600" dirty="0" smtClean="0"/>
              <a:t>Enrollments | NRS Table 4</a:t>
            </a:r>
          </a:p>
          <a:p>
            <a:r>
              <a:rPr lang="en-US" sz="1600" dirty="0" smtClean="0"/>
              <a:t>3.</a:t>
            </a:r>
            <a:r>
              <a:rPr lang="en-US" sz="1600" dirty="0"/>
              <a:t>6</a:t>
            </a:r>
            <a:r>
              <a:rPr lang="en-US" sz="1600" dirty="0" smtClean="0"/>
              <a:t>-2020</a:t>
            </a:r>
            <a:endParaRPr lang="en-US" sz="1600" dirty="0"/>
          </a:p>
        </p:txBody>
      </p:sp>
      <p:sp>
        <p:nvSpPr>
          <p:cNvPr id="2" name="TextBox 1"/>
          <p:cNvSpPr txBox="1"/>
          <p:nvPr/>
        </p:nvSpPr>
        <p:spPr>
          <a:xfrm>
            <a:off x="3802498" y="6061063"/>
            <a:ext cx="5179784" cy="523220"/>
          </a:xfrm>
          <a:prstGeom prst="rect">
            <a:avLst/>
          </a:prstGeom>
          <a:noFill/>
        </p:spPr>
        <p:txBody>
          <a:bodyPr wrap="square" rtlCol="0">
            <a:spAutoFit/>
          </a:bodyPr>
          <a:lstStyle/>
          <a:p>
            <a:r>
              <a:rPr lang="en-US" sz="2800" dirty="0" smtClean="0">
                <a:solidFill>
                  <a:srgbClr val="FFC000"/>
                </a:solidFill>
              </a:rPr>
              <a:t>ENROLLMENTS </a:t>
            </a:r>
            <a:r>
              <a:rPr lang="en-US" sz="2800" dirty="0" smtClean="0"/>
              <a:t>– Total 19,724</a:t>
            </a:r>
            <a:endParaRPr lang="en-US" sz="2800" dirty="0"/>
          </a:p>
        </p:txBody>
      </p:sp>
    </p:spTree>
    <p:extLst>
      <p:ext uri="{BB962C8B-B14F-4D97-AF65-F5344CB8AC3E}">
        <p14:creationId xmlns:p14="http://schemas.microsoft.com/office/powerpoint/2010/main" val="2821143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por Trai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0.xml><?xml version="1.0" encoding="utf-8"?>
<a:theme xmlns:a="http://schemas.openxmlformats.org/drawingml/2006/main" name="10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1.xml><?xml version="1.0" encoding="utf-8"?>
<a:theme xmlns:a="http://schemas.openxmlformats.org/drawingml/2006/main" name="11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2.xml><?xml version="1.0" encoding="utf-8"?>
<a:theme xmlns:a="http://schemas.openxmlformats.org/drawingml/2006/main" name="1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3.xml><?xml version="1.0" encoding="utf-8"?>
<a:theme xmlns:a="http://schemas.openxmlformats.org/drawingml/2006/main" name="1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4.xml><?xml version="1.0" encoding="utf-8"?>
<a:theme xmlns:a="http://schemas.openxmlformats.org/drawingml/2006/main" name="1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5.xml><?xml version="1.0" encoding="utf-8"?>
<a:theme xmlns:a="http://schemas.openxmlformats.org/drawingml/2006/main" name="1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6.xml><?xml version="1.0" encoding="utf-8"?>
<a:theme xmlns:a="http://schemas.openxmlformats.org/drawingml/2006/main" name="1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7.xml><?xml version="1.0" encoding="utf-8"?>
<a:theme xmlns:a="http://schemas.openxmlformats.org/drawingml/2006/main" name="1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8.xml><?xml version="1.0" encoding="utf-8"?>
<a:theme xmlns:a="http://schemas.openxmlformats.org/drawingml/2006/main" name="1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19.xml><?xml version="1.0" encoding="utf-8"?>
<a:theme xmlns:a="http://schemas.openxmlformats.org/drawingml/2006/main" name="1_Vapor Trail">
  <a:themeElements>
    <a:clrScheme name="Custom 1">
      <a:dk1>
        <a:sysClr val="windowText" lastClr="000000"/>
      </a:dk1>
      <a:lt1>
        <a:sysClr val="window" lastClr="FFFFFF"/>
      </a:lt1>
      <a:dk2>
        <a:srgbClr val="242852"/>
      </a:dk2>
      <a:lt2>
        <a:srgbClr val="ACCBF9"/>
      </a:lt2>
      <a:accent1>
        <a:srgbClr val="1150A1"/>
      </a:accent1>
      <a:accent2>
        <a:srgbClr val="629DD1"/>
      </a:accent2>
      <a:accent3>
        <a:srgbClr val="297FD5"/>
      </a:accent3>
      <a:accent4>
        <a:srgbClr val="7F8FA9"/>
      </a:accent4>
      <a:accent5>
        <a:srgbClr val="5AA2AE"/>
      </a:accent5>
      <a:accent6>
        <a:srgbClr val="9D90A0"/>
      </a:accent6>
      <a:hlink>
        <a:srgbClr val="7EB2E6"/>
      </a:hlink>
      <a:folHlink>
        <a:srgbClr val="0070C0"/>
      </a:folHlink>
    </a:clrScheme>
    <a:fontScheme name="Custom 2">
      <a:majorFont>
        <a:latin typeface="Century Gothic"/>
        <a:ea typeface=""/>
        <a:cs typeface=""/>
      </a:majorFont>
      <a:minorFont>
        <a:latin typeface="Century Gothic"/>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3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4.xml><?xml version="1.0" encoding="utf-8"?>
<a:theme xmlns:a="http://schemas.openxmlformats.org/drawingml/2006/main" name="4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5.xml><?xml version="1.0" encoding="utf-8"?>
<a:theme xmlns:a="http://schemas.openxmlformats.org/drawingml/2006/main" name="5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6.xml><?xml version="1.0" encoding="utf-8"?>
<a:theme xmlns:a="http://schemas.openxmlformats.org/drawingml/2006/main" name="6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7.xml><?xml version="1.0" encoding="utf-8"?>
<a:theme xmlns:a="http://schemas.openxmlformats.org/drawingml/2006/main" name="7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8.xml><?xml version="1.0" encoding="utf-8"?>
<a:theme xmlns:a="http://schemas.openxmlformats.org/drawingml/2006/main" name="8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ppt/theme/theme9.xml><?xml version="1.0" encoding="utf-8"?>
<a:theme xmlns:a="http://schemas.openxmlformats.org/drawingml/2006/main" name="9_Office Theme">
  <a:themeElements>
    <a:clrScheme name="Skillful Colors">
      <a:dk1>
        <a:srgbClr val="1D2120"/>
      </a:dk1>
      <a:lt1>
        <a:srgbClr val="FFFFFF"/>
      </a:lt1>
      <a:dk2>
        <a:srgbClr val="258672"/>
      </a:dk2>
      <a:lt2>
        <a:srgbClr val="FFFFFE"/>
      </a:lt2>
      <a:accent1>
        <a:srgbClr val="46CCBC"/>
      </a:accent1>
      <a:accent2>
        <a:srgbClr val="7FD1A9"/>
      </a:accent2>
      <a:accent3>
        <a:srgbClr val="B7D795"/>
      </a:accent3>
      <a:accent4>
        <a:srgbClr val="F0DC82"/>
      </a:accent4>
      <a:accent5>
        <a:srgbClr val="5A6062"/>
      </a:accent5>
      <a:accent6>
        <a:srgbClr val="99A0A6"/>
      </a:accent6>
      <a:hlink>
        <a:srgbClr val="258672"/>
      </a:hlink>
      <a:folHlink>
        <a:srgbClr val="46CCB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aching Design &amp; Launch" id="{D605EE57-6F21-42CF-A576-22A0C72AE34D}" vid="{6A4714C2-1A71-42B2-9826-40EE59341DFB}"/>
    </a:ext>
  </a:extLst>
</a:theme>
</file>

<file path=docProps/app.xml><?xml version="1.0" encoding="utf-8"?>
<Properties xmlns="http://schemas.openxmlformats.org/officeDocument/2006/extended-properties" xmlns:vt="http://schemas.openxmlformats.org/officeDocument/2006/docPropsVTypes">
  <Template>TM04033937[[fn=Vapor Trail]]</Template>
  <TotalTime>29605</TotalTime>
  <Words>4961</Words>
  <Application>Microsoft Office PowerPoint</Application>
  <PresentationFormat>Widescreen</PresentationFormat>
  <Paragraphs>1102</Paragraphs>
  <Slides>70</Slides>
  <Notes>70</Notes>
  <HiddenSlides>0</HiddenSlides>
  <MMClips>0</MMClips>
  <ScaleCrop>false</ScaleCrop>
  <HeadingPairs>
    <vt:vector size="8" baseType="variant">
      <vt:variant>
        <vt:lpstr>Fonts Used</vt:lpstr>
      </vt:variant>
      <vt:variant>
        <vt:i4>11</vt:i4>
      </vt:variant>
      <vt:variant>
        <vt:lpstr>Theme</vt:lpstr>
      </vt:variant>
      <vt:variant>
        <vt:i4>19</vt:i4>
      </vt:variant>
      <vt:variant>
        <vt:lpstr>Embedded OLE Servers</vt:lpstr>
      </vt:variant>
      <vt:variant>
        <vt:i4>1</vt:i4>
      </vt:variant>
      <vt:variant>
        <vt:lpstr>Slide Titles</vt:lpstr>
      </vt:variant>
      <vt:variant>
        <vt:i4>70</vt:i4>
      </vt:variant>
    </vt:vector>
  </HeadingPairs>
  <TitlesOfParts>
    <vt:vector size="101" baseType="lpstr">
      <vt:lpstr>ＭＳ Ｐゴシック</vt:lpstr>
      <vt:lpstr>PMingLiU-ExtB</vt:lpstr>
      <vt:lpstr>Aparajita</vt:lpstr>
      <vt:lpstr>Arial</vt:lpstr>
      <vt:lpstr>Calibri</vt:lpstr>
      <vt:lpstr>Century Gothic</vt:lpstr>
      <vt:lpstr>Segoe Print</vt:lpstr>
      <vt:lpstr>Segoe Script</vt:lpstr>
      <vt:lpstr>Times New Roman</vt:lpstr>
      <vt:lpstr>Wingdings</vt:lpstr>
      <vt:lpstr>Wingdings 2</vt:lpstr>
      <vt:lpstr>Vapor Trail</vt:lpstr>
      <vt:lpstr>3_Office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1_Vapor Trail</vt:lpstr>
      <vt:lpstr>think-cell Slide</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TAA Program overview</vt:lpstr>
      <vt:lpstr>TAA Program Benefits</vt:lpstr>
      <vt:lpstr>TAA Program overview</vt:lpstr>
      <vt:lpstr>TAA Program overview</vt:lpstr>
      <vt:lpstr>Snapshot of a TAA participant</vt:lpstr>
      <vt:lpstr>TAA Program overview</vt:lpstr>
      <vt:lpstr>TAA Program overview</vt:lpstr>
      <vt:lpstr>TAA resources</vt:lpstr>
      <vt:lpstr>TAA Unit Staff Contacts</vt:lpstr>
      <vt:lpstr>Indiana ADULT EDUCATION Basic Skills. High School Equivalency. Short-term Training. Certifications and More. </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  TEACHING STRUGGLING LEARNERS WITH DIFFICULTIEs DISABLITIES </vt:lpstr>
      <vt:lpstr>  TEACHING STRUGGLING LEARNERS WITH DIFFICULTIEs DISABLITIES </vt:lpstr>
      <vt:lpstr>  TEACHING STRUGGLING LEARNERS WITH DIFFICULTIEs DISABLITIES </vt:lpstr>
      <vt:lpstr>  TEACHING STRUGGLING LEARNERS WITH DIFFICULTIEs DISABLITIES </vt:lpstr>
      <vt:lpstr>  TEACHING STRUGGLING LEARNERS WITH DIFFICULTIEs DISABLITIES </vt:lpstr>
      <vt:lpstr>  New Teacher Training </vt:lpstr>
      <vt:lpstr>PowerPoint Presentation</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Indiana ADULT EDUCATION Basic Skills. High School Equivalency. Short-term Training. Certifications and More. </vt:lpstr>
      <vt:lpstr>PowerPoint Presentation</vt:lpstr>
      <vt:lpstr>PowerPoint Presentation</vt:lpstr>
      <vt:lpstr>PowerPoint Presentation</vt:lpstr>
      <vt:lpstr>PowerPoint Presentation</vt:lpstr>
      <vt:lpstr>PowerPoint Presentation</vt:lpstr>
      <vt:lpstr>PowerPoint Presentation</vt:lpstr>
      <vt:lpstr>Region 2 Visit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Demand driven workforce system</dc:title>
  <dc:creator>Habig, Melanee</dc:creator>
  <cp:lastModifiedBy>Hetzel, Matthew</cp:lastModifiedBy>
  <cp:revision>4811</cp:revision>
  <cp:lastPrinted>2020-03-10T20:42:10Z</cp:lastPrinted>
  <dcterms:created xsi:type="dcterms:W3CDTF">2017-04-06T17:55:39Z</dcterms:created>
  <dcterms:modified xsi:type="dcterms:W3CDTF">2020-04-16T11:13:11Z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4597454</vt:lpwstr>
  </property>
  <property fmtid="{D5CDD505-2E9C-101B-9397-08002B2CF9AE}" name="NXPowerLiteSettings" pid="3">
    <vt:lpwstr>C7000400038000</vt:lpwstr>
  </property>
  <property fmtid="{D5CDD505-2E9C-101B-9397-08002B2CF9AE}" name="NXPowerLiteVersion" pid="4">
    <vt:lpwstr>S9.0.1</vt:lpwstr>
  </property>
</Properties>
</file>