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tags/tag8.xml" ContentType="application/vnd.openxmlformats-officedocument.presentationml.tags+xml"/>
  <Override PartName="/ppt/theme/theme10.xml" ContentType="application/vnd.openxmlformats-officedocument.theme+xml"/>
  <Override PartName="/ppt/tags/tag9.xml" ContentType="application/vnd.openxmlformats-officedocument.presentationml.tags+xml"/>
  <Override PartName="/ppt/theme/theme11.xml" ContentType="application/vnd.openxmlformats-officedocument.theme+xml"/>
  <Override PartName="/ppt/tags/tag10.xml" ContentType="application/vnd.openxmlformats-officedocument.presentationml.tags+xml"/>
  <Override PartName="/ppt/theme/theme12.xml" ContentType="application/vnd.openxmlformats-officedocument.theme+xml"/>
  <Override PartName="/ppt/tags/tag11.xml" ContentType="application/vnd.openxmlformats-officedocument.presentationml.tags+xml"/>
  <Override PartName="/ppt/theme/theme13.xml" ContentType="application/vnd.openxmlformats-officedocument.theme+xml"/>
  <Override PartName="/ppt/tags/tag12.xml" ContentType="application/vnd.openxmlformats-officedocument.presentationml.tags+xml"/>
  <Override PartName="/ppt/theme/theme14.xml" ContentType="application/vnd.openxmlformats-officedocument.theme+xml"/>
  <Override PartName="/ppt/tags/tag13.xml" ContentType="application/vnd.openxmlformats-officedocument.presentationml.tags+xml"/>
  <Override PartName="/ppt/theme/theme15.xml" ContentType="application/vnd.openxmlformats-officedocument.theme+xml"/>
  <Override PartName="/ppt/tags/tag14.xml" ContentType="application/vnd.openxmlformats-officedocument.presentationml.tags+xml"/>
  <Override PartName="/ppt/theme/theme16.xml" ContentType="application/vnd.openxmlformats-officedocument.theme+xml"/>
  <Override PartName="/ppt/tags/tag15.xml" ContentType="application/vnd.openxmlformats-officedocument.presentationml.tags+xml"/>
  <Override PartName="/ppt/theme/theme17.xml" ContentType="application/vnd.openxmlformats-officedocument.theme+xml"/>
  <Override PartName="/ppt/tags/tag16.xml" ContentType="application/vnd.openxmlformats-officedocument.presentationml.tags+xml"/>
  <Override PartName="/ppt/theme/theme18.xml" ContentType="application/vnd.openxmlformats-officedocument.theme+xml"/>
  <Override PartName="/ppt/tags/tag17.xml" ContentType="application/vnd.openxmlformats-officedocument.presentationml.tags+xml"/>
  <Override PartName="/ppt/slideLayouts/slideLayout18.xml" ContentType="application/vnd.openxmlformats-officedocument.presentationml.slideLayout+xml"/>
  <Override PartName="/ppt/theme/theme19.xml" ContentType="application/vnd.openxmlformats-officedocument.theme+xml"/>
  <Override PartName="/ppt/slideLayouts/slideLayout19.xml" ContentType="application/vnd.openxmlformats-officedocument.presentationml.slideLayout+xml"/>
  <Override PartName="/ppt/theme/theme20.xml" ContentType="application/vnd.openxmlformats-officedocument.theme+xml"/>
  <Override PartName="/ppt/slideLayouts/slideLayout20.xml" ContentType="application/vnd.openxmlformats-officedocument.presentationml.slideLayout+xml"/>
  <Override PartName="/ppt/theme/theme21.xml" ContentType="application/vnd.openxmlformats-officedocument.theme+xml"/>
  <Override PartName="/ppt/slideLayouts/slideLayout21.xml" ContentType="application/vnd.openxmlformats-officedocument.presentationml.slideLayout+xml"/>
  <Override PartName="/ppt/theme/theme22.xml" ContentType="application/vnd.openxmlformats-officedocument.theme+xml"/>
  <Override PartName="/ppt/slideLayouts/slideLayout22.xml" ContentType="application/vnd.openxmlformats-officedocument.presentationml.slideLayout+xml"/>
  <Override PartName="/ppt/theme/theme23.xml" ContentType="application/vnd.openxmlformats-officedocument.theme+xml"/>
  <Override PartName="/ppt/slideLayouts/slideLayout23.xml" ContentType="application/vnd.openxmlformats-officedocument.presentationml.slideLayout+xml"/>
  <Override PartName="/ppt/theme/theme24.xml" ContentType="application/vnd.openxmlformats-officedocument.theme+xml"/>
  <Override PartName="/ppt/slideLayouts/slideLayout24.xml" ContentType="application/vnd.openxmlformats-officedocument.presentationml.slideLayout+xml"/>
  <Override PartName="/ppt/theme/theme25.xml" ContentType="application/vnd.openxmlformats-officedocument.theme+xml"/>
  <Override PartName="/ppt/slideLayouts/slideLayout25.xml" ContentType="application/vnd.openxmlformats-officedocument.presentationml.slideLayout+xml"/>
  <Override PartName="/ppt/theme/theme26.xml" ContentType="application/vnd.openxmlformats-officedocument.theme+xml"/>
  <Override PartName="/ppt/slideLayouts/slideLayout26.xml" ContentType="application/vnd.openxmlformats-officedocument.presentationml.slideLayout+xml"/>
  <Override PartName="/ppt/theme/theme27.xml" ContentType="application/vnd.openxmlformats-officedocument.theme+xml"/>
  <Override PartName="/ppt/slideLayouts/slideLayout27.xml" ContentType="application/vnd.openxmlformats-officedocument.presentationml.slideLayout+xml"/>
  <Override PartName="/ppt/theme/theme28.xml" ContentType="application/vnd.openxmlformats-officedocument.theme+xml"/>
  <Override PartName="/ppt/slideLayouts/slideLayout28.xml" ContentType="application/vnd.openxmlformats-officedocument.presentationml.slideLayout+xml"/>
  <Override PartName="/ppt/theme/theme29.xml" ContentType="application/vnd.openxmlformats-officedocument.theme+xml"/>
  <Override PartName="/ppt/slideLayouts/slideLayout29.xml" ContentType="application/vnd.openxmlformats-officedocument.presentationml.slideLayout+xml"/>
  <Override PartName="/ppt/theme/theme30.xml" ContentType="application/vnd.openxmlformats-officedocument.theme+xml"/>
  <Override PartName="/ppt/slideLayouts/slideLayout30.xml" ContentType="application/vnd.openxmlformats-officedocument.presentationml.slideLayout+xml"/>
  <Override PartName="/ppt/theme/theme31.xml" ContentType="application/vnd.openxmlformats-officedocument.theme+xml"/>
  <Override PartName="/ppt/slideLayouts/slideLayout31.xml" ContentType="application/vnd.openxmlformats-officedocument.presentationml.slideLayout+xml"/>
  <Override PartName="/ppt/theme/theme32.xml" ContentType="application/vnd.openxmlformats-officedocument.theme+xml"/>
  <Override PartName="/ppt/slideLayouts/slideLayout32.xml" ContentType="application/vnd.openxmlformats-officedocument.presentationml.slideLayout+xml"/>
  <Override PartName="/ppt/theme/theme33.xml" ContentType="application/vnd.openxmlformats-officedocument.theme+xml"/>
  <Override PartName="/ppt/slideLayouts/slideLayout33.xml" ContentType="application/vnd.openxmlformats-officedocument.presentationml.slideLayout+xml"/>
  <Override PartName="/ppt/theme/theme34.xml" ContentType="application/vnd.openxmlformats-officedocument.theme+xml"/>
  <Override PartName="/ppt/slideLayouts/slideLayout34.xml" ContentType="application/vnd.openxmlformats-officedocument.presentationml.slideLayout+xml"/>
  <Override PartName="/ppt/theme/theme35.xml" ContentType="application/vnd.openxmlformats-officedocument.theme+xml"/>
  <Override PartName="/ppt/slideLayouts/slideLayout35.xml" ContentType="application/vnd.openxmlformats-officedocument.presentationml.slideLayout+xml"/>
  <Override PartName="/ppt/theme/theme36.xml" ContentType="application/vnd.openxmlformats-officedocument.theme+xml"/>
  <Override PartName="/ppt/slideLayouts/slideLayout36.xml" ContentType="application/vnd.openxmlformats-officedocument.presentationml.slideLayout+xml"/>
  <Override PartName="/ppt/theme/theme37.xml" ContentType="application/vnd.openxmlformats-officedocument.theme+xml"/>
  <Override PartName="/ppt/slideLayouts/slideLayout37.xml" ContentType="application/vnd.openxmlformats-officedocument.presentationml.slideLayout+xml"/>
  <Override PartName="/ppt/theme/theme38.xml" ContentType="application/vnd.openxmlformats-officedocument.theme+xml"/>
  <Override PartName="/ppt/slideLayouts/slideLayout38.xml" ContentType="application/vnd.openxmlformats-officedocument.presentationml.slideLayout+xml"/>
  <Override PartName="/ppt/theme/theme39.xml" ContentType="application/vnd.openxmlformats-officedocument.theme+xml"/>
  <Override PartName="/ppt/slideLayouts/slideLayout3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29.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71" r:id="rId3"/>
    <p:sldMasterId id="2147483673" r:id="rId4"/>
    <p:sldMasterId id="2147483675" r:id="rId5"/>
    <p:sldMasterId id="2147483677" r:id="rId6"/>
    <p:sldMasterId id="2147483679" r:id="rId7"/>
    <p:sldMasterId id="2147483681" r:id="rId8"/>
    <p:sldMasterId id="2147483683" r:id="rId9"/>
    <p:sldMasterId id="2147483685" r:id="rId10"/>
    <p:sldMasterId id="2147483687" r:id="rId11"/>
    <p:sldMasterId id="2147483689" r:id="rId12"/>
    <p:sldMasterId id="2147483691" r:id="rId13"/>
    <p:sldMasterId id="2147483693" r:id="rId14"/>
    <p:sldMasterId id="2147483695" r:id="rId15"/>
    <p:sldMasterId id="2147483697" r:id="rId16"/>
    <p:sldMasterId id="2147483699" r:id="rId17"/>
    <p:sldMasterId id="2147483701" r:id="rId18"/>
    <p:sldMasterId id="2147483702" r:id="rId19"/>
    <p:sldMasterId id="2147483704" r:id="rId20"/>
    <p:sldMasterId id="2147483706" r:id="rId21"/>
    <p:sldMasterId id="2147483708" r:id="rId22"/>
    <p:sldMasterId id="2147483710" r:id="rId23"/>
    <p:sldMasterId id="2147483712" r:id="rId24"/>
    <p:sldMasterId id="2147483714" r:id="rId25"/>
    <p:sldMasterId id="2147483716" r:id="rId26"/>
    <p:sldMasterId id="2147483718" r:id="rId27"/>
    <p:sldMasterId id="2147483720" r:id="rId28"/>
    <p:sldMasterId id="2147483722" r:id="rId29"/>
    <p:sldMasterId id="2147483724" r:id="rId30"/>
    <p:sldMasterId id="2147483726" r:id="rId31"/>
    <p:sldMasterId id="2147483728" r:id="rId32"/>
    <p:sldMasterId id="2147483730" r:id="rId33"/>
    <p:sldMasterId id="2147483732" r:id="rId34"/>
    <p:sldMasterId id="2147483734" r:id="rId35"/>
    <p:sldMasterId id="2147483736" r:id="rId36"/>
    <p:sldMasterId id="2147483738" r:id="rId37"/>
    <p:sldMasterId id="2147483740" r:id="rId38"/>
    <p:sldMasterId id="2147483742" r:id="rId39"/>
    <p:sldMasterId id="2147483744" r:id="rId40"/>
  </p:sldMasterIdLst>
  <p:notesMasterIdLst>
    <p:notesMasterId r:id="rId103"/>
  </p:notesMasterIdLst>
  <p:sldIdLst>
    <p:sldId id="893" r:id="rId41"/>
    <p:sldId id="948" r:id="rId42"/>
    <p:sldId id="978" r:id="rId43"/>
    <p:sldId id="1013" r:id="rId44"/>
    <p:sldId id="981" r:id="rId45"/>
    <p:sldId id="1029" r:id="rId46"/>
    <p:sldId id="1030" r:id="rId47"/>
    <p:sldId id="1031" r:id="rId48"/>
    <p:sldId id="1032" r:id="rId49"/>
    <p:sldId id="1033" r:id="rId50"/>
    <p:sldId id="1034" r:id="rId51"/>
    <p:sldId id="1035" r:id="rId52"/>
    <p:sldId id="1036" r:id="rId53"/>
    <p:sldId id="1037" r:id="rId54"/>
    <p:sldId id="1038" r:id="rId55"/>
    <p:sldId id="1039" r:id="rId56"/>
    <p:sldId id="1040" r:id="rId57"/>
    <p:sldId id="1041" r:id="rId58"/>
    <p:sldId id="1042" r:id="rId59"/>
    <p:sldId id="1043" r:id="rId60"/>
    <p:sldId id="1044" r:id="rId61"/>
    <p:sldId id="1045" r:id="rId62"/>
    <p:sldId id="1046" r:id="rId63"/>
    <p:sldId id="979" r:id="rId64"/>
    <p:sldId id="980" r:id="rId65"/>
    <p:sldId id="1021" r:id="rId66"/>
    <p:sldId id="1022" r:id="rId67"/>
    <p:sldId id="1023" r:id="rId68"/>
    <p:sldId id="1024" r:id="rId69"/>
    <p:sldId id="983" r:id="rId70"/>
    <p:sldId id="1014" r:id="rId71"/>
    <p:sldId id="1019" r:id="rId72"/>
    <p:sldId id="1018" r:id="rId73"/>
    <p:sldId id="1020" r:id="rId74"/>
    <p:sldId id="1047" r:id="rId75"/>
    <p:sldId id="1026" r:id="rId76"/>
    <p:sldId id="1007" r:id="rId77"/>
    <p:sldId id="984" r:id="rId78"/>
    <p:sldId id="1015" r:id="rId79"/>
    <p:sldId id="1016" r:id="rId80"/>
    <p:sldId id="1017" r:id="rId81"/>
    <p:sldId id="1025" r:id="rId82"/>
    <p:sldId id="1027" r:id="rId83"/>
    <p:sldId id="774" r:id="rId84"/>
    <p:sldId id="969" r:id="rId85"/>
    <p:sldId id="970" r:id="rId86"/>
    <p:sldId id="946" r:id="rId87"/>
    <p:sldId id="1001" r:id="rId88"/>
    <p:sldId id="1002" r:id="rId89"/>
    <p:sldId id="1003" r:id="rId90"/>
    <p:sldId id="888" r:id="rId91"/>
    <p:sldId id="789" r:id="rId92"/>
    <p:sldId id="810" r:id="rId93"/>
    <p:sldId id="905" r:id="rId94"/>
    <p:sldId id="906" r:id="rId95"/>
    <p:sldId id="907" r:id="rId96"/>
    <p:sldId id="791" r:id="rId97"/>
    <p:sldId id="832" r:id="rId98"/>
    <p:sldId id="925" r:id="rId99"/>
    <p:sldId id="926" r:id="rId100"/>
    <p:sldId id="976" r:id="rId101"/>
    <p:sldId id="908" r:id="rId102"/>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zsia, Nancy" initials="KN" lastIdx="1" clrIdx="0">
    <p:extLst>
      <p:ext uri="{19B8F6BF-5375-455C-9EA6-DF929625EA0E}">
        <p15:presenceInfo xmlns:p15="http://schemas.microsoft.com/office/powerpoint/2012/main" userId="S-1-5-21-1059944638-1554040581-271018150-22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777777"/>
    <a:srgbClr val="BF2C13"/>
    <a:srgbClr val="002060"/>
    <a:srgbClr val="896700"/>
    <a:srgbClr val="FF8A18"/>
    <a:srgbClr val="0000FF"/>
    <a:srgbClr val="CC0099"/>
    <a:srgbClr val="3492E6"/>
    <a:srgbClr val="FDD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8330" autoAdjust="0"/>
  </p:normalViewPr>
  <p:slideViewPr>
    <p:cSldViewPr snapToGrid="0">
      <p:cViewPr varScale="1">
        <p:scale>
          <a:sx n="66" d="100"/>
          <a:sy n="66" d="100"/>
        </p:scale>
        <p:origin x="684" y="6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5.xml"/><Relationship Id="rId53" Type="http://schemas.openxmlformats.org/officeDocument/2006/relationships/slide" Target="slides/slide13.xml"/><Relationship Id="rId58" Type="http://schemas.openxmlformats.org/officeDocument/2006/relationships/slide" Target="slides/slide18.xml"/><Relationship Id="rId66" Type="http://schemas.openxmlformats.org/officeDocument/2006/relationships/slide" Target="slides/slide26.xml"/><Relationship Id="rId74" Type="http://schemas.openxmlformats.org/officeDocument/2006/relationships/slide" Target="slides/slide34.xml"/><Relationship Id="rId79" Type="http://schemas.openxmlformats.org/officeDocument/2006/relationships/slide" Target="slides/slide39.xml"/><Relationship Id="rId87" Type="http://schemas.openxmlformats.org/officeDocument/2006/relationships/slide" Target="slides/slide47.xml"/><Relationship Id="rId102" Type="http://schemas.openxmlformats.org/officeDocument/2006/relationships/slide" Target="slides/slide62.xml"/><Relationship Id="rId5" Type="http://schemas.openxmlformats.org/officeDocument/2006/relationships/slideMaster" Target="slideMasters/slideMaster5.xml"/><Relationship Id="rId61" Type="http://schemas.openxmlformats.org/officeDocument/2006/relationships/slide" Target="slides/slide21.xml"/><Relationship Id="rId82" Type="http://schemas.openxmlformats.org/officeDocument/2006/relationships/slide" Target="slides/slide42.xml"/><Relationship Id="rId90" Type="http://schemas.openxmlformats.org/officeDocument/2006/relationships/slide" Target="slides/slide50.xml"/><Relationship Id="rId95"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slide" Target="slides/slide16.xml"/><Relationship Id="rId64" Type="http://schemas.openxmlformats.org/officeDocument/2006/relationships/slide" Target="slides/slide24.xml"/><Relationship Id="rId69" Type="http://schemas.openxmlformats.org/officeDocument/2006/relationships/slide" Target="slides/slide29.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80" Type="http://schemas.openxmlformats.org/officeDocument/2006/relationships/slide" Target="slides/slide40.xml"/><Relationship Id="rId85" Type="http://schemas.openxmlformats.org/officeDocument/2006/relationships/slide" Target="slides/slide45.xml"/><Relationship Id="rId93" Type="http://schemas.openxmlformats.org/officeDocument/2006/relationships/slide" Target="slides/slide53.xml"/><Relationship Id="rId98"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9/19/2019</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264551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981778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12</a:t>
            </a:fld>
            <a:endParaRPr lang="en-US" dirty="0"/>
          </a:p>
        </p:txBody>
      </p:sp>
    </p:spTree>
    <p:extLst>
      <p:ext uri="{BB962C8B-B14F-4D97-AF65-F5344CB8AC3E}">
        <p14:creationId xmlns:p14="http://schemas.microsoft.com/office/powerpoint/2010/main" val="398353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13</a:t>
            </a:fld>
            <a:endParaRPr lang="en-US" dirty="0"/>
          </a:p>
        </p:txBody>
      </p:sp>
    </p:spTree>
    <p:extLst>
      <p:ext uri="{BB962C8B-B14F-4D97-AF65-F5344CB8AC3E}">
        <p14:creationId xmlns:p14="http://schemas.microsoft.com/office/powerpoint/2010/main" val="3802380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14</a:t>
            </a:fld>
            <a:endParaRPr lang="en-US" dirty="0"/>
          </a:p>
        </p:txBody>
      </p:sp>
    </p:spTree>
    <p:extLst>
      <p:ext uri="{BB962C8B-B14F-4D97-AF65-F5344CB8AC3E}">
        <p14:creationId xmlns:p14="http://schemas.microsoft.com/office/powerpoint/2010/main" val="299904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15</a:t>
            </a:fld>
            <a:endParaRPr lang="en-US" dirty="0"/>
          </a:p>
        </p:txBody>
      </p:sp>
    </p:spTree>
    <p:extLst>
      <p:ext uri="{BB962C8B-B14F-4D97-AF65-F5344CB8AC3E}">
        <p14:creationId xmlns:p14="http://schemas.microsoft.com/office/powerpoint/2010/main" val="2930766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16</a:t>
            </a:fld>
            <a:endParaRPr lang="en-US" dirty="0"/>
          </a:p>
        </p:txBody>
      </p:sp>
    </p:spTree>
    <p:extLst>
      <p:ext uri="{BB962C8B-B14F-4D97-AF65-F5344CB8AC3E}">
        <p14:creationId xmlns:p14="http://schemas.microsoft.com/office/powerpoint/2010/main" val="277076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17</a:t>
            </a:fld>
            <a:endParaRPr lang="en-US" dirty="0"/>
          </a:p>
        </p:txBody>
      </p:sp>
    </p:spTree>
    <p:extLst>
      <p:ext uri="{BB962C8B-B14F-4D97-AF65-F5344CB8AC3E}">
        <p14:creationId xmlns:p14="http://schemas.microsoft.com/office/powerpoint/2010/main" val="90827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18</a:t>
            </a:fld>
            <a:endParaRPr lang="en-US" dirty="0"/>
          </a:p>
        </p:txBody>
      </p:sp>
    </p:spTree>
    <p:extLst>
      <p:ext uri="{BB962C8B-B14F-4D97-AF65-F5344CB8AC3E}">
        <p14:creationId xmlns:p14="http://schemas.microsoft.com/office/powerpoint/2010/main" val="52999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19</a:t>
            </a:fld>
            <a:endParaRPr lang="en-US" dirty="0"/>
          </a:p>
        </p:txBody>
      </p:sp>
    </p:spTree>
    <p:extLst>
      <p:ext uri="{BB962C8B-B14F-4D97-AF65-F5344CB8AC3E}">
        <p14:creationId xmlns:p14="http://schemas.microsoft.com/office/powerpoint/2010/main" val="56639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239606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20</a:t>
            </a:fld>
            <a:endParaRPr lang="en-US" dirty="0"/>
          </a:p>
        </p:txBody>
      </p:sp>
    </p:spTree>
    <p:extLst>
      <p:ext uri="{BB962C8B-B14F-4D97-AF65-F5344CB8AC3E}">
        <p14:creationId xmlns:p14="http://schemas.microsoft.com/office/powerpoint/2010/main" val="3527504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21</a:t>
            </a:fld>
            <a:endParaRPr lang="en-US" dirty="0"/>
          </a:p>
        </p:txBody>
      </p:sp>
    </p:spTree>
    <p:extLst>
      <p:ext uri="{BB962C8B-B14F-4D97-AF65-F5344CB8AC3E}">
        <p14:creationId xmlns:p14="http://schemas.microsoft.com/office/powerpoint/2010/main" val="2887217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3549966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1489822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24</a:t>
            </a:fld>
            <a:endParaRPr lang="en-US" dirty="0"/>
          </a:p>
        </p:txBody>
      </p:sp>
    </p:spTree>
    <p:extLst>
      <p:ext uri="{BB962C8B-B14F-4D97-AF65-F5344CB8AC3E}">
        <p14:creationId xmlns:p14="http://schemas.microsoft.com/office/powerpoint/2010/main" val="175851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25</a:t>
            </a:fld>
            <a:endParaRPr lang="en-US" dirty="0"/>
          </a:p>
        </p:txBody>
      </p:sp>
    </p:spTree>
    <p:extLst>
      <p:ext uri="{BB962C8B-B14F-4D97-AF65-F5344CB8AC3E}">
        <p14:creationId xmlns:p14="http://schemas.microsoft.com/office/powerpoint/2010/main" val="2504477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E41E5-4344-47D4-BAE7-A399D3F3548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7037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E41E5-4344-47D4-BAE7-A399D3F3548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82324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E41E5-4344-47D4-BAE7-A399D3F3548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71912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E41E5-4344-47D4-BAE7-A399D3F3548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58386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1252169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30</a:t>
            </a:fld>
            <a:endParaRPr lang="en-US" dirty="0"/>
          </a:p>
        </p:txBody>
      </p:sp>
    </p:spTree>
    <p:extLst>
      <p:ext uri="{BB962C8B-B14F-4D97-AF65-F5344CB8AC3E}">
        <p14:creationId xmlns:p14="http://schemas.microsoft.com/office/powerpoint/2010/main" val="3842664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31</a:t>
            </a:fld>
            <a:endParaRPr lang="en-US" dirty="0"/>
          </a:p>
        </p:txBody>
      </p:sp>
    </p:spTree>
    <p:extLst>
      <p:ext uri="{BB962C8B-B14F-4D97-AF65-F5344CB8AC3E}">
        <p14:creationId xmlns:p14="http://schemas.microsoft.com/office/powerpoint/2010/main" val="316264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32</a:t>
            </a:fld>
            <a:endParaRPr lang="en-US" dirty="0"/>
          </a:p>
        </p:txBody>
      </p:sp>
    </p:spTree>
    <p:extLst>
      <p:ext uri="{BB962C8B-B14F-4D97-AF65-F5344CB8AC3E}">
        <p14:creationId xmlns:p14="http://schemas.microsoft.com/office/powerpoint/2010/main" val="930678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33</a:t>
            </a:fld>
            <a:endParaRPr lang="en-US" dirty="0"/>
          </a:p>
        </p:txBody>
      </p:sp>
    </p:spTree>
    <p:extLst>
      <p:ext uri="{BB962C8B-B14F-4D97-AF65-F5344CB8AC3E}">
        <p14:creationId xmlns:p14="http://schemas.microsoft.com/office/powerpoint/2010/main" val="2124946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34</a:t>
            </a:fld>
            <a:endParaRPr lang="en-US" dirty="0"/>
          </a:p>
        </p:txBody>
      </p:sp>
    </p:spTree>
    <p:extLst>
      <p:ext uri="{BB962C8B-B14F-4D97-AF65-F5344CB8AC3E}">
        <p14:creationId xmlns:p14="http://schemas.microsoft.com/office/powerpoint/2010/main" val="267779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35</a:t>
            </a:fld>
            <a:endParaRPr lang="en-US" dirty="0"/>
          </a:p>
        </p:txBody>
      </p:sp>
    </p:spTree>
    <p:extLst>
      <p:ext uri="{BB962C8B-B14F-4D97-AF65-F5344CB8AC3E}">
        <p14:creationId xmlns:p14="http://schemas.microsoft.com/office/powerpoint/2010/main" val="2503205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36</a:t>
            </a:fld>
            <a:endParaRPr lang="en-US" dirty="0"/>
          </a:p>
        </p:txBody>
      </p:sp>
    </p:spTree>
    <p:extLst>
      <p:ext uri="{BB962C8B-B14F-4D97-AF65-F5344CB8AC3E}">
        <p14:creationId xmlns:p14="http://schemas.microsoft.com/office/powerpoint/2010/main" val="293614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37</a:t>
            </a:fld>
            <a:endParaRPr lang="en-US" dirty="0"/>
          </a:p>
        </p:txBody>
      </p:sp>
    </p:spTree>
    <p:extLst>
      <p:ext uri="{BB962C8B-B14F-4D97-AF65-F5344CB8AC3E}">
        <p14:creationId xmlns:p14="http://schemas.microsoft.com/office/powerpoint/2010/main" val="2908811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38</a:t>
            </a:fld>
            <a:endParaRPr lang="en-US" dirty="0"/>
          </a:p>
        </p:txBody>
      </p:sp>
    </p:spTree>
    <p:extLst>
      <p:ext uri="{BB962C8B-B14F-4D97-AF65-F5344CB8AC3E}">
        <p14:creationId xmlns:p14="http://schemas.microsoft.com/office/powerpoint/2010/main" val="3341562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39</a:t>
            </a:fld>
            <a:endParaRPr lang="en-US" dirty="0"/>
          </a:p>
        </p:txBody>
      </p:sp>
    </p:spTree>
    <p:extLst>
      <p:ext uri="{BB962C8B-B14F-4D97-AF65-F5344CB8AC3E}">
        <p14:creationId xmlns:p14="http://schemas.microsoft.com/office/powerpoint/2010/main" val="375726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1581673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40</a:t>
            </a:fld>
            <a:endParaRPr lang="en-US" dirty="0"/>
          </a:p>
        </p:txBody>
      </p:sp>
    </p:spTree>
    <p:extLst>
      <p:ext uri="{BB962C8B-B14F-4D97-AF65-F5344CB8AC3E}">
        <p14:creationId xmlns:p14="http://schemas.microsoft.com/office/powerpoint/2010/main" val="3940818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1818797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805858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477611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44</a:t>
            </a:fld>
            <a:endParaRPr lang="en-US" dirty="0"/>
          </a:p>
        </p:txBody>
      </p:sp>
    </p:spTree>
    <p:extLst>
      <p:ext uri="{BB962C8B-B14F-4D97-AF65-F5344CB8AC3E}">
        <p14:creationId xmlns:p14="http://schemas.microsoft.com/office/powerpoint/2010/main" val="2333746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45</a:t>
            </a:fld>
            <a:endParaRPr lang="en-US" dirty="0"/>
          </a:p>
        </p:txBody>
      </p:sp>
    </p:spTree>
    <p:extLst>
      <p:ext uri="{BB962C8B-B14F-4D97-AF65-F5344CB8AC3E}">
        <p14:creationId xmlns:p14="http://schemas.microsoft.com/office/powerpoint/2010/main" val="107547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46</a:t>
            </a:fld>
            <a:endParaRPr lang="en-US" dirty="0"/>
          </a:p>
        </p:txBody>
      </p:sp>
    </p:spTree>
    <p:extLst>
      <p:ext uri="{BB962C8B-B14F-4D97-AF65-F5344CB8AC3E}">
        <p14:creationId xmlns:p14="http://schemas.microsoft.com/office/powerpoint/2010/main" val="263435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47</a:t>
            </a:fld>
            <a:endParaRPr lang="en-US" dirty="0"/>
          </a:p>
        </p:txBody>
      </p:sp>
    </p:spTree>
    <p:extLst>
      <p:ext uri="{BB962C8B-B14F-4D97-AF65-F5344CB8AC3E}">
        <p14:creationId xmlns:p14="http://schemas.microsoft.com/office/powerpoint/2010/main" val="3809627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48</a:t>
            </a:fld>
            <a:endParaRPr lang="en-US" dirty="0"/>
          </a:p>
        </p:txBody>
      </p:sp>
    </p:spTree>
    <p:extLst>
      <p:ext uri="{BB962C8B-B14F-4D97-AF65-F5344CB8AC3E}">
        <p14:creationId xmlns:p14="http://schemas.microsoft.com/office/powerpoint/2010/main" val="106868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49</a:t>
            </a:fld>
            <a:endParaRPr lang="en-US" dirty="0"/>
          </a:p>
        </p:txBody>
      </p:sp>
    </p:spTree>
    <p:extLst>
      <p:ext uri="{BB962C8B-B14F-4D97-AF65-F5344CB8AC3E}">
        <p14:creationId xmlns:p14="http://schemas.microsoft.com/office/powerpoint/2010/main" val="25055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4292848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50</a:t>
            </a:fld>
            <a:endParaRPr lang="en-US" dirty="0"/>
          </a:p>
        </p:txBody>
      </p:sp>
    </p:spTree>
    <p:extLst>
      <p:ext uri="{BB962C8B-B14F-4D97-AF65-F5344CB8AC3E}">
        <p14:creationId xmlns:p14="http://schemas.microsoft.com/office/powerpoint/2010/main" val="2946824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51</a:t>
            </a:fld>
            <a:endParaRPr lang="en-US" dirty="0"/>
          </a:p>
        </p:txBody>
      </p:sp>
    </p:spTree>
    <p:extLst>
      <p:ext uri="{BB962C8B-B14F-4D97-AF65-F5344CB8AC3E}">
        <p14:creationId xmlns:p14="http://schemas.microsoft.com/office/powerpoint/2010/main" val="316422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52</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53</a:t>
            </a:fld>
            <a:endParaRPr lang="en-US" dirty="0"/>
          </a:p>
        </p:txBody>
      </p:sp>
    </p:spTree>
    <p:extLst>
      <p:ext uri="{BB962C8B-B14F-4D97-AF65-F5344CB8AC3E}">
        <p14:creationId xmlns:p14="http://schemas.microsoft.com/office/powerpoint/2010/main" val="3804305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54</a:t>
            </a:fld>
            <a:endParaRPr lang="en-US" dirty="0"/>
          </a:p>
        </p:txBody>
      </p:sp>
    </p:spTree>
    <p:extLst>
      <p:ext uri="{BB962C8B-B14F-4D97-AF65-F5344CB8AC3E}">
        <p14:creationId xmlns:p14="http://schemas.microsoft.com/office/powerpoint/2010/main" val="2880237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55</a:t>
            </a:fld>
            <a:endParaRPr lang="en-US" dirty="0"/>
          </a:p>
        </p:txBody>
      </p:sp>
    </p:spTree>
    <p:extLst>
      <p:ext uri="{BB962C8B-B14F-4D97-AF65-F5344CB8AC3E}">
        <p14:creationId xmlns:p14="http://schemas.microsoft.com/office/powerpoint/2010/main" val="1272255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56</a:t>
            </a:fld>
            <a:endParaRPr lang="en-US" dirty="0"/>
          </a:p>
        </p:txBody>
      </p:sp>
    </p:spTree>
    <p:extLst>
      <p:ext uri="{BB962C8B-B14F-4D97-AF65-F5344CB8AC3E}">
        <p14:creationId xmlns:p14="http://schemas.microsoft.com/office/powerpoint/2010/main" val="1038557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57</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58</a:t>
            </a:fld>
            <a:endParaRPr lang="en-US" dirty="0"/>
          </a:p>
        </p:txBody>
      </p:sp>
    </p:spTree>
    <p:extLst>
      <p:ext uri="{BB962C8B-B14F-4D97-AF65-F5344CB8AC3E}">
        <p14:creationId xmlns:p14="http://schemas.microsoft.com/office/powerpoint/2010/main" val="2104549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59</a:t>
            </a:fld>
            <a:endParaRPr lang="en-US" dirty="0"/>
          </a:p>
        </p:txBody>
      </p:sp>
    </p:spTree>
    <p:extLst>
      <p:ext uri="{BB962C8B-B14F-4D97-AF65-F5344CB8AC3E}">
        <p14:creationId xmlns:p14="http://schemas.microsoft.com/office/powerpoint/2010/main" val="291129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DDFDB-A023-451D-A746-A0967176BB0F}" type="slidenum">
              <a:rPr lang="en-US" altLang="en-US">
                <a:solidFill>
                  <a:prstClr val="black"/>
                </a:solidFill>
              </a:rPr>
              <a:pPr/>
              <a:t>6</a:t>
            </a:fld>
            <a:endParaRPr lang="en-US" altLang="en-US" dirty="0">
              <a:solidFill>
                <a:prstClr val="black"/>
              </a:solidFill>
            </a:endParaRPr>
          </a:p>
        </p:txBody>
      </p:sp>
      <p:sp>
        <p:nvSpPr>
          <p:cNvPr id="210946" name="Rectangle 2"/>
          <p:cNvSpPr>
            <a:spLocks noGrp="1" noRot="1" noChangeAspect="1" noChangeArrowheads="1"/>
          </p:cNvSpPr>
          <p:nvPr>
            <p:ph type="sldImg"/>
          </p:nvPr>
        </p:nvSpPr>
        <p:spPr bwMode="auto">
          <a:xfrm>
            <a:off x="311150" y="701675"/>
            <a:ext cx="6235700" cy="3508375"/>
          </a:xfrm>
          <a:prstGeom prst="rect">
            <a:avLst/>
          </a:prstGeom>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xfrm>
            <a:off x="686421" y="4445272"/>
            <a:ext cx="5485158" cy="4210384"/>
          </a:xfrm>
          <a:prstGeom prst="rect">
            <a:avLst/>
          </a:prstGeom>
          <a:solidFill>
            <a:srgbClr val="FFFFFF"/>
          </a:solidFill>
          <a:ln>
            <a:solidFill>
              <a:srgbClr val="000000"/>
            </a:solidFill>
            <a:miter lim="800000"/>
            <a:headEnd/>
            <a:tailEnd/>
          </a:ln>
        </p:spPr>
        <p:txBody>
          <a:bodyPr lIns="93152" tIns="46577" rIns="93152" bIns="46577"/>
          <a:lstStyle/>
          <a:p>
            <a:endParaRPr lang="en-US" altLang="en-US" baseline="0" dirty="0" smtClean="0"/>
          </a:p>
        </p:txBody>
      </p:sp>
    </p:spTree>
    <p:extLst>
      <p:ext uri="{BB962C8B-B14F-4D97-AF65-F5344CB8AC3E}">
        <p14:creationId xmlns:p14="http://schemas.microsoft.com/office/powerpoint/2010/main" val="1456709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60</a:t>
            </a:fld>
            <a:endParaRPr lang="en-US" dirty="0"/>
          </a:p>
        </p:txBody>
      </p:sp>
    </p:spTree>
    <p:extLst>
      <p:ext uri="{BB962C8B-B14F-4D97-AF65-F5344CB8AC3E}">
        <p14:creationId xmlns:p14="http://schemas.microsoft.com/office/powerpoint/2010/main" val="1729255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61</a:t>
            </a:fld>
            <a:endParaRPr lang="en-US" dirty="0"/>
          </a:p>
        </p:txBody>
      </p:sp>
    </p:spTree>
    <p:extLst>
      <p:ext uri="{BB962C8B-B14F-4D97-AF65-F5344CB8AC3E}">
        <p14:creationId xmlns:p14="http://schemas.microsoft.com/office/powerpoint/2010/main" val="3668189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62</a:t>
            </a:fld>
            <a:endParaRPr lang="en-US" dirty="0"/>
          </a:p>
        </p:txBody>
      </p:sp>
    </p:spTree>
    <p:extLst>
      <p:ext uri="{BB962C8B-B14F-4D97-AF65-F5344CB8AC3E}">
        <p14:creationId xmlns:p14="http://schemas.microsoft.com/office/powerpoint/2010/main" val="384657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99358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428320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2859141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9/19/2019</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9/19/2019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9/19/2019</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9/19/2019</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9/19/2019</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2C158-F483-4347-996A-4F3D4692F0CC}" type="datetimeFigureOut">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C0527-0622-4956-BC04-4CA6A63EBF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624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2C158-F483-4347-996A-4F3D4692F0CC}" type="datetimeFigureOut">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C0527-0622-4956-BC04-4CA6A63EBF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53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2C158-F483-4347-996A-4F3D4692F0CC}" type="datetimeFigureOut">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C0527-0622-4956-BC04-4CA6A63EBF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2C158-F483-4347-996A-4F3D4692F0CC}" type="datetimeFigureOut">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C0527-0622-4956-BC04-4CA6A63EBF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31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p>
            <a:fld id="{72BB574F-E855-42C5-90D6-11F9F6BB8DA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06003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65748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5082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04639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95947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53016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96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754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9/19/2019</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p>
            <a:fld id="{BA5EAACD-7873-4319-9D57-9BD8D0830B5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51145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2482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4638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5488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59310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03734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12492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9421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0846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p>
            <a:fld id="{58CCDD54-9F9B-4D1C-A5FB-4A42ED47A0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5269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9.xml"/><Relationship Id="rId7" Type="http://schemas.microsoft.com/office/2007/relationships/hdphoto" Target="../media/hdphoto1.wdp"/><Relationship Id="rId2" Type="http://schemas.openxmlformats.org/officeDocument/2006/relationships/vmlDrawing" Target="../drawings/vmlDrawing9.vml"/><Relationship Id="rId1" Type="http://schemas.openxmlformats.org/officeDocument/2006/relationships/theme" Target="../theme/theme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xml"/><Relationship Id="rId7" Type="http://schemas.microsoft.com/office/2007/relationships/hdphoto" Target="../media/hdphoto1.wdp"/><Relationship Id="rId2" Type="http://schemas.openxmlformats.org/officeDocument/2006/relationships/vmlDrawing" Target="../drawings/vmlDrawing10.vml"/><Relationship Id="rId1" Type="http://schemas.openxmlformats.org/officeDocument/2006/relationships/theme" Target="../theme/theme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1.xml"/><Relationship Id="rId7" Type="http://schemas.microsoft.com/office/2007/relationships/hdphoto" Target="../media/hdphoto1.wdp"/><Relationship Id="rId2" Type="http://schemas.openxmlformats.org/officeDocument/2006/relationships/vmlDrawing" Target="../drawings/vmlDrawing11.vml"/><Relationship Id="rId1" Type="http://schemas.openxmlformats.org/officeDocument/2006/relationships/theme" Target="../theme/theme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bin"/></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2.xml"/><Relationship Id="rId7" Type="http://schemas.microsoft.com/office/2007/relationships/hdphoto" Target="../media/hdphoto1.wdp"/><Relationship Id="rId2" Type="http://schemas.openxmlformats.org/officeDocument/2006/relationships/vmlDrawing" Target="../drawings/vmlDrawing12.vml"/><Relationship Id="rId1" Type="http://schemas.openxmlformats.org/officeDocument/2006/relationships/theme" Target="../theme/theme1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2.bin"/></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3.xml"/><Relationship Id="rId7" Type="http://schemas.microsoft.com/office/2007/relationships/hdphoto" Target="../media/hdphoto1.wdp"/><Relationship Id="rId2" Type="http://schemas.openxmlformats.org/officeDocument/2006/relationships/vmlDrawing" Target="../drawings/vmlDrawing13.vml"/><Relationship Id="rId1" Type="http://schemas.openxmlformats.org/officeDocument/2006/relationships/theme" Target="../theme/theme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3.bin"/></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4.xml"/><Relationship Id="rId7" Type="http://schemas.microsoft.com/office/2007/relationships/hdphoto" Target="../media/hdphoto1.wdp"/><Relationship Id="rId2" Type="http://schemas.openxmlformats.org/officeDocument/2006/relationships/vmlDrawing" Target="../drawings/vmlDrawing14.vml"/><Relationship Id="rId1" Type="http://schemas.openxmlformats.org/officeDocument/2006/relationships/theme" Target="../theme/theme1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4.bin"/></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5.xml"/><Relationship Id="rId7" Type="http://schemas.microsoft.com/office/2007/relationships/hdphoto" Target="../media/hdphoto1.wdp"/><Relationship Id="rId2" Type="http://schemas.openxmlformats.org/officeDocument/2006/relationships/vmlDrawing" Target="../drawings/vmlDrawing15.vml"/><Relationship Id="rId1" Type="http://schemas.openxmlformats.org/officeDocument/2006/relationships/theme" Target="../theme/theme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6.xml"/><Relationship Id="rId7" Type="http://schemas.microsoft.com/office/2007/relationships/hdphoto" Target="../media/hdphoto1.wdp"/><Relationship Id="rId2" Type="http://schemas.openxmlformats.org/officeDocument/2006/relationships/vmlDrawing" Target="../drawings/vmlDrawing16.vml"/><Relationship Id="rId1" Type="http://schemas.openxmlformats.org/officeDocument/2006/relationships/theme" Target="../theme/theme1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bin"/></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7.xml"/><Relationship Id="rId7" Type="http://schemas.microsoft.com/office/2007/relationships/hdphoto" Target="../media/hdphoto1.wdp"/><Relationship Id="rId2" Type="http://schemas.openxmlformats.org/officeDocument/2006/relationships/vmlDrawing" Target="../drawings/vmlDrawing17.vml"/><Relationship Id="rId1" Type="http://schemas.openxmlformats.org/officeDocument/2006/relationships/theme" Target="../theme/theme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5.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2.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3.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xml"/><Relationship Id="rId7" Type="http://schemas.microsoft.com/office/2007/relationships/hdphoto" Target="../media/hdphoto1.wdp"/><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0.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7.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microsoft.com/office/2007/relationships/hdphoto" Target="../media/hdphoto1.wdp"/><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xml"/><Relationship Id="rId7" Type="http://schemas.microsoft.com/office/2007/relationships/hdphoto" Target="../media/hdphoto1.wdp"/><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vmlDrawing" Target="../drawings/vmlDrawing6.vml"/><Relationship Id="rId1" Type="http://schemas.openxmlformats.org/officeDocument/2006/relationships/theme" Target="../theme/theme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xml"/><Relationship Id="rId7" Type="http://schemas.microsoft.com/office/2007/relationships/hdphoto" Target="../media/hdphoto1.wdp"/><Relationship Id="rId2" Type="http://schemas.openxmlformats.org/officeDocument/2006/relationships/vmlDrawing" Target="../drawings/vmlDrawing7.vml"/><Relationship Id="rId1" Type="http://schemas.openxmlformats.org/officeDocument/2006/relationships/theme" Target="../theme/theme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7.bin"/></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xml"/><Relationship Id="rId7" Type="http://schemas.microsoft.com/office/2007/relationships/hdphoto" Target="../media/hdphoto1.wdp"/><Relationship Id="rId2" Type="http://schemas.openxmlformats.org/officeDocument/2006/relationships/vmlDrawing" Target="../drawings/vmlDrawing8.vml"/><Relationship Id="rId1" Type="http://schemas.openxmlformats.org/officeDocument/2006/relationships/theme" Target="../theme/theme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9/19/2019</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706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6359499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809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737728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911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40635016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013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542536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116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934597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218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10196592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321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2949491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423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55719310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525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1669268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B4A36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E62C158-F483-4347-996A-4F3D4692F0CC}" type="datetimeFigureOut">
              <a:rPr lang="en-US" smtClean="0">
                <a:solidFill>
                  <a:prstClr val="black">
                    <a:tint val="75000"/>
                  </a:prstClr>
                </a:solidFill>
              </a:rPr>
              <a:pPr defTabSz="914400"/>
              <a:t>9/19/2019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3C0527-0622-4956-BC04-4CA6A63EBF4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11316547"/>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887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pPr>
              <a:defRPr/>
            </a:pPr>
            <a:fld id="{9A8B9F3E-4AE0-45D6-A2AD-B52DB012BEA5}" type="slidenum">
              <a:rPr lang="en-US" smtClean="0">
                <a:solidFill>
                  <a:srgbClr val="FFFFFF"/>
                </a:solidFill>
              </a:rPr>
              <a:pPr>
                <a:defRPr/>
              </a:pPr>
              <a:t>‹#›</a:t>
            </a:fld>
            <a:endParaRPr lang="en-US" dirty="0">
              <a:solidFill>
                <a:srgbClr val="FFFFFF"/>
              </a:solidFill>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5372" y="64759"/>
            <a:ext cx="1627401" cy="1178231"/>
          </a:xfrm>
          <a:prstGeom prst="rect">
            <a:avLst/>
          </a:prstGeom>
        </p:spPr>
      </p:pic>
    </p:spTree>
    <p:extLst>
      <p:ext uri="{BB962C8B-B14F-4D97-AF65-F5344CB8AC3E}">
        <p14:creationId xmlns:p14="http://schemas.microsoft.com/office/powerpoint/2010/main" val="13564496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B4A36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E62C158-F483-4347-996A-4F3D4692F0CC}" type="datetimeFigureOut">
              <a:rPr lang="en-US" smtClean="0">
                <a:solidFill>
                  <a:prstClr val="black">
                    <a:tint val="75000"/>
                  </a:prstClr>
                </a:solidFill>
              </a:rPr>
              <a:pPr defTabSz="914400"/>
              <a:t>9/19/2019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3C0527-0622-4956-BC04-4CA6A63EBF4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38558993"/>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B4A36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E62C158-F483-4347-996A-4F3D4692F0CC}" type="datetimeFigureOut">
              <a:rPr lang="en-US" smtClean="0">
                <a:solidFill>
                  <a:prstClr val="black">
                    <a:tint val="75000"/>
                  </a:prstClr>
                </a:solidFill>
              </a:rPr>
              <a:pPr defTabSz="914400"/>
              <a:t>9/19/2019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3C0527-0622-4956-BC04-4CA6A63EBF4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04896580"/>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B4A36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E62C158-F483-4347-996A-4F3D4692F0CC}" type="datetimeFigureOut">
              <a:rPr lang="en-US" smtClean="0">
                <a:solidFill>
                  <a:prstClr val="black">
                    <a:tint val="75000"/>
                  </a:prstClr>
                </a:solidFill>
              </a:rPr>
              <a:pPr defTabSz="914400"/>
              <a:t>9/19/2019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3C0527-0622-4956-BC04-4CA6A63EBF4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68498826"/>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45481"/>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05624"/>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856542"/>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807872"/>
      </p:ext>
    </p:extLst>
  </p:cSld>
  <p:clrMap bg1="lt1" tx1="dk1" bg2="lt2" tx2="dk2" accent1="accent1" accent2="accent2" accent3="accent3" accent4="accent4" accent5="accent5" accent6="accent6" hlink="hlink" folHlink="folHlink"/>
  <p:sldLayoutIdLst>
    <p:sldLayoutId id="2147483717"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2258"/>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06605"/>
      </p:ext>
    </p:extLst>
  </p:cSld>
  <p:clrMap bg1="lt1" tx1="dk1" bg2="lt2" tx2="dk2" accent1="accent1" accent2="accent2" accent3="accent3" accent4="accent4" accent5="accent5" accent6="accent6" hlink="hlink" folHlink="folHlink"/>
  <p:sldLayoutIdLst>
    <p:sldLayoutId id="2147483721"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521563"/>
      </p:ext>
    </p:extLst>
  </p:cSld>
  <p:clrMap bg1="lt1" tx1="dk1" bg2="lt2" tx2="dk2" accent1="accent1" accent2="accent2" accent3="accent3" accent4="accent4" accent5="accent5" accent6="accent6" hlink="hlink" folHlink="folHlink"/>
  <p:sldLayoutIdLst>
    <p:sldLayoutId id="2147483723"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989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50907030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071186"/>
      </p:ext>
    </p:extLst>
  </p:cSld>
  <p:clrMap bg1="lt1" tx1="dk1" bg2="lt2" tx2="dk2" accent1="accent1" accent2="accent2" accent3="accent3" accent4="accent4" accent5="accent5" accent6="accent6" hlink="hlink" folHlink="folHlink"/>
  <p:sldLayoutIdLst>
    <p:sldLayoutId id="2147483725"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818776"/>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477356"/>
      </p:ext>
    </p:extLst>
  </p:cSld>
  <p:clrMap bg1="lt1" tx1="dk1" bg2="lt2" tx2="dk2" accent1="accent1" accent2="accent2" accent3="accent3" accent4="accent4" accent5="accent5" accent6="accent6" hlink="hlink" folHlink="folHlink"/>
  <p:sldLayoutIdLst>
    <p:sldLayoutId id="2147483729"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321142"/>
      </p:ext>
    </p:extLst>
  </p:cSld>
  <p:clrMap bg1="lt1" tx1="dk1" bg2="lt2" tx2="dk2" accent1="accent1" accent2="accent2" accent3="accent3" accent4="accent4" accent5="accent5" accent6="accent6" hlink="hlink" folHlink="folHlink"/>
  <p:sldLayoutIdLst>
    <p:sldLayoutId id="2147483731"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25987"/>
      </p:ext>
    </p:extLst>
  </p:cSld>
  <p:clrMap bg1="lt1" tx1="dk1" bg2="lt2" tx2="dk2" accent1="accent1" accent2="accent2" accent3="accent3" accent4="accent4" accent5="accent5" accent6="accent6" hlink="hlink" folHlink="folHlink"/>
  <p:sldLayoutIdLst>
    <p:sldLayoutId id="2147483733"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295835"/>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470485"/>
      </p:ext>
    </p:extLst>
  </p:cSld>
  <p:clrMap bg1="lt1" tx1="dk1" bg2="lt2" tx2="dk2" accent1="accent1" accent2="accent2" accent3="accent3" accent4="accent4" accent5="accent5" accent6="accent6" hlink="hlink" folHlink="folHlink"/>
  <p:sldLayoutIdLst>
    <p:sldLayoutId id="2147483737"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894995"/>
      </p:ext>
    </p:extLst>
  </p:cSld>
  <p:clrMap bg1="lt1" tx1="dk1" bg2="lt2" tx2="dk2" accent1="accent1" accent2="accent2" accent3="accent3" accent4="accent4" accent5="accent5" accent6="accent6" hlink="hlink" folHlink="folHlink"/>
  <p:sldLayoutIdLst>
    <p:sldLayoutId id="2147483739"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657326"/>
      </p:ext>
    </p:extLst>
  </p:cSld>
  <p:clrMap bg1="lt1" tx1="dk1" bg2="lt2" tx2="dk2" accent1="accent1" accent2="accent2" accent3="accent3" accent4="accent4" accent5="accent5" accent6="accent6" hlink="hlink" folHlink="folHlink"/>
  <p:sldLayoutIdLst>
    <p:sldLayoutId id="2147483741"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191116"/>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092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9154365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fontAlgn="base">
              <a:spcBef>
                <a:spcPct val="0"/>
              </a:spcBef>
              <a:spcAft>
                <a:spcPct val="0"/>
              </a:spcAft>
            </a:pPr>
            <a:endParaRPr lang="en-US" altLang="en-US" dirty="0">
              <a:solidFill>
                <a:srgbClr val="000000"/>
              </a:solidFill>
              <a:latin typeface="Verdana"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pPr>
            <a:fld id="{E7F1BAB4-BD45-438C-8816-FDE5B68C4A7A}" type="slidenum">
              <a:rPr lang="en-US" altLang="en-US" smtClean="0">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63411"/>
      </p:ext>
    </p:extLst>
  </p:cSld>
  <p:clrMap bg1="lt1" tx1="dk1" bg2="lt2" tx2="dk2" accent1="accent1" accent2="accent2" accent3="accent3" accent4="accent4" accent5="accent5" accent6="accent6" hlink="hlink" folHlink="folHlink"/>
  <p:sldLayoutIdLst>
    <p:sldLayoutId id="2147483745" r:id="rId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194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70102162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297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297711311"/>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399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649678755"/>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501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796020310"/>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604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167419342"/>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hyperlink" Target="mailto:Elizabeth.darby@fssa.in.gov" TargetMode="External"/><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15.jpg"/><Relationship Id="rId4" Type="http://schemas.openxmlformats.org/officeDocument/2006/relationships/hyperlink" Target="mailto:FSSA.GatewayToWork@fssa.in.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9.png"/><Relationship Id="rId7"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nreuter@warren.k12.in.us" TargetMode="External"/><Relationship Id="rId5" Type="http://schemas.openxmlformats.org/officeDocument/2006/relationships/hyperlink" Target="mailto:bowen@warren.k12.in.us" TargetMode="External"/><Relationship Id="rId10" Type="http://schemas.openxmlformats.org/officeDocument/2006/relationships/image" Target="../media/image32.png"/><Relationship Id="rId4" Type="http://schemas.openxmlformats.org/officeDocument/2006/relationships/image" Target="../media/image28.jp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in.gov/dwd/files/AE%20Distance%20Education%20Policy.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in.gov/fssa" TargetMode="External"/><Relationship Id="rId4" Type="http://schemas.openxmlformats.org/officeDocument/2006/relationships/hyperlink" Target="mailto:Elizabeth.Darby@fssa.IN.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in.gov/dwd/adulted.htm" TargetMode="External"/><Relationship Id="rId5" Type="http://schemas.openxmlformats.org/officeDocument/2006/relationships/hyperlink" Target="mailto:adulted@dwd.in.gov" TargetMode="Externa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mailto:dlovelady@dwd.in.gov" TargetMode="External"/><Relationship Id="rId4" Type="http://schemas.openxmlformats.org/officeDocument/2006/relationships/hyperlink" Target="mailto:smills1@dwd.in.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mailto:rmelton@dwd.in.gov" TargetMode="Externa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31.png"/><Relationship Id="rId4" Type="http://schemas.openxmlformats.org/officeDocument/2006/relationships/image" Target="../media/image52.jp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mailto:BSisco@dwd.in.gov" TargetMode="Externa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bsisco@dwd.in.gov"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5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6.emf"/></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69" y="78377"/>
            <a:ext cx="1309241" cy="1085579"/>
          </a:xfrm>
          <a:prstGeom prst="rect">
            <a:avLst/>
          </a:prstGeom>
        </p:spPr>
      </p:pic>
      <p:sp>
        <p:nvSpPr>
          <p:cNvPr id="4" name="Rectangle 3"/>
          <p:cNvSpPr/>
          <p:nvPr/>
        </p:nvSpPr>
        <p:spPr>
          <a:xfrm>
            <a:off x="5834552" y="427940"/>
            <a:ext cx="5905164" cy="830997"/>
          </a:xfrm>
          <a:prstGeom prst="rect">
            <a:avLst/>
          </a:prstGeom>
        </p:spPr>
        <p:txBody>
          <a:bodyPr wrap="square">
            <a:spAutoFit/>
          </a:bodyPr>
          <a:lstStyle/>
          <a:p>
            <a:pPr algn="r"/>
            <a:r>
              <a:rPr lang="en-US" sz="2400" dirty="0" smtClean="0">
                <a:solidFill>
                  <a:srgbClr val="FFC000"/>
                </a:solidFill>
              </a:rPr>
              <a:t>Connecting &amp; Engaging. </a:t>
            </a:r>
          </a:p>
          <a:p>
            <a:pPr algn="r"/>
            <a:r>
              <a:rPr lang="en-US" sz="2400" dirty="0" smtClean="0"/>
              <a:t>It’s What We Do!</a:t>
            </a:r>
            <a:endParaRPr lang="en-US" sz="2400" dirty="0"/>
          </a:p>
        </p:txBody>
      </p:sp>
      <p:sp>
        <p:nvSpPr>
          <p:cNvPr id="5" name="Rectangle 4"/>
          <p:cNvSpPr/>
          <p:nvPr/>
        </p:nvSpPr>
        <p:spPr>
          <a:xfrm>
            <a:off x="1087581" y="1286010"/>
            <a:ext cx="10217728" cy="1569660"/>
          </a:xfrm>
          <a:prstGeom prst="rect">
            <a:avLst/>
          </a:prstGeom>
        </p:spPr>
        <p:txBody>
          <a:bodyPr wrap="square">
            <a:spAutoFit/>
          </a:bodyPr>
          <a:lstStyle/>
          <a:p>
            <a:r>
              <a:rPr lang="en-US" sz="4800" dirty="0"/>
              <a:t>Adult Education and Workforce Development Statewide Webinar</a:t>
            </a:r>
          </a:p>
        </p:txBody>
      </p:sp>
      <p:sp>
        <p:nvSpPr>
          <p:cNvPr id="6" name="Rectangle 5"/>
          <p:cNvSpPr/>
          <p:nvPr/>
        </p:nvSpPr>
        <p:spPr>
          <a:xfrm>
            <a:off x="1138104" y="3010177"/>
            <a:ext cx="9975273" cy="1846659"/>
          </a:xfrm>
          <a:prstGeom prst="rect">
            <a:avLst/>
          </a:prstGeom>
        </p:spPr>
        <p:txBody>
          <a:bodyPr wrap="square">
            <a:spAutoFit/>
          </a:bodyPr>
          <a:lstStyle/>
          <a:p>
            <a:pPr>
              <a:defRPr/>
            </a:pPr>
            <a:r>
              <a:rPr lang="en-US" sz="2800" dirty="0" smtClean="0">
                <a:solidFill>
                  <a:schemeClr val="tx1">
                    <a:lumMod val="75000"/>
                  </a:schemeClr>
                </a:solidFill>
              </a:rPr>
              <a:t>September 11, 2019</a:t>
            </a:r>
            <a:endParaRPr lang="en-US" sz="2800" dirty="0">
              <a:solidFill>
                <a:schemeClr val="tx1">
                  <a:lumMod val="75000"/>
                </a:schemeClr>
              </a:solidFill>
            </a:endParaRPr>
          </a:p>
          <a:p>
            <a:pPr>
              <a:defRPr/>
            </a:pPr>
            <a:r>
              <a:rPr lang="en-US" sz="3200"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Exempt Members</a:t>
            </a:r>
            <a:br>
              <a:rPr lang="en-US" dirty="0" smtClean="0">
                <a:latin typeface="+mn-lt"/>
              </a:rPr>
            </a:br>
            <a:r>
              <a:rPr lang="en-US" dirty="0" smtClean="0">
                <a:latin typeface="+mn-lt"/>
              </a:rPr>
              <a:t>Should…</a:t>
            </a:r>
            <a:endParaRPr lang="en-US" dirty="0">
              <a:latin typeface="+mn-lt"/>
            </a:endParaRPr>
          </a:p>
        </p:txBody>
      </p:sp>
      <p:sp>
        <p:nvSpPr>
          <p:cNvPr id="3" name="Content Placeholder 2"/>
          <p:cNvSpPr>
            <a:spLocks noGrp="1"/>
          </p:cNvSpPr>
          <p:nvPr>
            <p:ph idx="1"/>
          </p:nvPr>
        </p:nvSpPr>
        <p:spPr>
          <a:xfrm>
            <a:off x="2057400" y="1676400"/>
            <a:ext cx="8305800" cy="4876800"/>
          </a:xfrm>
        </p:spPr>
        <p:txBody>
          <a:bodyPr>
            <a:noAutofit/>
          </a:bodyPr>
          <a:lstStyle/>
          <a:p>
            <a:pPr marL="0" indent="0">
              <a:buNone/>
            </a:pPr>
            <a:endParaRPr lang="en-US" sz="2200" dirty="0"/>
          </a:p>
          <a:p>
            <a:pPr marL="346075" indent="-346075">
              <a:buFont typeface="Wingdings" panose="05000000000000000000" pitchFamily="2" charset="2"/>
              <a:buChar char="v"/>
            </a:pPr>
            <a:r>
              <a:rPr lang="en-US" sz="2400" i="1" dirty="0"/>
              <a:t>VERIFY THAT EXEMPTION HAS BEEN ADDED BY CALLING MCE</a:t>
            </a:r>
          </a:p>
          <a:p>
            <a:pPr marL="346075" indent="-346075">
              <a:buFont typeface="Wingdings" panose="05000000000000000000" pitchFamily="2" charset="2"/>
              <a:buChar char="v"/>
            </a:pPr>
            <a:r>
              <a:rPr lang="en-US" sz="2400" dirty="0"/>
              <a:t>Are not required to do anything for months in this status.</a:t>
            </a:r>
          </a:p>
          <a:p>
            <a:pPr marL="346075" indent="-346075">
              <a:buFont typeface="Wingdings" panose="05000000000000000000" pitchFamily="2" charset="2"/>
              <a:buChar char="v"/>
            </a:pPr>
            <a:r>
              <a:rPr lang="en-US" sz="2400" dirty="0"/>
              <a:t> Can participate if they would like.</a:t>
            </a:r>
          </a:p>
          <a:p>
            <a:pPr marL="346075" indent="-346075">
              <a:buFont typeface="Wingdings" panose="05000000000000000000" pitchFamily="2" charset="2"/>
              <a:buChar char="v"/>
            </a:pPr>
            <a:r>
              <a:rPr lang="en-US" sz="2400" dirty="0"/>
              <a:t> If short term exemption, should make plans for future reporting.</a:t>
            </a:r>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10</a:t>
            </a:fld>
            <a:endParaRPr lang="en-US" altLang="en-US"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4223476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86605"/>
            <a:ext cx="7680960" cy="1450757"/>
          </a:xfrm>
        </p:spPr>
        <p:txBody>
          <a:bodyPr/>
          <a:lstStyle/>
          <a:p>
            <a:r>
              <a:rPr lang="en-US" dirty="0" smtClean="0"/>
              <a:t>Reporting Members</a:t>
            </a:r>
            <a:endParaRPr lang="en-US" dirty="0"/>
          </a:p>
        </p:txBody>
      </p:sp>
      <p:sp>
        <p:nvSpPr>
          <p:cNvPr id="3" name="Content Placeholder 2"/>
          <p:cNvSpPr>
            <a:spLocks noGrp="1"/>
          </p:cNvSpPr>
          <p:nvPr>
            <p:ph idx="1"/>
          </p:nvPr>
        </p:nvSpPr>
        <p:spPr>
          <a:xfrm>
            <a:off x="2346960" y="1845734"/>
            <a:ext cx="7787641" cy="4614052"/>
          </a:xfrm>
        </p:spPr>
        <p:txBody>
          <a:bodyPr>
            <a:normAutofit/>
          </a:bodyPr>
          <a:lstStyle/>
          <a:p>
            <a:pPr marL="284163" indent="-284163">
              <a:buFont typeface="Wingdings" panose="05000000000000000000" pitchFamily="2" charset="2"/>
              <a:buChar char="v"/>
            </a:pPr>
            <a:r>
              <a:rPr lang="en-US" sz="2400" dirty="0">
                <a:solidFill>
                  <a:srgbClr val="58595B"/>
                </a:solidFill>
              </a:rPr>
              <a:t>HIP members who do not meet an exemption or are already working will be required to do qualifying activities.</a:t>
            </a:r>
          </a:p>
          <a:p>
            <a:pPr marL="284163" indent="-284163">
              <a:buFont typeface="Wingdings" panose="05000000000000000000" pitchFamily="2" charset="2"/>
              <a:buChar char="v"/>
            </a:pPr>
            <a:r>
              <a:rPr lang="en-US" sz="2400" dirty="0">
                <a:solidFill>
                  <a:srgbClr val="58595B"/>
                </a:solidFill>
              </a:rPr>
              <a:t>Hours are self-reported and no documentation is required</a:t>
            </a:r>
          </a:p>
          <a:p>
            <a:pPr marL="284163" indent="-284163">
              <a:buFont typeface="Wingdings" panose="05000000000000000000" pitchFamily="2" charset="2"/>
              <a:buChar char="v"/>
            </a:pPr>
            <a:r>
              <a:rPr lang="en-US" sz="2400" dirty="0">
                <a:solidFill>
                  <a:srgbClr val="58595B"/>
                </a:solidFill>
              </a:rPr>
              <a:t>Members can log their own hours online or report via telephone to MCE. </a:t>
            </a:r>
          </a:p>
          <a:p>
            <a:pPr marL="284163" indent="-284163">
              <a:buFont typeface="Wingdings" panose="05000000000000000000" pitchFamily="2" charset="2"/>
              <a:buChar char="v"/>
            </a:pPr>
            <a:r>
              <a:rPr lang="en-US" sz="2400" dirty="0">
                <a:solidFill>
                  <a:srgbClr val="58595B"/>
                </a:solidFill>
              </a:rPr>
              <a:t>All GTW participants earned credit for January – June of 2019. Must report hours for July – December 209</a:t>
            </a:r>
          </a:p>
          <a:p>
            <a:pPr lvl="1">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11</a:t>
            </a:fld>
            <a:endParaRPr lang="en-US" altLang="en-US"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411741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GTW: </a:t>
            </a:r>
            <a:r>
              <a:rPr lang="en-US" dirty="0" smtClean="0"/>
              <a:t>Hours Phase</a:t>
            </a:r>
            <a:endParaRPr lang="en-US" dirty="0"/>
          </a:p>
        </p:txBody>
      </p:sp>
      <p:sp>
        <p:nvSpPr>
          <p:cNvPr id="3" name="Content Placeholder 2"/>
          <p:cNvSpPr>
            <a:spLocks noGrp="1"/>
          </p:cNvSpPr>
          <p:nvPr>
            <p:ph idx="1"/>
          </p:nvPr>
        </p:nvSpPr>
        <p:spPr>
          <a:xfrm>
            <a:off x="2346960" y="1845734"/>
            <a:ext cx="7543801" cy="4478866"/>
          </a:xfrm>
        </p:spPr>
        <p:txBody>
          <a:bodyPr>
            <a:normAutofit/>
          </a:bodyPr>
          <a:lstStyle/>
          <a:p>
            <a:pPr marL="0" indent="0">
              <a:buNone/>
            </a:pPr>
            <a:r>
              <a:rPr lang="en-US" b="1" dirty="0" smtClean="0"/>
              <a:t>Program Phase In: </a:t>
            </a:r>
          </a:p>
          <a:p>
            <a:pPr lvl="1">
              <a:buFont typeface="Wingdings" panose="05000000000000000000" pitchFamily="2" charset="2"/>
              <a:buChar char="§"/>
            </a:pPr>
            <a:r>
              <a:rPr lang="en-US" sz="2400" dirty="0"/>
              <a:t>Started January 2019 with </a:t>
            </a:r>
            <a:r>
              <a:rPr lang="en-US" sz="2400" i="1" dirty="0"/>
              <a:t>Zero</a:t>
            </a:r>
            <a:r>
              <a:rPr lang="en-US" sz="2400" dirty="0"/>
              <a:t> required hour per month</a:t>
            </a:r>
          </a:p>
          <a:p>
            <a:pPr lvl="1">
              <a:buFont typeface="Wingdings" panose="05000000000000000000" pitchFamily="2" charset="2"/>
              <a:buChar char="§"/>
            </a:pPr>
            <a:r>
              <a:rPr lang="en-US" sz="2400" dirty="0"/>
              <a:t>Required hours incrementally increasing over 18 months for all members</a:t>
            </a: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12</a:t>
            </a:fld>
            <a:endParaRPr lang="en-US" alt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82734204"/>
              </p:ext>
            </p:extLst>
          </p:nvPr>
        </p:nvGraphicFramePr>
        <p:xfrm>
          <a:off x="2042159" y="3931548"/>
          <a:ext cx="8153400" cy="1381760"/>
        </p:xfrm>
        <a:graphic>
          <a:graphicData uri="http://schemas.openxmlformats.org/drawingml/2006/table">
            <a:tbl>
              <a:tblPr firstRow="1" bandRow="1">
                <a:tableStyleId>{5C22544A-7EE6-4342-B048-85BDC9FD1C3A}</a:tableStyleId>
              </a:tblPr>
              <a:tblGrid>
                <a:gridCol w="1630680">
                  <a:extLst>
                    <a:ext uri="{9D8B030D-6E8A-4147-A177-3AD203B41FA5}">
                      <a16:colId xmlns:a16="http://schemas.microsoft.com/office/drawing/2014/main" xmlns="" val="20000"/>
                    </a:ext>
                  </a:extLst>
                </a:gridCol>
                <a:gridCol w="1630680">
                  <a:extLst>
                    <a:ext uri="{9D8B030D-6E8A-4147-A177-3AD203B41FA5}">
                      <a16:colId xmlns:a16="http://schemas.microsoft.com/office/drawing/2014/main" xmlns="" val="20001"/>
                    </a:ext>
                  </a:extLst>
                </a:gridCol>
                <a:gridCol w="1630680">
                  <a:extLst>
                    <a:ext uri="{9D8B030D-6E8A-4147-A177-3AD203B41FA5}">
                      <a16:colId xmlns:a16="http://schemas.microsoft.com/office/drawing/2014/main" xmlns="" val="20002"/>
                    </a:ext>
                  </a:extLst>
                </a:gridCol>
                <a:gridCol w="1630680">
                  <a:extLst>
                    <a:ext uri="{9D8B030D-6E8A-4147-A177-3AD203B41FA5}">
                      <a16:colId xmlns:a16="http://schemas.microsoft.com/office/drawing/2014/main" xmlns="" val="20003"/>
                    </a:ext>
                  </a:extLst>
                </a:gridCol>
                <a:gridCol w="1630680">
                  <a:extLst>
                    <a:ext uri="{9D8B030D-6E8A-4147-A177-3AD203B41FA5}">
                      <a16:colId xmlns:a16="http://schemas.microsoft.com/office/drawing/2014/main" xmlns="" val="20004"/>
                    </a:ext>
                  </a:extLst>
                </a:gridCol>
              </a:tblGrid>
              <a:tr h="370840">
                <a:tc gridSpan="2">
                  <a:txBody>
                    <a:bodyPr/>
                    <a:lstStyle/>
                    <a:p>
                      <a:pPr algn="ctr"/>
                      <a:r>
                        <a:rPr lang="en-US" dirty="0" smtClean="0"/>
                        <a:t>2019</a:t>
                      </a:r>
                      <a:endParaRPr lang="en-US" dirty="0"/>
                    </a:p>
                  </a:txBody>
                  <a:tcPr/>
                </a:tc>
                <a:tc hMerge="1">
                  <a:txBody>
                    <a:bodyPr/>
                    <a:lstStyle/>
                    <a:p>
                      <a:endParaRPr lang="en-US" dirty="0"/>
                    </a:p>
                  </a:txBody>
                  <a:tcPr/>
                </a:tc>
                <a:tc gridSpan="2">
                  <a:txBody>
                    <a:bodyPr/>
                    <a:lstStyle/>
                    <a:p>
                      <a:pPr algn="ctr"/>
                      <a:r>
                        <a:rPr lang="en-US" dirty="0" smtClean="0"/>
                        <a:t>2020</a:t>
                      </a:r>
                      <a:endParaRPr lang="en-US" dirty="0"/>
                    </a:p>
                  </a:txBody>
                  <a:tcPr/>
                </a:tc>
                <a:tc hMerge="1">
                  <a:txBody>
                    <a:bodyPr/>
                    <a:lstStyle/>
                    <a:p>
                      <a:endParaRPr lang="en-US" dirty="0"/>
                    </a:p>
                  </a:txBody>
                  <a:tcPr/>
                </a:tc>
                <a:tc>
                  <a:txBody>
                    <a:bodyPr/>
                    <a:lstStyle/>
                    <a:p>
                      <a:pPr algn="ctr"/>
                      <a:r>
                        <a:rPr lang="en-US" dirty="0" smtClean="0"/>
                        <a:t>2021</a:t>
                      </a:r>
                      <a:endParaRPr lang="en-US" dirty="0"/>
                    </a:p>
                  </a:txBody>
                  <a:tcPr/>
                </a:tc>
                <a:extLst>
                  <a:ext uri="{0D108BD9-81ED-4DB2-BD59-A6C34878D82A}">
                    <a16:rowId xmlns:a16="http://schemas.microsoft.com/office/drawing/2014/main" xmlns="" val="10000"/>
                  </a:ext>
                </a:extLst>
              </a:tr>
              <a:tr h="370840">
                <a:tc>
                  <a:txBody>
                    <a:bodyPr/>
                    <a:lstStyle/>
                    <a:p>
                      <a:r>
                        <a:rPr lang="en-US" dirty="0" smtClean="0"/>
                        <a:t>1/1/2019-6/30/2019</a:t>
                      </a:r>
                      <a:endParaRPr lang="en-US" dirty="0"/>
                    </a:p>
                  </a:txBody>
                  <a:tcPr/>
                </a:tc>
                <a:tc>
                  <a:txBody>
                    <a:bodyPr/>
                    <a:lstStyle/>
                    <a:p>
                      <a:r>
                        <a:rPr lang="en-US" dirty="0" smtClean="0"/>
                        <a:t>7/1/2019-9/30/2019</a:t>
                      </a:r>
                      <a:endParaRPr lang="en-US" dirty="0"/>
                    </a:p>
                  </a:txBody>
                  <a:tcPr/>
                </a:tc>
                <a:tc>
                  <a:txBody>
                    <a:bodyPr/>
                    <a:lstStyle/>
                    <a:p>
                      <a:r>
                        <a:rPr lang="en-US" dirty="0" smtClean="0"/>
                        <a:t>10/1/2019-12/31/2019</a:t>
                      </a:r>
                      <a:endParaRPr lang="en-US" dirty="0"/>
                    </a:p>
                  </a:txBody>
                  <a:tcPr/>
                </a:tc>
                <a:tc>
                  <a:txBody>
                    <a:bodyPr/>
                    <a:lstStyle/>
                    <a:p>
                      <a:r>
                        <a:rPr lang="en-US" dirty="0" smtClean="0"/>
                        <a:t>1/1/2020-6/30/2020</a:t>
                      </a:r>
                      <a:endParaRPr lang="en-US" dirty="0"/>
                    </a:p>
                  </a:txBody>
                  <a:tcPr/>
                </a:tc>
                <a:tc>
                  <a:txBody>
                    <a:bodyPr/>
                    <a:lstStyle/>
                    <a:p>
                      <a:r>
                        <a:rPr lang="en-US" dirty="0" smtClean="0"/>
                        <a:t>7/1/2020-</a:t>
                      </a:r>
                      <a:r>
                        <a:rPr lang="en-US" baseline="0" dirty="0" smtClean="0"/>
                        <a:t> ongoing</a:t>
                      </a:r>
                      <a:endParaRPr lang="en-US" dirty="0"/>
                    </a:p>
                  </a:txBody>
                  <a:tcPr/>
                </a:tc>
                <a:extLst>
                  <a:ext uri="{0D108BD9-81ED-4DB2-BD59-A6C34878D82A}">
                    <a16:rowId xmlns:a16="http://schemas.microsoft.com/office/drawing/2014/main" xmlns="" val="10001"/>
                  </a:ext>
                </a:extLst>
              </a:tr>
              <a:tr h="370840">
                <a:tc>
                  <a:txBody>
                    <a:bodyPr/>
                    <a:lstStyle/>
                    <a:p>
                      <a:pPr algn="l"/>
                      <a:r>
                        <a:rPr lang="en-US" dirty="0" smtClean="0"/>
                        <a:t>0 hours</a:t>
                      </a:r>
                      <a:endParaRPr lang="en-US" dirty="0"/>
                    </a:p>
                  </a:txBody>
                  <a:tcPr/>
                </a:tc>
                <a:tc>
                  <a:txBody>
                    <a:bodyPr/>
                    <a:lstStyle/>
                    <a:p>
                      <a:pPr algn="l"/>
                      <a:r>
                        <a:rPr lang="en-US" dirty="0" smtClean="0"/>
                        <a:t>20 hrs/month</a:t>
                      </a:r>
                      <a:endParaRPr lang="en-US" dirty="0"/>
                    </a:p>
                  </a:txBody>
                  <a:tcPr/>
                </a:tc>
                <a:tc>
                  <a:txBody>
                    <a:bodyPr/>
                    <a:lstStyle/>
                    <a:p>
                      <a:pPr algn="l"/>
                      <a:r>
                        <a:rPr lang="en-US" dirty="0" smtClean="0"/>
                        <a:t>40 hrs/month</a:t>
                      </a:r>
                      <a:endParaRPr lang="en-US" dirty="0"/>
                    </a:p>
                  </a:txBody>
                  <a:tcPr/>
                </a:tc>
                <a:tc>
                  <a:txBody>
                    <a:bodyPr/>
                    <a:lstStyle/>
                    <a:p>
                      <a:pPr algn="l"/>
                      <a:r>
                        <a:rPr lang="en-US" dirty="0" smtClean="0"/>
                        <a:t>60 hrs/month</a:t>
                      </a:r>
                      <a:endParaRPr lang="en-US" dirty="0"/>
                    </a:p>
                  </a:txBody>
                  <a:tcPr/>
                </a:tc>
                <a:tc>
                  <a:txBody>
                    <a:bodyPr/>
                    <a:lstStyle/>
                    <a:p>
                      <a:pPr algn="l"/>
                      <a:r>
                        <a:rPr lang="en-US" dirty="0" smtClean="0"/>
                        <a:t>80 hrs/month</a:t>
                      </a:r>
                      <a:endParaRPr lang="en-US" dirty="0"/>
                    </a:p>
                  </a:txBody>
                  <a:tcPr/>
                </a:tc>
                <a:extLst>
                  <a:ext uri="{0D108BD9-81ED-4DB2-BD59-A6C34878D82A}">
                    <a16:rowId xmlns:a16="http://schemas.microsoft.com/office/drawing/2014/main" xmlns="" val="10002"/>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
        <p:nvSpPr>
          <p:cNvPr id="6" name="Right Arrow 5"/>
          <p:cNvSpPr/>
          <p:nvPr/>
        </p:nvSpPr>
        <p:spPr>
          <a:xfrm rot="16200000">
            <a:off x="3832859" y="4306942"/>
            <a:ext cx="1143000" cy="342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TextBox 7"/>
          <p:cNvSpPr txBox="1"/>
          <p:nvPr/>
        </p:nvSpPr>
        <p:spPr>
          <a:xfrm>
            <a:off x="3680459" y="5598706"/>
            <a:ext cx="1447800" cy="707886"/>
          </a:xfrm>
          <a:prstGeom prst="rect">
            <a:avLst/>
          </a:prstGeom>
          <a:noFill/>
        </p:spPr>
        <p:txBody>
          <a:bodyPr wrap="square" rtlCol="0">
            <a:spAutoFit/>
          </a:bodyPr>
          <a:lstStyle/>
          <a:p>
            <a:pPr algn="ctr" defTabSz="914400"/>
            <a:r>
              <a:rPr lang="en-US" sz="2000" dirty="0">
                <a:solidFill>
                  <a:srgbClr val="000000"/>
                </a:solidFill>
              </a:rPr>
              <a:t>You Are Here</a:t>
            </a:r>
          </a:p>
        </p:txBody>
      </p:sp>
    </p:spTree>
    <p:extLst>
      <p:ext uri="{BB962C8B-B14F-4D97-AF65-F5344CB8AC3E}">
        <p14:creationId xmlns:p14="http://schemas.microsoft.com/office/powerpoint/2010/main" val="16017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180" y="286605"/>
            <a:ext cx="8069580" cy="1450757"/>
          </a:xfrm>
        </p:spPr>
        <p:txBody>
          <a:bodyPr>
            <a:normAutofit/>
          </a:bodyPr>
          <a:lstStyle/>
          <a:p>
            <a:r>
              <a:rPr lang="en-US" dirty="0" smtClean="0">
                <a:latin typeface="+mn-lt"/>
              </a:rPr>
              <a:t>Reporting Members </a:t>
            </a:r>
            <a:br>
              <a:rPr lang="en-US" dirty="0" smtClean="0">
                <a:latin typeface="+mn-lt"/>
              </a:rPr>
            </a:br>
            <a:r>
              <a:rPr lang="en-US" dirty="0" smtClean="0">
                <a:latin typeface="+mn-lt"/>
              </a:rPr>
              <a:t>Should…</a:t>
            </a:r>
            <a:endParaRPr lang="en-US" dirty="0">
              <a:latin typeface="+mn-lt"/>
            </a:endParaRPr>
          </a:p>
        </p:txBody>
      </p:sp>
      <p:sp>
        <p:nvSpPr>
          <p:cNvPr id="3" name="Content Placeholder 2"/>
          <p:cNvSpPr>
            <a:spLocks noGrp="1"/>
          </p:cNvSpPr>
          <p:nvPr>
            <p:ph idx="1"/>
          </p:nvPr>
        </p:nvSpPr>
        <p:spPr>
          <a:xfrm>
            <a:off x="2057400" y="1676400"/>
            <a:ext cx="8305800" cy="4876800"/>
          </a:xfrm>
        </p:spPr>
        <p:txBody>
          <a:bodyPr>
            <a:noAutofit/>
          </a:bodyPr>
          <a:lstStyle/>
          <a:p>
            <a:pPr marL="0" indent="0">
              <a:buNone/>
            </a:pPr>
            <a:endParaRPr lang="en-US" sz="2400" dirty="0"/>
          </a:p>
          <a:p>
            <a:pPr marL="457200" lvl="1" indent="-339725">
              <a:buFont typeface="Wingdings" panose="05000000000000000000" pitchFamily="2" charset="2"/>
              <a:buChar char="v"/>
            </a:pPr>
            <a:r>
              <a:rPr lang="en-US" sz="2800" dirty="0"/>
              <a:t> Utilize web site to learn more about the Gateway to Work program.  </a:t>
            </a:r>
          </a:p>
          <a:p>
            <a:pPr marL="457200" lvl="1" indent="-339725">
              <a:buFont typeface="Wingdings" panose="05000000000000000000" pitchFamily="2" charset="2"/>
              <a:buChar char="v"/>
            </a:pPr>
            <a:r>
              <a:rPr lang="en-US" sz="2800" dirty="0"/>
              <a:t> Take an assessment on-line or by calling health plan. (no log-in required to participate).</a:t>
            </a:r>
          </a:p>
          <a:p>
            <a:pPr marL="457200" lvl="1" indent="-339725">
              <a:buFont typeface="Wingdings" panose="05000000000000000000" pitchFamily="2" charset="2"/>
              <a:buChar char="v"/>
            </a:pPr>
            <a:r>
              <a:rPr lang="en-US" sz="2800" dirty="0"/>
              <a:t> Pick activity/combination of activities and report those via FSSA benefit portal or by calling their health plan.</a:t>
            </a:r>
          </a:p>
          <a:p>
            <a:pPr marL="0" indent="0">
              <a:buNone/>
            </a:pPr>
            <a:endParaRPr lang="en-US" sz="2200" b="1" dirty="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13</a:t>
            </a:fld>
            <a:endParaRPr lang="en-US" altLang="en-US"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294" y="159600"/>
            <a:ext cx="3491126" cy="1643804"/>
          </a:xfrm>
          <a:prstGeom prst="rect">
            <a:avLst/>
          </a:prstGeom>
        </p:spPr>
      </p:pic>
    </p:spTree>
    <p:extLst>
      <p:ext uri="{BB962C8B-B14F-4D97-AF65-F5344CB8AC3E}">
        <p14:creationId xmlns:p14="http://schemas.microsoft.com/office/powerpoint/2010/main" val="406740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Qualifying Activities</a:t>
            </a:r>
            <a:endParaRPr lang="en-US" dirty="0">
              <a:latin typeface="+mn-lt"/>
            </a:endParaRPr>
          </a:p>
        </p:txBody>
      </p:sp>
      <p:sp>
        <p:nvSpPr>
          <p:cNvPr id="3" name="Content Placeholder 2"/>
          <p:cNvSpPr>
            <a:spLocks noGrp="1"/>
          </p:cNvSpPr>
          <p:nvPr>
            <p:ph sz="half" idx="1"/>
          </p:nvPr>
        </p:nvSpPr>
        <p:spPr>
          <a:xfrm>
            <a:off x="2423160" y="1845734"/>
            <a:ext cx="3672840" cy="4707466"/>
          </a:xfrm>
        </p:spPr>
        <p:txBody>
          <a:bodyPr>
            <a:normAutofit/>
          </a:bodyPr>
          <a:lstStyle/>
          <a:p>
            <a:pPr marL="0" indent="0">
              <a:buNone/>
            </a:pPr>
            <a:r>
              <a:rPr lang="en-US" b="1" u="sng" dirty="0" smtClean="0"/>
              <a:t>“Work”</a:t>
            </a:r>
          </a:p>
          <a:p>
            <a:pPr>
              <a:lnSpc>
                <a:spcPct val="120000"/>
              </a:lnSpc>
              <a:spcBef>
                <a:spcPts val="0"/>
              </a:spcBef>
              <a:spcAft>
                <a:spcPts val="0"/>
              </a:spcAft>
              <a:buFont typeface="Arial" panose="020B0604020202020204" pitchFamily="34" charset="0"/>
              <a:buChar char="•"/>
            </a:pPr>
            <a:r>
              <a:rPr lang="en-US" dirty="0" smtClean="0">
                <a:solidFill>
                  <a:srgbClr val="58595B"/>
                </a:solidFill>
              </a:rPr>
              <a:t>Employment (subsidized or unsubsidized)</a:t>
            </a:r>
          </a:p>
          <a:p>
            <a:pPr>
              <a:lnSpc>
                <a:spcPct val="120000"/>
              </a:lnSpc>
              <a:spcBef>
                <a:spcPts val="0"/>
              </a:spcBef>
              <a:spcAft>
                <a:spcPts val="0"/>
              </a:spcAft>
              <a:buFont typeface="Arial" panose="020B0604020202020204" pitchFamily="34" charset="0"/>
              <a:buChar char="•"/>
            </a:pPr>
            <a:r>
              <a:rPr lang="en-US" dirty="0" smtClean="0">
                <a:solidFill>
                  <a:srgbClr val="58595B"/>
                </a:solidFill>
              </a:rPr>
              <a:t>Job </a:t>
            </a:r>
            <a:r>
              <a:rPr lang="en-US" dirty="0">
                <a:solidFill>
                  <a:srgbClr val="58595B"/>
                </a:solidFill>
              </a:rPr>
              <a:t>search </a:t>
            </a:r>
            <a:r>
              <a:rPr lang="en-US" dirty="0" smtClean="0">
                <a:solidFill>
                  <a:srgbClr val="58595B"/>
                </a:solidFill>
              </a:rPr>
              <a:t>activities</a:t>
            </a:r>
          </a:p>
          <a:p>
            <a:pPr>
              <a:lnSpc>
                <a:spcPct val="120000"/>
              </a:lnSpc>
              <a:spcBef>
                <a:spcPts val="0"/>
              </a:spcBef>
              <a:spcAft>
                <a:spcPts val="0"/>
              </a:spcAft>
              <a:buFont typeface="Arial" panose="020B0604020202020204" pitchFamily="34" charset="0"/>
              <a:buChar char="•"/>
            </a:pPr>
            <a:r>
              <a:rPr lang="en-US" dirty="0" smtClean="0"/>
              <a:t>Education </a:t>
            </a:r>
            <a:r>
              <a:rPr lang="en-US" dirty="0"/>
              <a:t>related to employment (on-the-job training) </a:t>
            </a:r>
            <a:endParaRPr lang="en-US" dirty="0" smtClean="0"/>
          </a:p>
          <a:p>
            <a:pPr>
              <a:buFont typeface="Arial" panose="020B0604020202020204" pitchFamily="34" charset="0"/>
              <a:buChar char="•"/>
            </a:pPr>
            <a:endParaRPr lang="en-US" dirty="0" smtClean="0"/>
          </a:p>
          <a:p>
            <a:pPr marL="0" indent="0">
              <a:buNone/>
            </a:pPr>
            <a:r>
              <a:rPr lang="en-US" b="1" u="sng" dirty="0" smtClean="0"/>
              <a:t>“</a:t>
            </a:r>
            <a:r>
              <a:rPr lang="en-US" b="1" u="sng" dirty="0"/>
              <a:t>Serve”</a:t>
            </a:r>
          </a:p>
          <a:p>
            <a:pPr>
              <a:lnSpc>
                <a:spcPct val="120000"/>
              </a:lnSpc>
              <a:spcBef>
                <a:spcPts val="0"/>
              </a:spcBef>
              <a:spcAft>
                <a:spcPts val="0"/>
              </a:spcAft>
              <a:buFont typeface="Arial" panose="020B0604020202020204" pitchFamily="34" charset="0"/>
              <a:buChar char="•"/>
            </a:pPr>
            <a:r>
              <a:rPr lang="en-US" dirty="0"/>
              <a:t>Community service/public </a:t>
            </a:r>
            <a:r>
              <a:rPr lang="en-US" dirty="0" smtClean="0"/>
              <a:t>service</a:t>
            </a:r>
            <a:endParaRPr lang="en-US" dirty="0"/>
          </a:p>
          <a:p>
            <a:pPr>
              <a:lnSpc>
                <a:spcPct val="120000"/>
              </a:lnSpc>
              <a:spcBef>
                <a:spcPts val="0"/>
              </a:spcBef>
              <a:spcAft>
                <a:spcPts val="0"/>
              </a:spcAft>
              <a:buFont typeface="Arial" panose="020B0604020202020204" pitchFamily="34" charset="0"/>
              <a:buChar char="•"/>
            </a:pPr>
            <a:r>
              <a:rPr lang="en-US" dirty="0"/>
              <a:t>Volunteer work </a:t>
            </a:r>
          </a:p>
          <a:p>
            <a:pPr>
              <a:lnSpc>
                <a:spcPct val="120000"/>
              </a:lnSpc>
              <a:spcBef>
                <a:spcPts val="0"/>
              </a:spcBef>
              <a:spcAft>
                <a:spcPts val="0"/>
              </a:spcAft>
              <a:buFont typeface="Arial" panose="020B0604020202020204" pitchFamily="34" charset="0"/>
              <a:buChar char="•"/>
            </a:pPr>
            <a:r>
              <a:rPr lang="en-US" dirty="0"/>
              <a:t>Caregiving services </a:t>
            </a:r>
          </a:p>
          <a:p>
            <a:pPr>
              <a:buFont typeface="Arial" panose="020B0604020202020204" pitchFamily="34" charset="0"/>
              <a:buChar char="•"/>
            </a:pPr>
            <a:endParaRPr lang="en-US" dirty="0" smtClean="0"/>
          </a:p>
        </p:txBody>
      </p:sp>
      <p:sp>
        <p:nvSpPr>
          <p:cNvPr id="5" name="Content Placeholder 4"/>
          <p:cNvSpPr>
            <a:spLocks noGrp="1"/>
          </p:cNvSpPr>
          <p:nvPr>
            <p:ph sz="half" idx="2"/>
          </p:nvPr>
        </p:nvSpPr>
        <p:spPr>
          <a:xfrm>
            <a:off x="6187440" y="1845736"/>
            <a:ext cx="3947160" cy="4707464"/>
          </a:xfrm>
        </p:spPr>
        <p:txBody>
          <a:bodyPr>
            <a:normAutofit/>
          </a:bodyPr>
          <a:lstStyle/>
          <a:p>
            <a:pPr marL="0" indent="0">
              <a:buNone/>
            </a:pPr>
            <a:r>
              <a:rPr lang="en-US" b="1" u="sng" dirty="0" smtClean="0"/>
              <a:t>“Learn”</a:t>
            </a:r>
            <a:endParaRPr lang="en-US" b="1" u="sng" dirty="0"/>
          </a:p>
          <a:p>
            <a:pPr>
              <a:lnSpc>
                <a:spcPct val="120000"/>
              </a:lnSpc>
              <a:spcBef>
                <a:spcPts val="0"/>
              </a:spcBef>
              <a:spcAft>
                <a:spcPts val="0"/>
              </a:spcAft>
              <a:buFont typeface="Arial" panose="020B0604020202020204" pitchFamily="34" charset="0"/>
              <a:buChar char="•"/>
            </a:pPr>
            <a:r>
              <a:rPr lang="en-US" dirty="0"/>
              <a:t>High School Equivalency (HSE)</a:t>
            </a:r>
          </a:p>
          <a:p>
            <a:pPr>
              <a:lnSpc>
                <a:spcPct val="120000"/>
              </a:lnSpc>
              <a:spcBef>
                <a:spcPts val="0"/>
              </a:spcBef>
              <a:spcAft>
                <a:spcPts val="0"/>
              </a:spcAft>
              <a:buFont typeface="Arial" panose="020B0604020202020204" pitchFamily="34" charset="0"/>
              <a:buChar char="•"/>
            </a:pPr>
            <a:r>
              <a:rPr lang="en-US" dirty="0"/>
              <a:t>Adult education</a:t>
            </a:r>
          </a:p>
          <a:p>
            <a:pPr>
              <a:lnSpc>
                <a:spcPct val="120000"/>
              </a:lnSpc>
              <a:spcBef>
                <a:spcPts val="0"/>
              </a:spcBef>
              <a:spcAft>
                <a:spcPts val="0"/>
              </a:spcAft>
              <a:buFont typeface="Arial" panose="020B0604020202020204" pitchFamily="34" charset="0"/>
              <a:buChar char="•"/>
            </a:pPr>
            <a:r>
              <a:rPr lang="en-US" dirty="0"/>
              <a:t>Post-secondary</a:t>
            </a:r>
          </a:p>
          <a:p>
            <a:pPr>
              <a:lnSpc>
                <a:spcPct val="120000"/>
              </a:lnSpc>
              <a:spcBef>
                <a:spcPts val="0"/>
              </a:spcBef>
              <a:spcAft>
                <a:spcPts val="0"/>
              </a:spcAft>
              <a:buFont typeface="Arial" panose="020B0604020202020204" pitchFamily="34" charset="0"/>
              <a:buChar char="•"/>
            </a:pPr>
            <a:r>
              <a:rPr lang="en-US" dirty="0"/>
              <a:t>General education</a:t>
            </a:r>
          </a:p>
          <a:p>
            <a:pPr>
              <a:lnSpc>
                <a:spcPct val="120000"/>
              </a:lnSpc>
              <a:spcBef>
                <a:spcPts val="0"/>
              </a:spcBef>
              <a:spcAft>
                <a:spcPts val="0"/>
              </a:spcAft>
              <a:buFont typeface="Arial" panose="020B0604020202020204" pitchFamily="34" charset="0"/>
              <a:buChar char="•"/>
            </a:pPr>
            <a:r>
              <a:rPr lang="en-US" dirty="0"/>
              <a:t>Job skills training</a:t>
            </a:r>
          </a:p>
          <a:p>
            <a:pPr>
              <a:lnSpc>
                <a:spcPct val="120000"/>
              </a:lnSpc>
              <a:spcBef>
                <a:spcPts val="0"/>
              </a:spcBef>
              <a:spcAft>
                <a:spcPts val="0"/>
              </a:spcAft>
              <a:buFont typeface="Arial" panose="020B0604020202020204" pitchFamily="34" charset="0"/>
              <a:buChar char="•"/>
            </a:pPr>
            <a:r>
              <a:rPr lang="en-US" dirty="0"/>
              <a:t>Vocation education or training</a:t>
            </a:r>
          </a:p>
          <a:p>
            <a:pPr>
              <a:lnSpc>
                <a:spcPct val="120000"/>
              </a:lnSpc>
              <a:spcBef>
                <a:spcPts val="0"/>
              </a:spcBef>
              <a:spcAft>
                <a:spcPts val="0"/>
              </a:spcAft>
              <a:buFont typeface="Arial" panose="020B0604020202020204" pitchFamily="34" charset="0"/>
              <a:buChar char="•"/>
            </a:pPr>
            <a:r>
              <a:rPr lang="en-US" dirty="0"/>
              <a:t>English as a second language education</a:t>
            </a:r>
          </a:p>
          <a:p>
            <a:pPr>
              <a:lnSpc>
                <a:spcPct val="120000"/>
              </a:lnSpc>
              <a:spcBef>
                <a:spcPts val="0"/>
              </a:spcBef>
              <a:spcAft>
                <a:spcPts val="0"/>
              </a:spcAft>
              <a:buFont typeface="Arial" panose="020B0604020202020204" pitchFamily="34" charset="0"/>
              <a:buChar char="•"/>
            </a:pPr>
            <a:endParaRPr lang="en-US" dirty="0" smtClean="0"/>
          </a:p>
          <a:p>
            <a:pPr>
              <a:lnSpc>
                <a:spcPct val="120000"/>
              </a:lnSpc>
              <a:spcBef>
                <a:spcPts val="0"/>
              </a:spcBef>
              <a:spcAft>
                <a:spcPts val="0"/>
              </a:spcAft>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14</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528994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1" y="286605"/>
            <a:ext cx="4823651" cy="1450757"/>
          </a:xfrm>
        </p:spPr>
        <p:txBody>
          <a:bodyPr>
            <a:normAutofit/>
          </a:bodyPr>
          <a:lstStyle/>
          <a:p>
            <a:r>
              <a:rPr lang="en-US" dirty="0" smtClean="0">
                <a:solidFill>
                  <a:srgbClr val="58595B"/>
                </a:solidFill>
                <a:latin typeface="+mn-lt"/>
              </a:rPr>
              <a:t>HIP.in.gov (click on Gateway to Work)</a:t>
            </a:r>
            <a:endParaRPr lang="en-US" dirty="0">
              <a:solidFill>
                <a:srgbClr val="58595B"/>
              </a:solidFill>
              <a:latin typeface="+mn-lt"/>
            </a:endParaRPr>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15</a:t>
            </a:fld>
            <a:endParaRPr lang="en-US" altLang="en-US" dirty="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pic>
        <p:nvPicPr>
          <p:cNvPr id="5" name="Picture 4"/>
          <p:cNvPicPr>
            <a:picLocks noChangeAspect="1"/>
          </p:cNvPicPr>
          <p:nvPr/>
        </p:nvPicPr>
        <p:blipFill>
          <a:blip r:embed="rId4"/>
          <a:stretch>
            <a:fillRect/>
          </a:stretch>
        </p:blipFill>
        <p:spPr>
          <a:xfrm>
            <a:off x="1828801" y="2133601"/>
            <a:ext cx="8492487" cy="3901611"/>
          </a:xfrm>
          <a:prstGeom prst="rect">
            <a:avLst/>
          </a:prstGeom>
        </p:spPr>
      </p:pic>
    </p:spTree>
    <p:extLst>
      <p:ext uri="{BB962C8B-B14F-4D97-AF65-F5344CB8AC3E}">
        <p14:creationId xmlns:p14="http://schemas.microsoft.com/office/powerpoint/2010/main" val="4065460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18965" y="2200122"/>
            <a:ext cx="5744064" cy="3514878"/>
          </a:xfrm>
          <a:prstGeom prst="rect">
            <a:avLst/>
          </a:prstGeom>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p:txBody>
          <a:bodyPr>
            <a:normAutofit/>
          </a:bodyPr>
          <a:lstStyle/>
          <a:p>
            <a:r>
              <a:rPr lang="en-US" dirty="0" smtClean="0">
                <a:solidFill>
                  <a:srgbClr val="58595B"/>
                </a:solidFill>
                <a:latin typeface="+mn-lt"/>
              </a:rPr>
              <a:t>FSSA Benefit Portal</a:t>
            </a:r>
            <a:endParaRPr lang="en-US" dirty="0">
              <a:solidFill>
                <a:srgbClr val="58595B"/>
              </a:solidFill>
              <a:latin typeface="+mn-lt"/>
            </a:endParaRPr>
          </a:p>
        </p:txBody>
      </p:sp>
      <p:sp>
        <p:nvSpPr>
          <p:cNvPr id="3" name="Content Placeholder 2"/>
          <p:cNvSpPr>
            <a:spLocks noGrp="1"/>
          </p:cNvSpPr>
          <p:nvPr>
            <p:ph idx="1"/>
          </p:nvPr>
        </p:nvSpPr>
        <p:spPr>
          <a:xfrm>
            <a:off x="1752601" y="1764501"/>
            <a:ext cx="8115197" cy="4941099"/>
          </a:xfrm>
        </p:spPr>
        <p:txBody>
          <a:bodyPr>
            <a:normAutofit/>
          </a:bodyPr>
          <a:lstStyle/>
          <a:p>
            <a:pPr marL="201168" lvl="1" indent="0">
              <a:buNone/>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lvl="1">
              <a:buFont typeface="Wingdings" panose="05000000000000000000" pitchFamily="2" charset="2"/>
              <a:buChar char="v"/>
            </a:pPr>
            <a:endParaRPr lang="en-US" sz="2400" dirty="0">
              <a:solidFill>
                <a:srgbClr val="58595B"/>
              </a:solidFill>
            </a:endParaRPr>
          </a:p>
          <a:p>
            <a:pPr marL="201168" lvl="1" indent="0">
              <a:buNone/>
            </a:pPr>
            <a:endParaRPr lang="en-US" sz="800" dirty="0">
              <a:solidFill>
                <a:srgbClr val="58595B"/>
              </a:solidFill>
            </a:endParaRPr>
          </a:p>
          <a:p>
            <a:pPr marL="201168" lvl="1" indent="0">
              <a:buNone/>
            </a:pPr>
            <a:endParaRPr lang="en-US" sz="800" dirty="0">
              <a:solidFill>
                <a:srgbClr val="58595B"/>
              </a:solidFill>
            </a:endParaRPr>
          </a:p>
          <a:p>
            <a:pPr marL="201168" lvl="1" indent="0">
              <a:buNone/>
            </a:pPr>
            <a:endParaRPr lang="en-US" sz="800" dirty="0">
              <a:solidFill>
                <a:srgbClr val="58595B"/>
              </a:solidFill>
            </a:endParaRPr>
          </a:p>
          <a:p>
            <a:pPr marL="201168" lvl="1" indent="0">
              <a:buNone/>
            </a:pPr>
            <a:r>
              <a:rPr lang="en-US" sz="800" dirty="0">
                <a:solidFill>
                  <a:srgbClr val="58595B"/>
                </a:solidFill>
              </a:rPr>
              <a:t>		</a:t>
            </a:r>
          </a:p>
          <a:p>
            <a:pPr marL="201168" lvl="1" indent="0">
              <a:buNone/>
            </a:pPr>
            <a:endParaRPr lang="en-US" sz="800" dirty="0">
              <a:solidFill>
                <a:srgbClr val="58595B"/>
              </a:solidFill>
            </a:endParaRPr>
          </a:p>
          <a:p>
            <a:pPr marL="201168" lvl="1" indent="0">
              <a:buNone/>
            </a:pPr>
            <a:endParaRPr lang="en-US" sz="2400" dirty="0">
              <a:solidFill>
                <a:srgbClr val="58595B"/>
              </a:solidFill>
            </a:endParaRPr>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16</a:t>
            </a:fld>
            <a:endParaRPr lang="en-US" altLang="en-US"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pic>
        <p:nvPicPr>
          <p:cNvPr id="5" name="Picture 4"/>
          <p:cNvPicPr>
            <a:picLocks noChangeAspect="1"/>
          </p:cNvPicPr>
          <p:nvPr/>
        </p:nvPicPr>
        <p:blipFill>
          <a:blip r:embed="rId5"/>
          <a:stretch>
            <a:fillRect/>
          </a:stretch>
        </p:blipFill>
        <p:spPr>
          <a:xfrm>
            <a:off x="7894843" y="1645189"/>
            <a:ext cx="2381406" cy="4255299"/>
          </a:xfrm>
          <a:prstGeom prst="rect">
            <a:avLst/>
          </a:prstGeom>
        </p:spPr>
        <p:style>
          <a:lnRef idx="2">
            <a:schemeClr val="dk1"/>
          </a:lnRef>
          <a:fillRef idx="1">
            <a:schemeClr val="lt1"/>
          </a:fillRef>
          <a:effectRef idx="0">
            <a:schemeClr val="dk1"/>
          </a:effectRef>
          <a:fontRef idx="minor">
            <a:schemeClr val="dk1"/>
          </a:fontRef>
        </p:style>
      </p:pic>
      <p:sp>
        <p:nvSpPr>
          <p:cNvPr id="9" name="Oval 8"/>
          <p:cNvSpPr/>
          <p:nvPr/>
        </p:nvSpPr>
        <p:spPr>
          <a:xfrm>
            <a:off x="3276600" y="3581400"/>
            <a:ext cx="1752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466433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Member </a:t>
            </a:r>
            <a:br>
              <a:rPr lang="en-US" dirty="0" smtClean="0">
                <a:solidFill>
                  <a:srgbClr val="58595B"/>
                </a:solidFill>
                <a:latin typeface="+mn-lt"/>
              </a:rPr>
            </a:br>
            <a:r>
              <a:rPr lang="en-US" dirty="0" smtClean="0">
                <a:solidFill>
                  <a:srgbClr val="58595B"/>
                </a:solidFill>
                <a:latin typeface="+mn-lt"/>
              </a:rPr>
              <a:t>Communications</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4114800"/>
          </a:xfrm>
        </p:spPr>
        <p:txBody>
          <a:bodyPr>
            <a:normAutofit/>
          </a:bodyPr>
          <a:lstStyle/>
          <a:p>
            <a:pPr marL="0" indent="0">
              <a:buNone/>
            </a:pPr>
            <a:r>
              <a:rPr lang="en-US" dirty="0" smtClean="0"/>
              <a:t> </a:t>
            </a:r>
          </a:p>
          <a:p>
            <a:pPr marL="457200" indent="-457200">
              <a:buFont typeface="Wingdings" panose="05000000000000000000" pitchFamily="2" charset="2"/>
              <a:buChar char="v"/>
            </a:pPr>
            <a:r>
              <a:rPr lang="en-US" sz="2400" b="1" dirty="0"/>
              <a:t> Emails</a:t>
            </a:r>
          </a:p>
          <a:p>
            <a:pPr marL="457200" indent="-457200">
              <a:buFont typeface="Wingdings" panose="05000000000000000000" pitchFamily="2" charset="2"/>
              <a:buChar char="v"/>
            </a:pPr>
            <a:r>
              <a:rPr lang="en-US" sz="2400" b="1" dirty="0"/>
              <a:t> Postcards</a:t>
            </a:r>
            <a:r>
              <a:rPr lang="en-US" sz="2400" dirty="0"/>
              <a:t> </a:t>
            </a:r>
          </a:p>
          <a:p>
            <a:pPr marL="457200" indent="-457200">
              <a:buFont typeface="Wingdings" panose="05000000000000000000" pitchFamily="2" charset="2"/>
              <a:buChar char="v"/>
            </a:pPr>
            <a:r>
              <a:rPr lang="en-US" sz="2400" b="1" dirty="0"/>
              <a:t> Eligibility Notices</a:t>
            </a:r>
          </a:p>
          <a:p>
            <a:pPr marL="457200" indent="-457200">
              <a:buFont typeface="Wingdings" panose="05000000000000000000" pitchFamily="2" charset="2"/>
              <a:buChar char="v"/>
            </a:pPr>
            <a:r>
              <a:rPr lang="en-US" sz="2400" b="1" dirty="0"/>
              <a:t> Health Plan Letters</a:t>
            </a:r>
            <a:endParaRPr lang="en-US" sz="2400" dirty="0"/>
          </a:p>
          <a:p>
            <a:pPr marL="457200" indent="-457200">
              <a:buFont typeface="Wingdings" panose="05000000000000000000" pitchFamily="2" charset="2"/>
              <a:buChar char="v"/>
            </a:pPr>
            <a:r>
              <a:rPr lang="en-US" sz="2400" b="1" dirty="0"/>
              <a:t> Monthly Status </a:t>
            </a:r>
            <a:r>
              <a:rPr lang="en-US" sz="2400" dirty="0"/>
              <a:t>– Gateway to Work status is included on monthly Power Account status – since March </a:t>
            </a:r>
          </a:p>
          <a:p>
            <a:pPr marL="457200" indent="-457200">
              <a:buFont typeface="Wingdings" panose="05000000000000000000" pitchFamily="2" charset="2"/>
              <a:buChar char="v"/>
            </a:pPr>
            <a:r>
              <a:rPr lang="en-US" sz="2400" b="1" dirty="0"/>
              <a:t> Digital Advertising</a:t>
            </a:r>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17</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1965588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Member </a:t>
            </a:r>
            <a:br>
              <a:rPr lang="en-US" dirty="0" smtClean="0">
                <a:solidFill>
                  <a:srgbClr val="58595B"/>
                </a:solidFill>
                <a:latin typeface="+mn-lt"/>
              </a:rPr>
            </a:br>
            <a:r>
              <a:rPr lang="en-US" dirty="0" smtClean="0">
                <a:solidFill>
                  <a:srgbClr val="58595B"/>
                </a:solidFill>
                <a:latin typeface="+mn-lt"/>
              </a:rPr>
              <a:t>Communications</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4747274"/>
          </a:xfrm>
        </p:spPr>
        <p:txBody>
          <a:bodyPr>
            <a:normAutofit/>
          </a:bodyPr>
          <a:lstStyle/>
          <a:p>
            <a:pPr marL="0" indent="0">
              <a:buNone/>
            </a:pPr>
            <a:r>
              <a:rPr lang="en-US" dirty="0" smtClean="0"/>
              <a:t> </a:t>
            </a:r>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18</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pic>
        <p:nvPicPr>
          <p:cNvPr id="6" name="Picture 5"/>
          <p:cNvPicPr>
            <a:picLocks noChangeAspect="1"/>
          </p:cNvPicPr>
          <p:nvPr/>
        </p:nvPicPr>
        <p:blipFill>
          <a:blip r:embed="rId4"/>
          <a:stretch>
            <a:fillRect/>
          </a:stretch>
        </p:blipFill>
        <p:spPr>
          <a:xfrm>
            <a:off x="1905001" y="1961405"/>
            <a:ext cx="4885829" cy="330994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5641830" y="3124200"/>
            <a:ext cx="4319668" cy="2876228"/>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7170612" y="2209800"/>
            <a:ext cx="2201989" cy="400110"/>
          </a:xfrm>
          <a:prstGeom prst="rect">
            <a:avLst/>
          </a:prstGeom>
          <a:noFill/>
        </p:spPr>
        <p:txBody>
          <a:bodyPr wrap="square" rtlCol="0">
            <a:spAutoFit/>
          </a:bodyPr>
          <a:lstStyle/>
          <a:p>
            <a:pPr defTabSz="914400"/>
            <a:r>
              <a:rPr lang="en-US" sz="2000" b="1" dirty="0">
                <a:solidFill>
                  <a:srgbClr val="000000"/>
                </a:solidFill>
              </a:rPr>
              <a:t>Postcard</a:t>
            </a:r>
          </a:p>
        </p:txBody>
      </p:sp>
    </p:spTree>
    <p:extLst>
      <p:ext uri="{BB962C8B-B14F-4D97-AF65-F5344CB8AC3E}">
        <p14:creationId xmlns:p14="http://schemas.microsoft.com/office/powerpoint/2010/main" val="2218953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How to report </a:t>
            </a:r>
            <a:br>
              <a:rPr lang="en-US" dirty="0" smtClean="0">
                <a:solidFill>
                  <a:srgbClr val="58595B"/>
                </a:solidFill>
                <a:latin typeface="+mn-lt"/>
              </a:rPr>
            </a:br>
            <a:r>
              <a:rPr lang="en-US" dirty="0" smtClean="0">
                <a:solidFill>
                  <a:srgbClr val="58595B"/>
                </a:solidFill>
                <a:latin typeface="+mn-lt"/>
              </a:rPr>
              <a:t>hours</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4747274"/>
          </a:xfrm>
        </p:spPr>
        <p:txBody>
          <a:bodyPr>
            <a:normAutofit/>
          </a:bodyPr>
          <a:lstStyle/>
          <a:p>
            <a:pPr marL="0" indent="0">
              <a:buNone/>
            </a:pPr>
            <a:r>
              <a:rPr lang="en-US" dirty="0" smtClean="0"/>
              <a:t> </a:t>
            </a:r>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19</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pic>
        <p:nvPicPr>
          <p:cNvPr id="5" name="Picture 4"/>
          <p:cNvPicPr>
            <a:picLocks noChangeAspect="1"/>
          </p:cNvPicPr>
          <p:nvPr/>
        </p:nvPicPr>
        <p:blipFill>
          <a:blip r:embed="rId4"/>
          <a:stretch>
            <a:fillRect/>
          </a:stretch>
        </p:blipFill>
        <p:spPr>
          <a:xfrm>
            <a:off x="1828800" y="2133601"/>
            <a:ext cx="4813396" cy="321433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6781801" y="152400"/>
            <a:ext cx="3666667" cy="56761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3207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25" name="Straight Connector 24"/>
          <p:cNvCxnSpPr/>
          <p:nvPr/>
        </p:nvCxnSpPr>
        <p:spPr>
          <a:xfrm>
            <a:off x="8683645" y="2989477"/>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958193" y="2940981"/>
            <a:ext cx="2648904" cy="3016210"/>
          </a:xfrm>
          <a:prstGeom prst="rect">
            <a:avLst/>
          </a:prstGeom>
        </p:spPr>
        <p:txBody>
          <a:bodyPr wrap="square">
            <a:spAutoFit/>
          </a:bodyPr>
          <a:lstStyle/>
          <a:p>
            <a:r>
              <a:rPr lang="en-US" sz="1900" dirty="0"/>
              <a:t>“Just go for it! It's never too late to better yourself and your family. I'm 34 and I never thought I would have ever been able to attend college, but here I am, I'm doing it. It's never too late</a:t>
            </a:r>
            <a:r>
              <a:rPr lang="en-US" sz="1900" dirty="0" smtClean="0"/>
              <a:t>.”</a:t>
            </a:r>
            <a:endParaRPr lang="en-US" sz="1900" dirty="0" smtClean="0">
              <a:ea typeface="Calibri" panose="020F0502020204030204" pitchFamily="34" charset="0"/>
              <a:cs typeface="Times New Roman" panose="02020603050405020304" pitchFamily="18" charset="0"/>
            </a:endParaRPr>
          </a:p>
        </p:txBody>
      </p:sp>
      <p:pic>
        <p:nvPicPr>
          <p:cNvPr id="37890" name="Picture 2" descr="Heather West Success Story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15729" t="6368" r="-720" b="34818"/>
          <a:stretch/>
        </p:blipFill>
        <p:spPr bwMode="auto">
          <a:xfrm>
            <a:off x="317385" y="2738372"/>
            <a:ext cx="5375942" cy="2794493"/>
          </a:xfrm>
          <a:prstGeom prst="rect">
            <a:avLst/>
          </a:prstGeom>
          <a:noFill/>
          <a:ln>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646909" y="5991818"/>
            <a:ext cx="1808508" cy="369332"/>
          </a:xfrm>
          <a:prstGeom prst="rect">
            <a:avLst/>
          </a:prstGeom>
        </p:spPr>
        <p:txBody>
          <a:bodyPr wrap="none">
            <a:spAutoFit/>
          </a:bodyPr>
          <a:lstStyle/>
          <a:p>
            <a:r>
              <a:rPr lang="en-US" dirty="0">
                <a:solidFill>
                  <a:srgbClr val="FFC000"/>
                </a:solidFill>
              </a:rPr>
              <a:t>–Heather West</a:t>
            </a:r>
            <a:endParaRPr lang="en-US" dirty="0">
              <a:solidFill>
                <a:srgbClr val="FFC000"/>
              </a:solidFill>
              <a:ea typeface="Calibri" panose="020F0502020204030204" pitchFamily="34" charset="0"/>
              <a:cs typeface="Times New Roman" panose="02020603050405020304" pitchFamily="18" charset="0"/>
            </a:endParaRPr>
          </a:p>
        </p:txBody>
      </p:sp>
      <p:sp>
        <p:nvSpPr>
          <p:cNvPr id="4" name="Rectangle 3"/>
          <p:cNvSpPr/>
          <p:nvPr/>
        </p:nvSpPr>
        <p:spPr>
          <a:xfrm>
            <a:off x="8871963" y="3920738"/>
            <a:ext cx="3189408" cy="2440412"/>
          </a:xfrm>
          <a:prstGeom prst="rect">
            <a:avLst/>
          </a:prstGeom>
        </p:spPr>
        <p:txBody>
          <a:bodyPr wrap="square">
            <a:spAutoFit/>
          </a:bodyPr>
          <a:lstStyle/>
          <a:p>
            <a:pPr>
              <a:lnSpc>
                <a:spcPct val="107000"/>
              </a:lnSpc>
              <a:spcAft>
                <a:spcPts val="800"/>
              </a:spcAft>
            </a:pPr>
            <a:r>
              <a:rPr lang="en-US" dirty="0">
                <a:ea typeface="Calibri" panose="020F0502020204030204" pitchFamily="34" charset="0"/>
                <a:cs typeface="Times New Roman" panose="02020603050405020304" pitchFamily="18" charset="0"/>
              </a:rPr>
              <a:t>A single mother of two living in government housing, Heather West, was </a:t>
            </a:r>
            <a:r>
              <a:rPr lang="en-US" dirty="0" smtClean="0">
                <a:ea typeface="Calibri" panose="020F0502020204030204" pitchFamily="34" charset="0"/>
                <a:cs typeface="Times New Roman" panose="02020603050405020304" pitchFamily="18" charset="0"/>
              </a:rPr>
              <a:t>struggling. </a:t>
            </a:r>
            <a:r>
              <a:rPr lang="en-US" dirty="0">
                <a:ea typeface="Calibri" panose="020F0502020204030204" pitchFamily="34" charset="0"/>
                <a:cs typeface="Times New Roman" panose="02020603050405020304" pitchFamily="18" charset="0"/>
              </a:rPr>
              <a:t>Left on her own to care for her two children after their father’s incarceration, she grew tired of the struggle. </a:t>
            </a:r>
            <a:endParaRPr lang="en-US" dirty="0">
              <a:effectLst/>
              <a:ea typeface="Calibri" panose="020F0502020204030204" pitchFamily="34" charset="0"/>
              <a:cs typeface="Times New Roman" panose="02020603050405020304" pitchFamily="18" charset="0"/>
            </a:endParaRPr>
          </a:p>
        </p:txBody>
      </p:sp>
      <p:sp>
        <p:nvSpPr>
          <p:cNvPr id="8" name="TextBox 7"/>
          <p:cNvSpPr txBox="1"/>
          <p:nvPr/>
        </p:nvSpPr>
        <p:spPr>
          <a:xfrm>
            <a:off x="8871963" y="2738372"/>
            <a:ext cx="2769595" cy="1077218"/>
          </a:xfrm>
          <a:prstGeom prst="rect">
            <a:avLst/>
          </a:prstGeom>
          <a:noFill/>
        </p:spPr>
        <p:txBody>
          <a:bodyPr wrap="square" rtlCol="0">
            <a:spAutoFit/>
          </a:bodyPr>
          <a:lstStyle/>
          <a:p>
            <a:r>
              <a:rPr lang="en-US" sz="2400" dirty="0" smtClean="0">
                <a:solidFill>
                  <a:srgbClr val="FFC000"/>
                </a:solidFill>
              </a:rPr>
              <a:t>A Never Ending </a:t>
            </a:r>
            <a:r>
              <a:rPr lang="en-US" sz="4000" dirty="0" smtClean="0">
                <a:solidFill>
                  <a:srgbClr val="FFC000"/>
                </a:solidFill>
              </a:rPr>
              <a:t>STRUGGLE</a:t>
            </a:r>
            <a:endParaRPr lang="en-US" sz="4000" dirty="0">
              <a:solidFill>
                <a:srgbClr val="FFC000"/>
              </a:solidFill>
            </a:endParaRPr>
          </a:p>
        </p:txBody>
      </p:sp>
    </p:spTree>
    <p:extLst>
      <p:ext uri="{BB962C8B-B14F-4D97-AF65-F5344CB8AC3E}">
        <p14:creationId xmlns:p14="http://schemas.microsoft.com/office/powerpoint/2010/main" val="2492190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Help for Members</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4747274"/>
          </a:xfrm>
        </p:spPr>
        <p:txBody>
          <a:bodyPr>
            <a:normAutofit/>
          </a:bodyPr>
          <a:lstStyle/>
          <a:p>
            <a:pPr>
              <a:buFont typeface="Wingdings" panose="05000000000000000000" pitchFamily="2" charset="2"/>
              <a:buChar char="v"/>
            </a:pPr>
            <a:r>
              <a:rPr lang="en-US" dirty="0" smtClean="0"/>
              <a:t> </a:t>
            </a:r>
            <a:r>
              <a:rPr lang="en-US" sz="2400" dirty="0"/>
              <a:t>MCE (Anthem, CareSource, MDWise, MHS)</a:t>
            </a:r>
          </a:p>
          <a:p>
            <a:pPr lvl="1">
              <a:buFont typeface="Wingdings" panose="05000000000000000000" pitchFamily="2" charset="2"/>
              <a:buChar char="§"/>
            </a:pPr>
            <a:r>
              <a:rPr lang="en-US" sz="2200" dirty="0"/>
              <a:t>General member questions</a:t>
            </a:r>
          </a:p>
          <a:p>
            <a:pPr lvl="1">
              <a:buFont typeface="Wingdings" panose="05000000000000000000" pitchFamily="2" charset="2"/>
              <a:buChar char="§"/>
            </a:pPr>
            <a:r>
              <a:rPr lang="en-US" sz="2200" dirty="0"/>
              <a:t>Exemption notification and/or requests</a:t>
            </a:r>
          </a:p>
          <a:p>
            <a:pPr lvl="1">
              <a:buFont typeface="Wingdings" panose="05000000000000000000" pitchFamily="2" charset="2"/>
              <a:buChar char="§"/>
            </a:pPr>
            <a:r>
              <a:rPr lang="en-US" sz="2200" dirty="0"/>
              <a:t>Good Cause exemption requests</a:t>
            </a:r>
          </a:p>
          <a:p>
            <a:pPr lvl="1">
              <a:buFont typeface="Wingdings" panose="05000000000000000000" pitchFamily="2" charset="2"/>
              <a:buChar char="§"/>
            </a:pPr>
            <a:r>
              <a:rPr lang="en-US" sz="2200" dirty="0"/>
              <a:t>Reporting hours</a:t>
            </a:r>
          </a:p>
          <a:p>
            <a:pPr lvl="1">
              <a:buFont typeface="Wingdings" panose="05000000000000000000" pitchFamily="2" charset="2"/>
              <a:buChar char="§"/>
            </a:pPr>
            <a:r>
              <a:rPr lang="en-US" sz="2200" dirty="0"/>
              <a:t>Assistance and referrals</a:t>
            </a:r>
            <a:endParaRPr lang="en-US" sz="2400" dirty="0"/>
          </a:p>
          <a:p>
            <a:pPr lvl="0">
              <a:buFont typeface="Wingdings" panose="05000000000000000000" pitchFamily="2" charset="2"/>
              <a:buChar char="v"/>
            </a:pPr>
            <a:r>
              <a:rPr lang="en-US" sz="2400" dirty="0"/>
              <a:t>Gateway to Work Unit</a:t>
            </a:r>
          </a:p>
          <a:p>
            <a:pPr lvl="1">
              <a:buFont typeface="Wingdings" panose="05000000000000000000" pitchFamily="2" charset="2"/>
              <a:buChar char="§"/>
            </a:pPr>
            <a:r>
              <a:rPr lang="en-US" sz="2200" dirty="0"/>
              <a:t>Eligibility Issues &amp; Good Cause reviews</a:t>
            </a:r>
          </a:p>
          <a:p>
            <a:pPr lvl="1">
              <a:buFont typeface="Wingdings" panose="05000000000000000000" pitchFamily="2" charset="2"/>
              <a:buChar char="§"/>
            </a:pPr>
            <a:r>
              <a:rPr lang="en-US" sz="2200" dirty="0"/>
              <a:t>General process questions</a:t>
            </a:r>
          </a:p>
          <a:p>
            <a:pPr lvl="1">
              <a:buFont typeface="Wingdings" panose="05000000000000000000" pitchFamily="2" charset="2"/>
              <a:buChar char="§"/>
            </a:pPr>
            <a:r>
              <a:rPr lang="en-US" sz="2200" dirty="0"/>
              <a:t>At-Risk/suspend members support (beginning in Nov.)</a:t>
            </a:r>
          </a:p>
          <a:p>
            <a:pPr lvl="1">
              <a:buFont typeface="Wingdings" panose="05000000000000000000" pitchFamily="2" charset="2"/>
              <a:buChar char="Ø"/>
            </a:pPr>
            <a:endParaRPr lang="en-US" sz="2200" dirty="0"/>
          </a:p>
          <a:p>
            <a:pPr lvl="1">
              <a:buFont typeface="Wingdings" panose="05000000000000000000" pitchFamily="2" charset="2"/>
              <a:buChar char="Ø"/>
            </a:pPr>
            <a:endParaRPr lang="en-US" sz="2200"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20</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2331526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Pre-suspension</a:t>
            </a:r>
            <a:br>
              <a:rPr lang="en-US" dirty="0" smtClean="0">
                <a:solidFill>
                  <a:srgbClr val="58595B"/>
                </a:solidFill>
                <a:latin typeface="+mn-lt"/>
              </a:rPr>
            </a:br>
            <a:r>
              <a:rPr lang="en-US" dirty="0" smtClean="0">
                <a:solidFill>
                  <a:srgbClr val="58595B"/>
                </a:solidFill>
                <a:latin typeface="+mn-lt"/>
              </a:rPr>
              <a:t>Support</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4747274"/>
          </a:xfrm>
        </p:spPr>
        <p:txBody>
          <a:bodyPr>
            <a:normAutofit/>
          </a:bodyPr>
          <a:lstStyle/>
          <a:p>
            <a:pPr marL="0" indent="0">
              <a:buNone/>
            </a:pPr>
            <a:r>
              <a:rPr lang="en-US" dirty="0" smtClean="0"/>
              <a:t> </a:t>
            </a:r>
          </a:p>
          <a:p>
            <a:pPr lvl="0">
              <a:buFont typeface="Wingdings" panose="05000000000000000000" pitchFamily="2" charset="2"/>
              <a:buChar char="v"/>
            </a:pPr>
            <a:r>
              <a:rPr lang="en-US" sz="2800" dirty="0"/>
              <a:t> Outreach in Oct, Nov &amp; December</a:t>
            </a:r>
          </a:p>
          <a:p>
            <a:pPr lvl="0">
              <a:buFont typeface="Wingdings" panose="05000000000000000000" pitchFamily="2" charset="2"/>
              <a:buChar char="v"/>
            </a:pPr>
            <a:r>
              <a:rPr lang="en-US" sz="2800" dirty="0"/>
              <a:t> Pre-Suspension Activities</a:t>
            </a:r>
          </a:p>
          <a:p>
            <a:pPr lvl="2">
              <a:buFont typeface="Wingdings" panose="05000000000000000000" pitchFamily="2" charset="2"/>
              <a:buChar char="§"/>
            </a:pPr>
            <a:r>
              <a:rPr lang="en-US" sz="2000" dirty="0"/>
              <a:t>Online or paper versions</a:t>
            </a:r>
          </a:p>
          <a:p>
            <a:pPr lvl="2">
              <a:buFont typeface="Wingdings" panose="05000000000000000000" pitchFamily="2" charset="2"/>
              <a:buChar char="§"/>
            </a:pPr>
            <a:r>
              <a:rPr lang="en-US" sz="2000" dirty="0"/>
              <a:t>Credit for 1 month of hours</a:t>
            </a:r>
          </a:p>
          <a:p>
            <a:pPr>
              <a:buFont typeface="Wingdings" panose="05000000000000000000" pitchFamily="2" charset="2"/>
              <a:buChar char="v"/>
            </a:pPr>
            <a:r>
              <a:rPr lang="en-US" sz="2800" dirty="0"/>
              <a:t> Exemptions can over-ride suspension</a:t>
            </a:r>
          </a:p>
          <a:p>
            <a:pPr marL="0" indent="0" algn="ctr">
              <a:buNone/>
            </a:pPr>
            <a:r>
              <a:rPr lang="en-US" sz="2600" i="1" dirty="0"/>
              <a:t>Reminder – members is suspended effective Jan. 1, 2020, not terminated. Can re-activate within 3 business days and provide retro coverage as medically necessary</a:t>
            </a:r>
          </a:p>
          <a:p>
            <a:pPr lvl="1" algn="ctr">
              <a:buFont typeface="Wingdings" panose="05000000000000000000" pitchFamily="2" charset="2"/>
              <a:buChar char="§"/>
            </a:pPr>
            <a:endParaRPr lang="en-US" sz="2200" i="1" dirty="0"/>
          </a:p>
          <a:p>
            <a:pPr lvl="1">
              <a:buFont typeface="Wingdings" panose="05000000000000000000" pitchFamily="2" charset="2"/>
              <a:buChar char="Ø"/>
            </a:pPr>
            <a:endParaRPr lang="en-US" sz="2200"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21</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1950069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latin typeface="+mn-lt"/>
              </a:rPr>
              <a:t>How to Help with</a:t>
            </a:r>
            <a:br>
              <a:rPr lang="en-US" dirty="0" smtClean="0">
                <a:solidFill>
                  <a:srgbClr val="58595B"/>
                </a:solidFill>
                <a:latin typeface="+mn-lt"/>
              </a:rPr>
            </a:br>
            <a:r>
              <a:rPr lang="en-US" dirty="0" smtClean="0">
                <a:solidFill>
                  <a:srgbClr val="58595B"/>
                </a:solidFill>
                <a:latin typeface="+mn-lt"/>
              </a:rPr>
              <a:t>Outreach</a:t>
            </a:r>
            <a:endParaRPr lang="en-US" dirty="0">
              <a:solidFill>
                <a:srgbClr val="58595B"/>
              </a:solidFill>
              <a:latin typeface="+mn-lt"/>
            </a:endParaRPr>
          </a:p>
        </p:txBody>
      </p:sp>
      <p:sp>
        <p:nvSpPr>
          <p:cNvPr id="3" name="Content Placeholder 2"/>
          <p:cNvSpPr>
            <a:spLocks noGrp="1"/>
          </p:cNvSpPr>
          <p:nvPr>
            <p:ph idx="1"/>
          </p:nvPr>
        </p:nvSpPr>
        <p:spPr>
          <a:xfrm>
            <a:off x="2322111" y="1752600"/>
            <a:ext cx="7543801" cy="3505200"/>
          </a:xfrm>
        </p:spPr>
        <p:txBody>
          <a:bodyPr>
            <a:normAutofit lnSpcReduction="10000"/>
          </a:bodyPr>
          <a:lstStyle/>
          <a:p>
            <a:pPr marL="0" indent="0">
              <a:buNone/>
            </a:pPr>
            <a:r>
              <a:rPr lang="en-US" dirty="0" smtClean="0"/>
              <a:t> </a:t>
            </a:r>
          </a:p>
          <a:p>
            <a:pPr lvl="0">
              <a:buFont typeface="Wingdings" panose="05000000000000000000" pitchFamily="2" charset="2"/>
              <a:buChar char="v"/>
            </a:pPr>
            <a:r>
              <a:rPr lang="en-US" sz="2800" dirty="0"/>
              <a:t>Register with GTW to provide volunteer activities, access to computers, etc.</a:t>
            </a:r>
          </a:p>
          <a:p>
            <a:pPr lvl="0">
              <a:buFont typeface="Wingdings" panose="05000000000000000000" pitchFamily="2" charset="2"/>
              <a:buChar char="v"/>
            </a:pPr>
            <a:r>
              <a:rPr lang="en-US" sz="2800" dirty="0"/>
              <a:t>HIP.IN.gov</a:t>
            </a:r>
          </a:p>
          <a:p>
            <a:pPr lvl="2">
              <a:buFont typeface="Wingdings" panose="05000000000000000000" pitchFamily="2" charset="2"/>
              <a:buChar char="§"/>
            </a:pPr>
            <a:r>
              <a:rPr lang="en-US" sz="2000" dirty="0"/>
              <a:t>General program brochures</a:t>
            </a:r>
          </a:p>
          <a:p>
            <a:pPr lvl="2">
              <a:buFont typeface="Wingdings" panose="05000000000000000000" pitchFamily="2" charset="2"/>
              <a:buChar char="§"/>
            </a:pPr>
            <a:r>
              <a:rPr lang="en-US" sz="2000" dirty="0"/>
              <a:t>Key terms  brochures and posters</a:t>
            </a:r>
          </a:p>
          <a:p>
            <a:pPr lvl="2">
              <a:buFont typeface="Wingdings" panose="05000000000000000000" pitchFamily="2" charset="2"/>
              <a:buChar char="§"/>
            </a:pPr>
            <a:r>
              <a:rPr lang="en-US" sz="2000" dirty="0"/>
              <a:t>Infographic about enrolling in HIP </a:t>
            </a:r>
          </a:p>
          <a:p>
            <a:pPr lvl="2">
              <a:buFont typeface="Wingdings" panose="05000000000000000000" pitchFamily="2" charset="2"/>
              <a:buChar char="§"/>
            </a:pPr>
            <a:r>
              <a:rPr lang="en-US" sz="2000" dirty="0"/>
              <a:t>Order form for FREE materials</a:t>
            </a:r>
          </a:p>
          <a:p>
            <a:pPr lvl="2">
              <a:buFont typeface="Wingdings" panose="05000000000000000000" pitchFamily="2" charset="2"/>
              <a:buChar char="§"/>
            </a:pPr>
            <a:r>
              <a:rPr lang="en-US" sz="2000" dirty="0"/>
              <a:t>Sign up as a HIP Stakeholder </a:t>
            </a:r>
          </a:p>
          <a:p>
            <a:pPr lvl="1">
              <a:buFont typeface="Wingdings" panose="05000000000000000000" pitchFamily="2" charset="2"/>
              <a:buChar char="Ø"/>
            </a:pPr>
            <a:endParaRPr lang="en-US" dirty="0"/>
          </a:p>
          <a:p>
            <a:pPr>
              <a:buFont typeface="Wingdings" panose="05000000000000000000" pitchFamily="2" charset="2"/>
              <a:buChar char="v"/>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22</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3621710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286605"/>
            <a:ext cx="7833360" cy="1450757"/>
          </a:xfrm>
        </p:spPr>
        <p:txBody>
          <a:bodyPr/>
          <a:lstStyle/>
          <a:p>
            <a:r>
              <a:rPr lang="en-US" dirty="0" smtClean="0">
                <a:latin typeface="+mn-lt"/>
              </a:rPr>
              <a:t>Contact Information</a:t>
            </a:r>
            <a:endParaRPr lang="en-US" dirty="0">
              <a:latin typeface="+mn-lt"/>
            </a:endParaRPr>
          </a:p>
        </p:txBody>
      </p:sp>
      <p:sp>
        <p:nvSpPr>
          <p:cNvPr id="3" name="Content Placeholder 2"/>
          <p:cNvSpPr>
            <a:spLocks noGrp="1"/>
          </p:cNvSpPr>
          <p:nvPr>
            <p:ph idx="1"/>
          </p:nvPr>
        </p:nvSpPr>
        <p:spPr>
          <a:xfrm>
            <a:off x="2133601" y="1845734"/>
            <a:ext cx="8000999" cy="4859866"/>
          </a:xfrm>
        </p:spPr>
        <p:txBody>
          <a:bodyPr>
            <a:normAutofit/>
          </a:bodyPr>
          <a:lstStyle/>
          <a:p>
            <a:endParaRPr lang="en-US" b="1" dirty="0" smtClean="0"/>
          </a:p>
          <a:p>
            <a:pPr algn="ctr"/>
            <a:r>
              <a:rPr lang="en-US" sz="2800" b="1" dirty="0"/>
              <a:t>Elizabeth Crist Darby, </a:t>
            </a:r>
          </a:p>
          <a:p>
            <a:pPr algn="ctr"/>
            <a:r>
              <a:rPr lang="en-US" sz="2800" b="1" dirty="0"/>
              <a:t>Gateway to Work Director</a:t>
            </a:r>
          </a:p>
          <a:p>
            <a:pPr algn="ctr"/>
            <a:r>
              <a:rPr lang="en-US" sz="2800" b="1" dirty="0"/>
              <a:t>317-233-5621</a:t>
            </a:r>
          </a:p>
          <a:p>
            <a:pPr algn="ctr"/>
            <a:r>
              <a:rPr lang="en-US" sz="2800" b="1" dirty="0"/>
              <a:t> </a:t>
            </a:r>
            <a:r>
              <a:rPr lang="en-US" sz="2800" b="1" dirty="0">
                <a:hlinkClick r:id="rId3"/>
              </a:rPr>
              <a:t>Elizabeth.darby@fssa.in.gov</a:t>
            </a:r>
            <a:endParaRPr lang="en-US" sz="2800" b="1" dirty="0"/>
          </a:p>
          <a:p>
            <a:pPr algn="ctr"/>
            <a:endParaRPr lang="en-US" sz="2800" b="1" dirty="0"/>
          </a:p>
          <a:p>
            <a:pPr marL="0" indent="0" algn="ctr">
              <a:spcBef>
                <a:spcPts val="0"/>
              </a:spcBef>
              <a:spcAft>
                <a:spcPts val="600"/>
              </a:spcAft>
              <a:buNone/>
            </a:pPr>
            <a:r>
              <a:rPr lang="en-US" sz="2800" b="1" dirty="0"/>
              <a:t>General questions: </a:t>
            </a:r>
            <a:r>
              <a:rPr lang="en-US" sz="2800" dirty="0">
                <a:hlinkClick r:id="rId4"/>
              </a:rPr>
              <a:t>FSSA.GatewayToWork@fssa.in.gov</a:t>
            </a:r>
            <a:endParaRPr lang="en-US" sz="2800" dirty="0"/>
          </a:p>
          <a:p>
            <a:pPr marL="0" indent="0">
              <a:spcBef>
                <a:spcPts val="0"/>
              </a:spcBef>
              <a:spcAft>
                <a:spcPts val="600"/>
              </a:spcAft>
              <a:buNone/>
            </a:pPr>
            <a:endParaRPr lang="en-US" dirty="0"/>
          </a:p>
          <a:p>
            <a:pPr marL="0" indent="0">
              <a:spcBef>
                <a:spcPts val="0"/>
              </a:spcBef>
              <a:spcAft>
                <a:spcPts val="600"/>
              </a:spcAft>
              <a:buNone/>
            </a:pPr>
            <a:endParaRPr lang="en-US" dirty="0"/>
          </a:p>
          <a:p>
            <a:endParaRPr lang="en-US" sz="2400" dirty="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23</a:t>
            </a:fld>
            <a:endParaRPr lang="en-US" altLang="en-US" dirty="0">
              <a:solidFill>
                <a:srgbClr val="0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46148"/>
            <a:ext cx="3491126" cy="1643804"/>
          </a:xfrm>
          <a:prstGeom prst="rect">
            <a:avLst/>
          </a:prstGeom>
        </p:spPr>
      </p:pic>
    </p:spTree>
    <p:extLst>
      <p:ext uri="{BB962C8B-B14F-4D97-AF65-F5344CB8AC3E}">
        <p14:creationId xmlns:p14="http://schemas.microsoft.com/office/powerpoint/2010/main" val="749252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6173893" y="3134956"/>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23986" y="2295430"/>
            <a:ext cx="3427006" cy="685401"/>
          </a:xfrm>
          <a:prstGeom prst="rect">
            <a:avLst/>
          </a:prstGeom>
          <a:effectLst/>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7619" t="40423" r="17778" b="6032"/>
          <a:stretch/>
        </p:blipFill>
        <p:spPr>
          <a:xfrm>
            <a:off x="923986" y="3278008"/>
            <a:ext cx="4742997" cy="2948350"/>
          </a:xfrm>
          <a:prstGeom prst="rect">
            <a:avLst/>
          </a:prstGeom>
          <a:ln>
            <a:solidFill>
              <a:schemeClr val="tx1"/>
            </a:solidFill>
          </a:ln>
          <a:effectLst>
            <a:reflection blurRad="6350" stA="52000" endA="300" endPos="35000" dir="5400000" sy="-100000" algn="bl" rotWithShape="0"/>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00" y="4752183"/>
            <a:ext cx="1309241" cy="261848"/>
          </a:xfrm>
          <a:prstGeom prst="rect">
            <a:avLst/>
          </a:prstGeom>
          <a:effectLst/>
        </p:spPr>
      </p:pic>
      <p:sp>
        <p:nvSpPr>
          <p:cNvPr id="21" name="Rectangle 20"/>
          <p:cNvSpPr/>
          <p:nvPr/>
        </p:nvSpPr>
        <p:spPr>
          <a:xfrm>
            <a:off x="145869" y="5123029"/>
            <a:ext cx="2071867" cy="1200329"/>
          </a:xfrm>
          <a:prstGeom prst="rect">
            <a:avLst/>
          </a:prstGeom>
        </p:spPr>
        <p:txBody>
          <a:bodyPr wrap="square">
            <a:spAutoFit/>
          </a:bodyPr>
          <a:lstStyle/>
          <a:p>
            <a:r>
              <a:rPr lang="en-US" dirty="0"/>
              <a:t>400 West New Road</a:t>
            </a:r>
          </a:p>
          <a:p>
            <a:r>
              <a:rPr lang="en-US" dirty="0"/>
              <a:t>Greenfield </a:t>
            </a:r>
          </a:p>
          <a:p>
            <a:endParaRPr lang="en-US" dirty="0"/>
          </a:p>
        </p:txBody>
      </p: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t="7771" b="18367"/>
          <a:stretch/>
        </p:blipFill>
        <p:spPr>
          <a:xfrm>
            <a:off x="6571823" y="3278008"/>
            <a:ext cx="5269201" cy="2918954"/>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sp>
        <p:nvSpPr>
          <p:cNvPr id="26" name="Rectangle 25"/>
          <p:cNvSpPr/>
          <p:nvPr/>
        </p:nvSpPr>
        <p:spPr>
          <a:xfrm>
            <a:off x="9491767" y="5400027"/>
            <a:ext cx="2569605" cy="646331"/>
          </a:xfrm>
          <a:prstGeom prst="rect">
            <a:avLst/>
          </a:prstGeom>
        </p:spPr>
        <p:txBody>
          <a:bodyPr wrap="square">
            <a:spAutoFit/>
          </a:bodyPr>
          <a:lstStyle/>
          <a:p>
            <a:r>
              <a:rPr lang="en-US" dirty="0"/>
              <a:t>8677 Logo Athletic </a:t>
            </a:r>
            <a:r>
              <a:rPr lang="en-US" dirty="0" smtClean="0"/>
              <a:t>Ct., </a:t>
            </a:r>
            <a:r>
              <a:rPr lang="en-US" dirty="0"/>
              <a:t>Indianapolis</a:t>
            </a:r>
          </a:p>
        </p:txBody>
      </p:sp>
      <p:pic>
        <p:nvPicPr>
          <p:cNvPr id="28" name="Picture 27"/>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8863602" y="3278008"/>
            <a:ext cx="1079710" cy="729704"/>
          </a:xfrm>
          <a:prstGeom prst="rect">
            <a:avLst/>
          </a:prstGeom>
        </p:spPr>
      </p:pic>
      <p:sp>
        <p:nvSpPr>
          <p:cNvPr id="27" name="Rectangle 26"/>
          <p:cNvSpPr/>
          <p:nvPr/>
        </p:nvSpPr>
        <p:spPr>
          <a:xfrm>
            <a:off x="6498466" y="2793200"/>
            <a:ext cx="2941831" cy="369332"/>
          </a:xfrm>
          <a:prstGeom prst="rect">
            <a:avLst/>
          </a:prstGeom>
        </p:spPr>
        <p:txBody>
          <a:bodyPr wrap="none">
            <a:spAutoFit/>
          </a:bodyPr>
          <a:lstStyle/>
          <a:p>
            <a:r>
              <a:rPr lang="en-US" dirty="0" smtClean="0">
                <a:ea typeface="Times New Roman" panose="02020603050405020304" pitchFamily="18" charset="0"/>
              </a:rPr>
              <a:t>Photos by Natalie </a:t>
            </a:r>
            <a:r>
              <a:rPr lang="en-US" dirty="0">
                <a:ea typeface="Times New Roman" panose="02020603050405020304" pitchFamily="18" charset="0"/>
              </a:rPr>
              <a:t>Reuter</a:t>
            </a:r>
            <a:endParaRPr lang="en-US" dirty="0">
              <a:ea typeface="Calibri" panose="020F0502020204030204" pitchFamily="34" charset="0"/>
            </a:endParaRPr>
          </a:p>
        </p:txBody>
      </p:sp>
    </p:spTree>
    <p:extLst>
      <p:ext uri="{BB962C8B-B14F-4D97-AF65-F5344CB8AC3E}">
        <p14:creationId xmlns:p14="http://schemas.microsoft.com/office/powerpoint/2010/main" val="1585465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7605774" y="3108569"/>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35" y="4864876"/>
            <a:ext cx="6956884" cy="1500699"/>
          </a:xfrm>
          <a:prstGeom prst="rect">
            <a:avLst/>
          </a:prstGeom>
          <a:ln>
            <a:solidFill>
              <a:schemeClr val="tx1"/>
            </a:solidFill>
          </a:ln>
          <a:effectLst>
            <a:reflection blurRad="6350" stA="52000" endA="300" endPos="35000" dir="5400000" sy="-100000" algn="bl" rotWithShape="0"/>
          </a:effectLst>
        </p:spPr>
      </p:pic>
      <p:sp>
        <p:nvSpPr>
          <p:cNvPr id="9" name="Rectangle 8"/>
          <p:cNvSpPr/>
          <p:nvPr/>
        </p:nvSpPr>
        <p:spPr>
          <a:xfrm>
            <a:off x="5318159" y="3853323"/>
            <a:ext cx="2238159" cy="923330"/>
          </a:xfrm>
          <a:prstGeom prst="rect">
            <a:avLst/>
          </a:prstGeom>
        </p:spPr>
        <p:txBody>
          <a:bodyPr wrap="square">
            <a:spAutoFit/>
          </a:bodyPr>
          <a:lstStyle/>
          <a:p>
            <a:r>
              <a:rPr lang="en-US" dirty="0"/>
              <a:t>1255 Roosevelt Avenue</a:t>
            </a:r>
            <a:br>
              <a:rPr lang="en-US" dirty="0"/>
            </a:br>
            <a:r>
              <a:rPr lang="en-US" dirty="0" smtClean="0"/>
              <a:t>Indianapolis</a:t>
            </a:r>
            <a:endParaRPr lang="en-US" dirty="0"/>
          </a:p>
        </p:txBody>
      </p:sp>
      <p:sp>
        <p:nvSpPr>
          <p:cNvPr id="12" name="Rectangle 11"/>
          <p:cNvSpPr/>
          <p:nvPr/>
        </p:nvSpPr>
        <p:spPr>
          <a:xfrm>
            <a:off x="7923900" y="3150459"/>
            <a:ext cx="4235187" cy="1569660"/>
          </a:xfrm>
          <a:prstGeom prst="rect">
            <a:avLst/>
          </a:prstGeom>
        </p:spPr>
        <p:txBody>
          <a:bodyPr wrap="square">
            <a:spAutoFit/>
          </a:bodyPr>
          <a:lstStyle/>
          <a:p>
            <a:r>
              <a:rPr lang="en-US" sz="1600" dirty="0">
                <a:ea typeface="Times New Roman" panose="02020603050405020304" pitchFamily="18" charset="0"/>
              </a:rPr>
              <a:t>Brenda Owen </a:t>
            </a:r>
            <a:endParaRPr lang="en-US" sz="1600" dirty="0">
              <a:ea typeface="Calibri" panose="020F0502020204030204" pitchFamily="34" charset="0"/>
            </a:endParaRPr>
          </a:p>
          <a:p>
            <a:r>
              <a:rPr lang="en-US" sz="1600" dirty="0">
                <a:ea typeface="Times New Roman" panose="02020603050405020304" pitchFamily="18" charset="0"/>
              </a:rPr>
              <a:t>Director of Adult &amp; Continuing Education</a:t>
            </a:r>
            <a:endParaRPr lang="en-US" sz="1600" dirty="0">
              <a:ea typeface="Calibri" panose="020F0502020204030204" pitchFamily="34" charset="0"/>
            </a:endParaRPr>
          </a:p>
          <a:p>
            <a:r>
              <a:rPr lang="en-US" sz="1600" dirty="0">
                <a:ea typeface="Times New Roman" panose="02020603050405020304" pitchFamily="18" charset="0"/>
              </a:rPr>
              <a:t>MSD of Warren Township</a:t>
            </a:r>
            <a:endParaRPr lang="en-US" sz="1600" dirty="0">
              <a:ea typeface="Calibri" panose="020F0502020204030204" pitchFamily="34" charset="0"/>
            </a:endParaRPr>
          </a:p>
          <a:p>
            <a:r>
              <a:rPr lang="en-US" sz="1600" dirty="0">
                <a:ea typeface="Times New Roman" panose="02020603050405020304" pitchFamily="18" charset="0"/>
              </a:rPr>
              <a:t>Walker Career Center</a:t>
            </a:r>
            <a:endParaRPr lang="en-US" sz="1600" dirty="0">
              <a:ea typeface="Calibri" panose="020F0502020204030204" pitchFamily="34" charset="0"/>
            </a:endParaRPr>
          </a:p>
          <a:p>
            <a:r>
              <a:rPr lang="en-US" sz="1600" dirty="0" smtClean="0">
                <a:ea typeface="Times New Roman" panose="02020603050405020304" pitchFamily="18" charset="0"/>
              </a:rPr>
              <a:t>317.532.6155 </a:t>
            </a:r>
          </a:p>
          <a:p>
            <a:r>
              <a:rPr lang="en-US" sz="1600" u="sng" dirty="0" smtClean="0">
                <a:solidFill>
                  <a:srgbClr val="0000FF"/>
                </a:solidFill>
                <a:ea typeface="Times New Roman" panose="02020603050405020304" pitchFamily="18" charset="0"/>
                <a:hlinkClick r:id="rId5"/>
              </a:rPr>
              <a:t>bowen@warren.k12.in.us</a:t>
            </a:r>
            <a:endParaRPr lang="en-US" sz="1600" dirty="0">
              <a:effectLst/>
              <a:ea typeface="Calibri" panose="020F0502020204030204" pitchFamily="34" charset="0"/>
            </a:endParaRPr>
          </a:p>
        </p:txBody>
      </p:sp>
      <p:sp>
        <p:nvSpPr>
          <p:cNvPr id="14" name="Rectangle 13"/>
          <p:cNvSpPr/>
          <p:nvPr/>
        </p:nvSpPr>
        <p:spPr>
          <a:xfrm>
            <a:off x="7923900" y="4988708"/>
            <a:ext cx="3933694" cy="1323439"/>
          </a:xfrm>
          <a:prstGeom prst="rect">
            <a:avLst/>
          </a:prstGeom>
        </p:spPr>
        <p:txBody>
          <a:bodyPr wrap="square">
            <a:spAutoFit/>
          </a:bodyPr>
          <a:lstStyle/>
          <a:p>
            <a:r>
              <a:rPr lang="en-US" sz="1600" dirty="0" smtClean="0">
                <a:ea typeface="Times New Roman" panose="02020603050405020304" pitchFamily="18" charset="0"/>
              </a:rPr>
              <a:t>Natalie </a:t>
            </a:r>
            <a:r>
              <a:rPr lang="en-US" sz="1600" dirty="0">
                <a:ea typeface="Times New Roman" panose="02020603050405020304" pitchFamily="18" charset="0"/>
              </a:rPr>
              <a:t>Reuter</a:t>
            </a:r>
            <a:endParaRPr lang="en-US" sz="1600" dirty="0">
              <a:ea typeface="Calibri" panose="020F0502020204030204" pitchFamily="34" charset="0"/>
            </a:endParaRPr>
          </a:p>
          <a:p>
            <a:r>
              <a:rPr lang="en-US" sz="1600" dirty="0">
                <a:ea typeface="Times New Roman" panose="02020603050405020304" pitchFamily="18" charset="0"/>
              </a:rPr>
              <a:t>Adult Education Supervisor</a:t>
            </a:r>
            <a:endParaRPr lang="en-US" sz="1600" dirty="0">
              <a:ea typeface="Calibri" panose="020F0502020204030204" pitchFamily="34" charset="0"/>
            </a:endParaRPr>
          </a:p>
          <a:p>
            <a:r>
              <a:rPr lang="en-US" sz="1600" dirty="0">
                <a:ea typeface="Times New Roman" panose="02020603050405020304" pitchFamily="18" charset="0"/>
              </a:rPr>
              <a:t>MSD of Warren </a:t>
            </a:r>
            <a:r>
              <a:rPr lang="en-US" sz="1600" dirty="0" smtClean="0">
                <a:ea typeface="Times New Roman" panose="02020603050405020304" pitchFamily="18" charset="0"/>
              </a:rPr>
              <a:t>Township</a:t>
            </a:r>
          </a:p>
          <a:p>
            <a:r>
              <a:rPr lang="en-US" sz="1600" dirty="0" smtClean="0">
                <a:ea typeface="Calibri" panose="020F0502020204030204" pitchFamily="34" charset="0"/>
                <a:hlinkClick r:id="rId6"/>
              </a:rPr>
              <a:t>nreuter@warren.k12.in.us</a:t>
            </a:r>
            <a:endParaRPr lang="en-US" sz="1600" dirty="0" smtClean="0">
              <a:ea typeface="Calibri" panose="020F0502020204030204" pitchFamily="34" charset="0"/>
            </a:endParaRPr>
          </a:p>
          <a:p>
            <a:endParaRPr lang="en-US" sz="1600" dirty="0">
              <a:effectLst/>
              <a:ea typeface="Calibri" panose="020F050202020403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765" y="3809061"/>
            <a:ext cx="1011853" cy="1011853"/>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29365" t="24127" r="26349" b="38201"/>
          <a:stretch/>
        </p:blipFill>
        <p:spPr>
          <a:xfrm>
            <a:off x="347335" y="2659845"/>
            <a:ext cx="3179636" cy="2028584"/>
          </a:xfrm>
          <a:prstGeom prst="rect">
            <a:avLst/>
          </a:prstGeom>
          <a:ln>
            <a:solidFill>
              <a:schemeClr val="tx1"/>
            </a:solid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7774" y="2001940"/>
            <a:ext cx="1499939" cy="2708223"/>
          </a:xfrm>
          <a:prstGeom prst="rect">
            <a:avLst/>
          </a:prstGeom>
          <a:ln>
            <a:noFill/>
          </a:ln>
        </p:spPr>
      </p:pic>
      <p:sp>
        <p:nvSpPr>
          <p:cNvPr id="18" name="Rectangle 17"/>
          <p:cNvSpPr/>
          <p:nvPr/>
        </p:nvSpPr>
        <p:spPr>
          <a:xfrm>
            <a:off x="278705" y="4011321"/>
            <a:ext cx="3179636" cy="677108"/>
          </a:xfrm>
          <a:prstGeom prst="rect">
            <a:avLst/>
          </a:prstGeom>
        </p:spPr>
        <p:txBody>
          <a:bodyPr wrap="square">
            <a:spAutoFit/>
          </a:bodyPr>
          <a:lstStyle/>
          <a:p>
            <a:pPr algn="ctr"/>
            <a:r>
              <a:rPr lang="en-US" sz="2400" b="1" dirty="0"/>
              <a:t>Workforce Training</a:t>
            </a:r>
          </a:p>
          <a:p>
            <a:pPr algn="ctr"/>
            <a:r>
              <a:rPr lang="en-US" sz="1400" dirty="0"/>
              <a:t>Creating jobs and changing lives.</a:t>
            </a: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779" y="5089503"/>
            <a:ext cx="944245" cy="944245"/>
          </a:xfrm>
          <a:prstGeom prst="rect">
            <a:avLst/>
          </a:prstGeom>
          <a:ln>
            <a:solidFill>
              <a:schemeClr val="tx1"/>
            </a:solidFill>
          </a:ln>
        </p:spPr>
      </p:pic>
    </p:spTree>
    <p:extLst>
      <p:ext uri="{BB962C8B-B14F-4D97-AF65-F5344CB8AC3E}">
        <p14:creationId xmlns:p14="http://schemas.microsoft.com/office/powerpoint/2010/main" val="908158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1820"/>
            <a:ext cx="9144000" cy="2559393"/>
          </a:xfrm>
        </p:spPr>
        <p:txBody>
          <a:bodyPr anchor="t">
            <a:normAutofit fontScale="90000"/>
          </a:bodyPr>
          <a:lstStyle/>
          <a:p>
            <a:pPr algn="ctr"/>
            <a:r>
              <a:rPr lang="en-US" sz="6700" dirty="0" smtClean="0">
                <a:latin typeface="Gotham Bold" panose="02000803030000020004" pitchFamily="2" charset="0"/>
              </a:rPr>
              <a:t>Workforce Education Initiatives (WEI)</a:t>
            </a:r>
            <a:r>
              <a:rPr lang="en-US" dirty="0" smtClean="0">
                <a:latin typeface="Beaufort" panose="00000400000000000000" pitchFamily="2" charset="0"/>
              </a:rPr>
              <a:t/>
            </a:r>
            <a:br>
              <a:rPr lang="en-US" dirty="0" smtClean="0">
                <a:latin typeface="Beaufort" panose="00000400000000000000" pitchFamily="2" charset="0"/>
              </a:rPr>
            </a:br>
            <a:endParaRPr lang="en-US" dirty="0">
              <a:latin typeface="Beaufort" panose="00000400000000000000" pitchFamily="2" charset="0"/>
            </a:endParaRPr>
          </a:p>
        </p:txBody>
      </p:sp>
      <p:sp>
        <p:nvSpPr>
          <p:cNvPr id="3" name="Subtitle 2"/>
          <p:cNvSpPr>
            <a:spLocks noGrp="1"/>
          </p:cNvSpPr>
          <p:nvPr>
            <p:ph type="subTitle" idx="1"/>
          </p:nvPr>
        </p:nvSpPr>
        <p:spPr>
          <a:xfrm>
            <a:off x="1409253" y="2409713"/>
            <a:ext cx="9466728" cy="4066391"/>
          </a:xfrm>
        </p:spPr>
        <p:txBody>
          <a:bodyPr/>
          <a:lstStyle/>
          <a:p>
            <a:endParaRPr lang="en-US" dirty="0" smtClean="0"/>
          </a:p>
          <a:p>
            <a:endParaRPr lang="en-US" dirty="0"/>
          </a:p>
          <a:p>
            <a:endParaRPr lang="en-US" dirty="0" smtClean="0"/>
          </a:p>
          <a:p>
            <a:endParaRPr lang="en-US" dirty="0"/>
          </a:p>
          <a:p>
            <a:endParaRPr lang="en-US" dirty="0"/>
          </a:p>
        </p:txBody>
      </p:sp>
      <p:pic>
        <p:nvPicPr>
          <p:cNvPr id="12" name="Picture 11" descr="C:\Users\rnelson\Documents\BRANDING DISTRICT\Warren Township Logo Pack\Warren Township Logo-Secondary Logo\FullColor-OnLight\WarrenTownship-Secondary-FullColor-OnLight-CMYK-300.jpg"/>
          <p:cNvPicPr/>
          <p:nvPr/>
        </p:nvPicPr>
        <p:blipFill rotWithShape="1">
          <a:blip r:embed="rId3">
            <a:extLst>
              <a:ext uri="{28A0092B-C50C-407E-A947-70E740481C1C}">
                <a14:useLocalDpi xmlns:a14="http://schemas.microsoft.com/office/drawing/2010/main" val="0"/>
              </a:ext>
            </a:extLst>
          </a:blip>
          <a:srcRect l="8834" t="41667" r="8500" b="42166"/>
          <a:stretch/>
        </p:blipFill>
        <p:spPr bwMode="auto">
          <a:xfrm>
            <a:off x="2895600" y="2805191"/>
            <a:ext cx="6477897" cy="1461331"/>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4951" y="3652510"/>
            <a:ext cx="2715956" cy="3514766"/>
          </a:xfrm>
          <a:prstGeom prst="rect">
            <a:avLst/>
          </a:prstGeom>
        </p:spPr>
      </p:pic>
    </p:spTree>
    <p:extLst>
      <p:ext uri="{BB962C8B-B14F-4D97-AF65-F5344CB8AC3E}">
        <p14:creationId xmlns:p14="http://schemas.microsoft.com/office/powerpoint/2010/main" val="489220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1821"/>
            <a:ext cx="9144000" cy="2194560"/>
          </a:xfrm>
        </p:spPr>
        <p:txBody>
          <a:bodyPr anchor="t"/>
          <a:lstStyle/>
          <a:p>
            <a:pPr algn="ctr"/>
            <a:r>
              <a:rPr lang="en-US" dirty="0">
                <a:latin typeface="Gotham Bold" panose="02000803030000020004" pitchFamily="2" charset="0"/>
              </a:rPr>
              <a:t>WEI</a:t>
            </a:r>
            <a:r>
              <a:rPr lang="en-US" dirty="0" smtClean="0">
                <a:latin typeface="Beaufort" panose="00000400000000000000" pitchFamily="2" charset="0"/>
              </a:rPr>
              <a:t/>
            </a:r>
            <a:br>
              <a:rPr lang="en-US" dirty="0" smtClean="0">
                <a:latin typeface="Beaufort" panose="00000400000000000000" pitchFamily="2" charset="0"/>
              </a:rPr>
            </a:br>
            <a:r>
              <a:rPr lang="en-US" dirty="0" smtClean="0">
                <a:latin typeface="Beaufort" panose="00000400000000000000" pitchFamily="2" charset="0"/>
              </a:rPr>
              <a:t>Keihin, N.A.</a:t>
            </a:r>
            <a:endParaRPr lang="en-US" dirty="0">
              <a:latin typeface="Beaufort" panose="000004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960" y="2646381"/>
            <a:ext cx="5342284" cy="377004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81" y="205722"/>
            <a:ext cx="2018558" cy="24097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8091" y="-244193"/>
            <a:ext cx="2573409" cy="3330294"/>
          </a:xfrm>
          <a:prstGeom prst="rect">
            <a:avLst/>
          </a:prstGeom>
        </p:spPr>
      </p:pic>
    </p:spTree>
    <p:extLst>
      <p:ext uri="{BB962C8B-B14F-4D97-AF65-F5344CB8AC3E}">
        <p14:creationId xmlns:p14="http://schemas.microsoft.com/office/powerpoint/2010/main" val="3611422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9255" y="451821"/>
            <a:ext cx="9138746" cy="2194560"/>
          </a:xfrm>
        </p:spPr>
        <p:txBody>
          <a:bodyPr anchor="t">
            <a:noAutofit/>
          </a:bodyPr>
          <a:lstStyle/>
          <a:p>
            <a:pPr algn="ctr"/>
            <a:r>
              <a:rPr lang="en-US" dirty="0" smtClean="0">
                <a:latin typeface="Gotham Bold" panose="02000803030000020004" pitchFamily="2" charset="0"/>
              </a:rPr>
              <a:t>WEI</a:t>
            </a:r>
            <a:r>
              <a:rPr lang="en-US" dirty="0">
                <a:latin typeface="Beaufort" panose="00000400000000000000" pitchFamily="2" charset="0"/>
              </a:rPr>
              <a:t/>
            </a:r>
            <a:br>
              <a:rPr lang="en-US" dirty="0">
                <a:latin typeface="Beaufort" panose="00000400000000000000" pitchFamily="2" charset="0"/>
              </a:rPr>
            </a:br>
            <a:r>
              <a:rPr lang="en-US" sz="4800" dirty="0" err="1" smtClean="0">
                <a:latin typeface="Beaufort" panose="00000400000000000000" pitchFamily="2" charset="0"/>
              </a:rPr>
              <a:t>RecycleForce</a:t>
            </a:r>
            <a:r>
              <a:rPr lang="en-US" sz="4800" dirty="0" smtClean="0">
                <a:latin typeface="Beaufort" panose="00000400000000000000" pitchFamily="2" charset="0"/>
              </a:rPr>
              <a:t> &amp; </a:t>
            </a:r>
            <a:br>
              <a:rPr lang="en-US" sz="4800" dirty="0" smtClean="0">
                <a:latin typeface="Beaufort" panose="00000400000000000000" pitchFamily="2" charset="0"/>
              </a:rPr>
            </a:br>
            <a:r>
              <a:rPr lang="en-US" sz="4800" dirty="0" smtClean="0">
                <a:latin typeface="Beaufort" panose="00000400000000000000" pitchFamily="2" charset="0"/>
              </a:rPr>
              <a:t>Keys to Work</a:t>
            </a:r>
            <a:endParaRPr lang="en-US" sz="4800" dirty="0">
              <a:latin typeface="Beaufort" panose="000004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253" y="3206244"/>
            <a:ext cx="4297494" cy="32231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455" y="3218068"/>
            <a:ext cx="4317526" cy="323814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763" y="154207"/>
            <a:ext cx="1303343" cy="192277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538" y="331573"/>
            <a:ext cx="2201385" cy="85084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757" y="-284186"/>
            <a:ext cx="2442387" cy="3160736"/>
          </a:xfrm>
          <a:prstGeom prst="rect">
            <a:avLst/>
          </a:prstGeom>
        </p:spPr>
      </p:pic>
    </p:spTree>
    <p:extLst>
      <p:ext uri="{BB962C8B-B14F-4D97-AF65-F5344CB8AC3E}">
        <p14:creationId xmlns:p14="http://schemas.microsoft.com/office/powerpoint/2010/main" val="3628410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4245"/>
            <a:ext cx="9144000" cy="2302136"/>
          </a:xfrm>
        </p:spPr>
        <p:txBody>
          <a:bodyPr anchor="t"/>
          <a:lstStyle/>
          <a:p>
            <a:pPr algn="ctr"/>
            <a:r>
              <a:rPr lang="en-US" dirty="0" smtClean="0">
                <a:latin typeface="Gotham Bold" panose="02000803030000020004" pitchFamily="2" charset="0"/>
              </a:rPr>
              <a:t>WEI</a:t>
            </a:r>
            <a:r>
              <a:rPr lang="en-US" dirty="0" smtClean="0">
                <a:latin typeface="Beaufort" panose="00000400000000000000" pitchFamily="2" charset="0"/>
              </a:rPr>
              <a:t/>
            </a:r>
            <a:br>
              <a:rPr lang="en-US" dirty="0" smtClean="0">
                <a:latin typeface="Beaufort" panose="00000400000000000000" pitchFamily="2" charset="0"/>
              </a:rPr>
            </a:br>
            <a:r>
              <a:rPr lang="en-US" dirty="0" smtClean="0">
                <a:latin typeface="Beaufort" panose="00000400000000000000" pitchFamily="2" charset="0"/>
              </a:rPr>
              <a:t>Adidas INDY</a:t>
            </a:r>
            <a:endParaRPr lang="en-US" dirty="0">
              <a:latin typeface="Beaufort" panose="000004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942" y="3021572"/>
            <a:ext cx="4606038" cy="34545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254" y="3021572"/>
            <a:ext cx="4168816" cy="35089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84" y="230548"/>
            <a:ext cx="1708611" cy="24052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0666" y="-255814"/>
            <a:ext cx="2490478" cy="3222972"/>
          </a:xfrm>
          <a:prstGeom prst="rect">
            <a:avLst/>
          </a:prstGeom>
        </p:spPr>
      </p:pic>
    </p:spTree>
    <p:extLst>
      <p:ext uri="{BB962C8B-B14F-4D97-AF65-F5344CB8AC3E}">
        <p14:creationId xmlns:p14="http://schemas.microsoft.com/office/powerpoint/2010/main" val="55894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7421476" y="3214721"/>
            <a:ext cx="17729" cy="3159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9298" y="4794277"/>
            <a:ext cx="954107" cy="1766180"/>
          </a:xfrm>
          <a:prstGeom prst="rect">
            <a:avLst/>
          </a:prstGeom>
          <a:noFill/>
        </p:spPr>
        <p:txBody>
          <a:bodyPr vert="vert" wrap="square" rtlCol="0">
            <a:spAutoFit/>
          </a:bodyPr>
          <a:lstStyle/>
          <a:p>
            <a:r>
              <a:rPr lang="en-US" dirty="0">
                <a:solidFill>
                  <a:srgbClr val="FFC000"/>
                </a:solidFill>
              </a:rPr>
              <a:t>Heather West</a:t>
            </a:r>
            <a:endParaRPr lang="en-US" dirty="0">
              <a:solidFill>
                <a:srgbClr val="FFC000"/>
              </a:solidFill>
              <a:ea typeface="Calibri" panose="020F0502020204030204" pitchFamily="34" charset="0"/>
              <a:cs typeface="Times New Roman" panose="02020603050405020304" pitchFamily="18" charset="0"/>
            </a:endParaRPr>
          </a:p>
          <a:p>
            <a:endParaRPr lang="en-US" sz="3200" dirty="0">
              <a:effectLst>
                <a:reflection blurRad="6350" stA="55000" endA="300" endPos="45500" dir="5400000" sy="-100000" algn="bl" rotWithShape="0"/>
              </a:effectLst>
            </a:endParaRPr>
          </a:p>
        </p:txBody>
      </p:sp>
      <p:pic>
        <p:nvPicPr>
          <p:cNvPr id="11" name="Picture 2" descr="Heather West Success Story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43983" t="6368" r="26875" b="34818"/>
          <a:stretch/>
        </p:blipFill>
        <p:spPr bwMode="auto">
          <a:xfrm>
            <a:off x="441450" y="2177370"/>
            <a:ext cx="2746777" cy="4164155"/>
          </a:xfrm>
          <a:prstGeom prst="rect">
            <a:avLst/>
          </a:prstGeom>
          <a:noFill/>
          <a:ln>
            <a:solidFill>
              <a:schemeClr val="tx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673405" y="2771178"/>
            <a:ext cx="3570514" cy="1574149"/>
          </a:xfrm>
          <a:prstGeom prst="rect">
            <a:avLst/>
          </a:prstGeom>
        </p:spPr>
        <p:txBody>
          <a:bodyPr wrap="square">
            <a:spAutoFit/>
          </a:bodyPr>
          <a:lstStyle/>
          <a:p>
            <a:pPr>
              <a:lnSpc>
                <a:spcPct val="107000"/>
              </a:lnSpc>
              <a:spcAft>
                <a:spcPts val="800"/>
              </a:spcAft>
            </a:pPr>
            <a:r>
              <a:rPr lang="en-US" dirty="0">
                <a:ea typeface="Calibri" panose="020F0502020204030204" pitchFamily="34" charset="0"/>
                <a:cs typeface="Times New Roman" panose="02020603050405020304" pitchFamily="18" charset="0"/>
              </a:rPr>
              <a:t>"I was sick of struggling and living off of government assistance," says West, "seven years is long enough. It's time for a change." </a:t>
            </a:r>
            <a:endParaRPr lang="en-US" dirty="0">
              <a:effectLst/>
              <a:ea typeface="Calibri" panose="020F0502020204030204" pitchFamily="34" charset="0"/>
              <a:cs typeface="Times New Roman" panose="02020603050405020304" pitchFamily="18" charset="0"/>
            </a:endParaRPr>
          </a:p>
        </p:txBody>
      </p:sp>
      <p:sp>
        <p:nvSpPr>
          <p:cNvPr id="8" name="Rectangle 7"/>
          <p:cNvSpPr/>
          <p:nvPr/>
        </p:nvSpPr>
        <p:spPr>
          <a:xfrm>
            <a:off x="3680818" y="4406121"/>
            <a:ext cx="3740658" cy="2031325"/>
          </a:xfrm>
          <a:prstGeom prst="rect">
            <a:avLst/>
          </a:prstGeom>
        </p:spPr>
        <p:txBody>
          <a:bodyPr wrap="square">
            <a:spAutoFit/>
          </a:bodyPr>
          <a:lstStyle/>
          <a:p>
            <a:r>
              <a:rPr lang="en-US" dirty="0">
                <a:ea typeface="Calibri" panose="020F0502020204030204" pitchFamily="34" charset="0"/>
                <a:cs typeface="Times New Roman" panose="02020603050405020304" pitchFamily="18" charset="0"/>
              </a:rPr>
              <a:t>West knew that in order to provide a better life for herself and her children, she would need to get her High School Equivalency (HSE). After beginning classes at </a:t>
            </a:r>
            <a:r>
              <a:rPr lang="en-US" dirty="0" smtClean="0">
                <a:ea typeface="Calibri" panose="020F0502020204030204" pitchFamily="34" charset="0"/>
                <a:cs typeface="Times New Roman" panose="02020603050405020304" pitchFamily="18" charset="0"/>
              </a:rPr>
              <a:t>A.K. </a:t>
            </a:r>
            <a:r>
              <a:rPr lang="en-US" dirty="0">
                <a:ea typeface="Calibri" panose="020F0502020204030204" pitchFamily="34" charset="0"/>
                <a:cs typeface="Times New Roman" panose="02020603050405020304" pitchFamily="18" charset="0"/>
              </a:rPr>
              <a:t>Smith Area Career Center’s </a:t>
            </a:r>
            <a:r>
              <a:rPr lang="en-US" dirty="0" smtClean="0">
                <a:ea typeface="Calibri" panose="020F0502020204030204" pitchFamily="34" charset="0"/>
                <a:cs typeface="Times New Roman" panose="02020603050405020304" pitchFamily="18" charset="0"/>
              </a:rPr>
              <a:t>Adult</a:t>
            </a:r>
            <a:endParaRPr lang="en-US" dirty="0"/>
          </a:p>
        </p:txBody>
      </p:sp>
      <p:sp>
        <p:nvSpPr>
          <p:cNvPr id="12" name="Rectangle 11"/>
          <p:cNvSpPr/>
          <p:nvPr/>
        </p:nvSpPr>
        <p:spPr>
          <a:xfrm>
            <a:off x="7729097" y="2771178"/>
            <a:ext cx="4245189" cy="923330"/>
          </a:xfrm>
          <a:prstGeom prst="rect">
            <a:avLst/>
          </a:prstGeom>
        </p:spPr>
        <p:txBody>
          <a:bodyPr wrap="square">
            <a:spAutoFit/>
          </a:bodyPr>
          <a:lstStyle/>
          <a:p>
            <a:r>
              <a:rPr lang="en-US" dirty="0">
                <a:ea typeface="Calibri" panose="020F0502020204030204" pitchFamily="34" charset="0"/>
                <a:cs typeface="Times New Roman" panose="02020603050405020304" pitchFamily="18" charset="0"/>
              </a:rPr>
              <a:t>Education Program in Michigan City, West began to see more for her future beyond earning her HSE. </a:t>
            </a:r>
            <a:endParaRPr lang="en-US" dirty="0"/>
          </a:p>
        </p:txBody>
      </p:sp>
      <p:sp>
        <p:nvSpPr>
          <p:cNvPr id="14" name="Rectangle 13"/>
          <p:cNvSpPr/>
          <p:nvPr/>
        </p:nvSpPr>
        <p:spPr>
          <a:xfrm>
            <a:off x="7795727" y="3863972"/>
            <a:ext cx="4111927" cy="2585323"/>
          </a:xfrm>
          <a:prstGeom prst="rect">
            <a:avLst/>
          </a:prstGeom>
        </p:spPr>
        <p:txBody>
          <a:bodyPr wrap="square">
            <a:spAutoFit/>
          </a:bodyPr>
          <a:lstStyle/>
          <a:p>
            <a:r>
              <a:rPr lang="en-US" dirty="0">
                <a:ea typeface="Calibri" panose="020F0502020204030204" pitchFamily="34" charset="0"/>
                <a:cs typeface="Times New Roman" panose="02020603050405020304" pitchFamily="18" charset="0"/>
              </a:rPr>
              <a:t>"I've always struggled with learning problems, and have always doubted myself, but now I have the confidence to continue my </a:t>
            </a:r>
            <a:r>
              <a:rPr lang="en-US" dirty="0" smtClean="0">
                <a:ea typeface="Calibri" panose="020F0502020204030204" pitchFamily="34" charset="0"/>
                <a:cs typeface="Times New Roman" panose="02020603050405020304" pitchFamily="18" charset="0"/>
              </a:rPr>
              <a:t>education," </a:t>
            </a:r>
            <a:r>
              <a:rPr lang="en-US" dirty="0">
                <a:ea typeface="Calibri" panose="020F0502020204030204" pitchFamily="34" charset="0"/>
                <a:cs typeface="Times New Roman" panose="02020603050405020304" pitchFamily="18" charset="0"/>
              </a:rPr>
              <a:t>said West. </a:t>
            </a:r>
            <a:r>
              <a:rPr lang="en-US" dirty="0"/>
              <a:t>As a recent graduate of </a:t>
            </a:r>
            <a:r>
              <a:rPr lang="en-US" dirty="0" smtClean="0"/>
              <a:t>A.K </a:t>
            </a:r>
            <a:r>
              <a:rPr lang="en-US" dirty="0"/>
              <a:t>Smith Area Career Center's Adult Education Program, West achieved her goal of getting her HSE. </a:t>
            </a:r>
          </a:p>
        </p:txBody>
      </p:sp>
    </p:spTree>
    <p:extLst>
      <p:ext uri="{BB962C8B-B14F-4D97-AF65-F5344CB8AC3E}">
        <p14:creationId xmlns:p14="http://schemas.microsoft.com/office/powerpoint/2010/main" val="4205800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6503436" y="300499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19082" y="2787512"/>
            <a:ext cx="5213261" cy="1885131"/>
          </a:xfrm>
          <a:prstGeom prst="rect">
            <a:avLst/>
          </a:prstGeom>
          <a:noFill/>
        </p:spPr>
        <p:txBody>
          <a:bodyPr wrap="square" rtlCol="0">
            <a:spAutoFit/>
          </a:bodyPr>
          <a:lstStyle/>
          <a:p>
            <a:r>
              <a:rPr lang="en-US" sz="4000" dirty="0" smtClean="0"/>
              <a:t>ATTENDANCE LOGS</a:t>
            </a:r>
          </a:p>
          <a:p>
            <a:r>
              <a:rPr lang="en-US" sz="2450" dirty="0" smtClean="0">
                <a:solidFill>
                  <a:srgbClr val="FFC000"/>
                </a:solidFill>
              </a:rPr>
              <a:t>Sign-in | Learning Activity Logs </a:t>
            </a:r>
          </a:p>
          <a:p>
            <a:endParaRPr lang="en-US" sz="1200" i="1" dirty="0">
              <a:solidFill>
                <a:srgbClr val="FFC000"/>
              </a:solidFill>
            </a:endParaRPr>
          </a:p>
          <a:p>
            <a:r>
              <a:rPr lang="en-US" sz="2000" i="1" dirty="0" smtClean="0"/>
              <a:t>“Sign-in and learning activity logs shall be completed on a daily basis.”</a:t>
            </a:r>
            <a:endParaRPr lang="en-US" sz="2000" i="1" dirty="0"/>
          </a:p>
        </p:txBody>
      </p:sp>
      <p:sp>
        <p:nvSpPr>
          <p:cNvPr id="9" name="TextBox 8"/>
          <p:cNvSpPr txBox="1"/>
          <p:nvPr/>
        </p:nvSpPr>
        <p:spPr>
          <a:xfrm>
            <a:off x="6819082" y="4718976"/>
            <a:ext cx="4383315" cy="646331"/>
          </a:xfrm>
          <a:prstGeom prst="rect">
            <a:avLst/>
          </a:prstGeom>
          <a:noFill/>
        </p:spPr>
        <p:txBody>
          <a:bodyPr wrap="square" rtlCol="0">
            <a:spAutoFit/>
          </a:bodyPr>
          <a:lstStyle/>
          <a:p>
            <a:r>
              <a:rPr lang="en-US" dirty="0" smtClean="0">
                <a:solidFill>
                  <a:srgbClr val="FFC000"/>
                </a:solidFill>
              </a:rPr>
              <a:t>DWD Policy 2013-07</a:t>
            </a:r>
          </a:p>
          <a:p>
            <a:r>
              <a:rPr lang="en-US" dirty="0" smtClean="0"/>
              <a:t>Adult Education Program Standards</a:t>
            </a:r>
            <a:endParaRPr lang="en-US" dirty="0"/>
          </a:p>
        </p:txBody>
      </p:sp>
      <p:sp>
        <p:nvSpPr>
          <p:cNvPr id="10" name="TextBox 9"/>
          <p:cNvSpPr txBox="1"/>
          <p:nvPr/>
        </p:nvSpPr>
        <p:spPr>
          <a:xfrm>
            <a:off x="6830964" y="5518380"/>
            <a:ext cx="5021942" cy="646331"/>
          </a:xfrm>
          <a:prstGeom prst="rect">
            <a:avLst/>
          </a:prstGeom>
          <a:noFill/>
        </p:spPr>
        <p:txBody>
          <a:bodyPr wrap="square" rtlCol="0">
            <a:spAutoFit/>
          </a:bodyPr>
          <a:lstStyle/>
          <a:p>
            <a:r>
              <a:rPr lang="en-US" dirty="0" smtClean="0">
                <a:solidFill>
                  <a:srgbClr val="FFC000"/>
                </a:solidFill>
              </a:rPr>
              <a:t>Indiana Adult Education Teachers’ Manual</a:t>
            </a:r>
          </a:p>
          <a:p>
            <a:r>
              <a:rPr lang="en-US" dirty="0"/>
              <a:t>“Sign-in/Sign-out Sheets”</a:t>
            </a:r>
          </a:p>
        </p:txBody>
      </p:sp>
      <p:sp>
        <p:nvSpPr>
          <p:cNvPr id="12" name="Rectangle 11"/>
          <p:cNvSpPr/>
          <p:nvPr/>
        </p:nvSpPr>
        <p:spPr>
          <a:xfrm>
            <a:off x="447763" y="2882850"/>
            <a:ext cx="5969904" cy="677108"/>
          </a:xfrm>
          <a:prstGeom prst="rect">
            <a:avLst/>
          </a:prstGeom>
        </p:spPr>
        <p:txBody>
          <a:bodyPr wrap="none">
            <a:spAutoFit/>
          </a:bodyPr>
          <a:lstStyle/>
          <a:p>
            <a:r>
              <a:rPr lang="en-US" sz="3800" dirty="0"/>
              <a:t>“Sign-in/Sign-out Sheets”</a:t>
            </a:r>
          </a:p>
        </p:txBody>
      </p:sp>
      <p:sp>
        <p:nvSpPr>
          <p:cNvPr id="14" name="TextBox 13"/>
          <p:cNvSpPr txBox="1"/>
          <p:nvPr/>
        </p:nvSpPr>
        <p:spPr>
          <a:xfrm>
            <a:off x="309511" y="3730077"/>
            <a:ext cx="6338032" cy="2369880"/>
          </a:xfrm>
          <a:prstGeom prst="rect">
            <a:avLst/>
          </a:prstGeom>
          <a:noFill/>
        </p:spPr>
        <p:txBody>
          <a:bodyPr wrap="square" rtlCol="0">
            <a:spAutoFit/>
          </a:bodyPr>
          <a:lstStyle/>
          <a:p>
            <a:r>
              <a:rPr lang="en-US" sz="5950" dirty="0" smtClean="0">
                <a:solidFill>
                  <a:srgbClr val="FFC000"/>
                </a:solidFill>
                <a:latin typeface="Segoe Print" panose="02000600000000000000" pitchFamily="2" charset="0"/>
              </a:rPr>
              <a:t>Actual Student </a:t>
            </a:r>
            <a:r>
              <a:rPr lang="en-US" sz="8800" dirty="0" smtClean="0"/>
              <a:t>Signatures</a:t>
            </a:r>
            <a:endParaRPr lang="en-US" sz="8800" dirty="0"/>
          </a:p>
        </p:txBody>
      </p:sp>
    </p:spTree>
    <p:extLst>
      <p:ext uri="{BB962C8B-B14F-4D97-AF65-F5344CB8AC3E}">
        <p14:creationId xmlns:p14="http://schemas.microsoft.com/office/powerpoint/2010/main" val="4040207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6503436" y="300499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19082" y="2787512"/>
            <a:ext cx="5213261" cy="1885131"/>
          </a:xfrm>
          <a:prstGeom prst="rect">
            <a:avLst/>
          </a:prstGeom>
          <a:noFill/>
        </p:spPr>
        <p:txBody>
          <a:bodyPr wrap="square" rtlCol="0">
            <a:spAutoFit/>
          </a:bodyPr>
          <a:lstStyle/>
          <a:p>
            <a:r>
              <a:rPr lang="en-US" sz="4000" dirty="0" smtClean="0"/>
              <a:t>ATTENDANCE LOGS</a:t>
            </a:r>
          </a:p>
          <a:p>
            <a:r>
              <a:rPr lang="en-US" sz="2450" dirty="0" smtClean="0">
                <a:solidFill>
                  <a:srgbClr val="FFC000"/>
                </a:solidFill>
              </a:rPr>
              <a:t>Sign-in | Learning Activity Logs </a:t>
            </a:r>
          </a:p>
          <a:p>
            <a:endParaRPr lang="en-US" sz="1200" i="1" dirty="0">
              <a:solidFill>
                <a:srgbClr val="FFC000"/>
              </a:solidFill>
            </a:endParaRPr>
          </a:p>
          <a:p>
            <a:r>
              <a:rPr lang="en-US" sz="2000" i="1" dirty="0" smtClean="0"/>
              <a:t>“Sign-in and learning activity logs shall be completed on a daily basis.”</a:t>
            </a:r>
            <a:endParaRPr lang="en-US" sz="2000" i="1" dirty="0"/>
          </a:p>
        </p:txBody>
      </p:sp>
      <p:sp>
        <p:nvSpPr>
          <p:cNvPr id="9" name="TextBox 8"/>
          <p:cNvSpPr txBox="1"/>
          <p:nvPr/>
        </p:nvSpPr>
        <p:spPr>
          <a:xfrm>
            <a:off x="6819082" y="4718976"/>
            <a:ext cx="4383315" cy="646331"/>
          </a:xfrm>
          <a:prstGeom prst="rect">
            <a:avLst/>
          </a:prstGeom>
          <a:noFill/>
        </p:spPr>
        <p:txBody>
          <a:bodyPr wrap="square" rtlCol="0">
            <a:spAutoFit/>
          </a:bodyPr>
          <a:lstStyle/>
          <a:p>
            <a:r>
              <a:rPr lang="en-US" dirty="0" smtClean="0">
                <a:solidFill>
                  <a:srgbClr val="FFC000"/>
                </a:solidFill>
              </a:rPr>
              <a:t>DWD Policy 2013-07</a:t>
            </a:r>
          </a:p>
          <a:p>
            <a:r>
              <a:rPr lang="en-US" dirty="0" smtClean="0"/>
              <a:t>Adult Education Program Standards</a:t>
            </a:r>
            <a:endParaRPr lang="en-US" dirty="0"/>
          </a:p>
        </p:txBody>
      </p:sp>
      <p:sp>
        <p:nvSpPr>
          <p:cNvPr id="10" name="TextBox 9"/>
          <p:cNvSpPr txBox="1"/>
          <p:nvPr/>
        </p:nvSpPr>
        <p:spPr>
          <a:xfrm>
            <a:off x="6830964" y="5518380"/>
            <a:ext cx="5021942" cy="646331"/>
          </a:xfrm>
          <a:prstGeom prst="rect">
            <a:avLst/>
          </a:prstGeom>
          <a:noFill/>
        </p:spPr>
        <p:txBody>
          <a:bodyPr wrap="square" rtlCol="0">
            <a:spAutoFit/>
          </a:bodyPr>
          <a:lstStyle/>
          <a:p>
            <a:r>
              <a:rPr lang="en-US" dirty="0" smtClean="0">
                <a:solidFill>
                  <a:srgbClr val="FFC000"/>
                </a:solidFill>
              </a:rPr>
              <a:t>Indiana Adult Education Teachers’ Manual</a:t>
            </a:r>
          </a:p>
          <a:p>
            <a:r>
              <a:rPr lang="en-US" dirty="0"/>
              <a:t>“Sign-in/Sign-out Sheets”</a:t>
            </a:r>
          </a:p>
        </p:txBody>
      </p:sp>
      <p:sp>
        <p:nvSpPr>
          <p:cNvPr id="12" name="Rectangle 11"/>
          <p:cNvSpPr/>
          <p:nvPr/>
        </p:nvSpPr>
        <p:spPr>
          <a:xfrm>
            <a:off x="217887" y="2787512"/>
            <a:ext cx="5969904" cy="677108"/>
          </a:xfrm>
          <a:prstGeom prst="rect">
            <a:avLst/>
          </a:prstGeom>
        </p:spPr>
        <p:txBody>
          <a:bodyPr wrap="none">
            <a:spAutoFit/>
          </a:bodyPr>
          <a:lstStyle/>
          <a:p>
            <a:r>
              <a:rPr lang="en-US" sz="3800" dirty="0">
                <a:solidFill>
                  <a:srgbClr val="FFC000"/>
                </a:solidFill>
              </a:rPr>
              <a:t>“Sign-in/Sign-out Sheets”</a:t>
            </a:r>
          </a:p>
        </p:txBody>
      </p:sp>
      <p:sp>
        <p:nvSpPr>
          <p:cNvPr id="14" name="TextBox 13"/>
          <p:cNvSpPr txBox="1"/>
          <p:nvPr/>
        </p:nvSpPr>
        <p:spPr>
          <a:xfrm>
            <a:off x="329169" y="3518647"/>
            <a:ext cx="6338032" cy="3693319"/>
          </a:xfrm>
          <a:prstGeom prst="rect">
            <a:avLst/>
          </a:prstGeom>
          <a:noFill/>
        </p:spPr>
        <p:txBody>
          <a:bodyPr wrap="square" rtlCol="0">
            <a:spAutoFit/>
          </a:bodyPr>
          <a:lstStyle/>
          <a:p>
            <a:r>
              <a:rPr lang="en-US" i="1" dirty="0" smtClean="0">
                <a:solidFill>
                  <a:srgbClr val="FFC000"/>
                </a:solidFill>
              </a:rPr>
              <a:t>Minimum</a:t>
            </a:r>
            <a:r>
              <a:rPr lang="en-US" dirty="0" smtClean="0">
                <a:solidFill>
                  <a:srgbClr val="FFC000"/>
                </a:solidFill>
              </a:rPr>
              <a:t> </a:t>
            </a:r>
            <a:r>
              <a:rPr lang="en-US" i="1" dirty="0" smtClean="0">
                <a:solidFill>
                  <a:srgbClr val="FFC000"/>
                </a:solidFill>
              </a:rPr>
              <a:t>Requirements</a:t>
            </a:r>
            <a:r>
              <a:rPr lang="en-US" dirty="0" smtClean="0">
                <a:solidFill>
                  <a:srgbClr val="FFC000"/>
                </a:solidFill>
              </a:rPr>
              <a:t> </a:t>
            </a:r>
            <a:r>
              <a:rPr lang="en-US" dirty="0" smtClean="0"/>
              <a:t>| Sign-in/Sign-Out Sheets</a:t>
            </a:r>
          </a:p>
          <a:p>
            <a:r>
              <a:rPr lang="en-US" dirty="0" smtClean="0"/>
              <a:t>Name of Class</a:t>
            </a:r>
          </a:p>
          <a:p>
            <a:r>
              <a:rPr lang="en-US" dirty="0" smtClean="0"/>
              <a:t>Date| Class Times</a:t>
            </a:r>
          </a:p>
          <a:p>
            <a:r>
              <a:rPr lang="en-US" dirty="0" smtClean="0"/>
              <a:t>Space for ACTUAL Student Signatures</a:t>
            </a:r>
          </a:p>
          <a:p>
            <a:r>
              <a:rPr lang="en-US" dirty="0" smtClean="0"/>
              <a:t>Space for student to write in times when he/she entered and left class</a:t>
            </a:r>
          </a:p>
          <a:p>
            <a:endParaRPr lang="en-US" sz="1000" dirty="0"/>
          </a:p>
          <a:p>
            <a:r>
              <a:rPr lang="en-US" i="1" dirty="0" smtClean="0">
                <a:solidFill>
                  <a:srgbClr val="FFC000"/>
                </a:solidFill>
              </a:rPr>
              <a:t>Optional </a:t>
            </a:r>
          </a:p>
          <a:p>
            <a:r>
              <a:rPr lang="en-US" dirty="0" smtClean="0"/>
              <a:t>Teacher’s Name</a:t>
            </a:r>
          </a:p>
          <a:p>
            <a:r>
              <a:rPr lang="en-US" dirty="0" smtClean="0"/>
              <a:t>Preprinted form with student names for readability  </a:t>
            </a:r>
          </a:p>
          <a:p>
            <a:endParaRPr lang="en-US" dirty="0" smtClean="0"/>
          </a:p>
          <a:p>
            <a:endParaRPr lang="en-US" dirty="0" smtClean="0"/>
          </a:p>
          <a:p>
            <a:endParaRPr lang="en-US" dirty="0"/>
          </a:p>
        </p:txBody>
      </p:sp>
    </p:spTree>
    <p:extLst>
      <p:ext uri="{BB962C8B-B14F-4D97-AF65-F5344CB8AC3E}">
        <p14:creationId xmlns:p14="http://schemas.microsoft.com/office/powerpoint/2010/main" val="2469467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131311" y="2946398"/>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2575" y="2537022"/>
            <a:ext cx="3521710" cy="4431983"/>
          </a:xfrm>
          <a:prstGeom prst="rect">
            <a:avLst/>
          </a:prstGeom>
          <a:noFill/>
        </p:spPr>
        <p:txBody>
          <a:bodyPr wrap="square" rtlCol="0">
            <a:spAutoFit/>
          </a:bodyPr>
          <a:lstStyle/>
          <a:p>
            <a:r>
              <a:rPr lang="en-US" sz="6000" dirty="0" smtClean="0">
                <a:effectLst>
                  <a:reflection blurRad="6350" stA="55000" endA="300" endPos="45500" dir="5400000" sy="-100000" algn="bl" rotWithShape="0"/>
                </a:effectLst>
              </a:rPr>
              <a:t>Program</a:t>
            </a:r>
          </a:p>
          <a:p>
            <a:r>
              <a:rPr lang="en-US" sz="6000" dirty="0" smtClean="0">
                <a:solidFill>
                  <a:srgbClr val="FFC000"/>
                </a:solidFill>
                <a:effectLst>
                  <a:reflection blurRad="6350" stA="55000" endA="300" endPos="45500" dir="5400000" sy="-100000" algn="bl" rotWithShape="0"/>
                </a:effectLst>
              </a:rPr>
              <a:t>INCOME</a:t>
            </a:r>
          </a:p>
          <a:p>
            <a:r>
              <a:rPr lang="en-US" sz="2000" dirty="0"/>
              <a:t>Workforce Innovation and Opportunity Act (WIOA), Title II –  Adult Education and Family Literacy Act (AEFLA)</a:t>
            </a:r>
          </a:p>
          <a:p>
            <a:endParaRPr lang="en-US" sz="2000" dirty="0" smtClean="0">
              <a:solidFill>
                <a:srgbClr val="FFC000"/>
              </a:solidFill>
            </a:endParaRPr>
          </a:p>
          <a:p>
            <a:endParaRPr lang="en-US" sz="2400" dirty="0"/>
          </a:p>
          <a:p>
            <a:endParaRPr lang="en-US" dirty="0"/>
          </a:p>
        </p:txBody>
      </p:sp>
      <p:sp>
        <p:nvSpPr>
          <p:cNvPr id="3" name="Rectangle 2"/>
          <p:cNvSpPr/>
          <p:nvPr/>
        </p:nvSpPr>
        <p:spPr>
          <a:xfrm>
            <a:off x="4445365" y="2946398"/>
            <a:ext cx="7395659" cy="3170099"/>
          </a:xfrm>
          <a:prstGeom prst="rect">
            <a:avLst/>
          </a:prstGeom>
        </p:spPr>
        <p:txBody>
          <a:bodyPr wrap="square">
            <a:spAutoFit/>
          </a:bodyPr>
          <a:lstStyle/>
          <a:p>
            <a:r>
              <a:rPr lang="en-US" dirty="0">
                <a:solidFill>
                  <a:srgbClr val="FFC000"/>
                </a:solidFill>
              </a:rPr>
              <a:t>Workforce Innovation and Opportunity Act (WIOA), Title II – </a:t>
            </a:r>
            <a:r>
              <a:rPr lang="en-US" dirty="0" smtClean="0">
                <a:solidFill>
                  <a:srgbClr val="FFC000"/>
                </a:solidFill>
              </a:rPr>
              <a:t> Adult </a:t>
            </a:r>
            <a:r>
              <a:rPr lang="en-US" dirty="0">
                <a:solidFill>
                  <a:srgbClr val="FFC000"/>
                </a:solidFill>
              </a:rPr>
              <a:t>Education and Family Literacy Act (AEFLA</a:t>
            </a:r>
            <a:r>
              <a:rPr lang="en-US" dirty="0" smtClean="0">
                <a:solidFill>
                  <a:srgbClr val="FFC000"/>
                </a:solidFill>
              </a:rPr>
              <a:t>)</a:t>
            </a:r>
          </a:p>
          <a:p>
            <a:endParaRPr lang="en-US" sz="1000" dirty="0">
              <a:solidFill>
                <a:srgbClr val="FFC000"/>
              </a:solidFill>
            </a:endParaRPr>
          </a:p>
          <a:p>
            <a:r>
              <a:rPr lang="en-US" dirty="0"/>
              <a:t>Local providers charging fees to participants must use the generated program income for </a:t>
            </a:r>
            <a:r>
              <a:rPr lang="en-US" dirty="0">
                <a:solidFill>
                  <a:srgbClr val="FFC000"/>
                </a:solidFill>
              </a:rPr>
              <a:t>allowable costs </a:t>
            </a:r>
            <a:r>
              <a:rPr lang="en-US" dirty="0"/>
              <a:t>under AEFLA, including expanding available resources for adult education, workplace literacy, English language acquisition, and adult basic and secondary education. </a:t>
            </a:r>
            <a:endParaRPr lang="en-US" dirty="0" smtClean="0"/>
          </a:p>
          <a:p>
            <a:endParaRPr lang="en-US" sz="1000" dirty="0"/>
          </a:p>
          <a:p>
            <a:r>
              <a:rPr lang="en-US" dirty="0" smtClean="0"/>
              <a:t>Fees </a:t>
            </a:r>
            <a:r>
              <a:rPr lang="en-US" dirty="0"/>
              <a:t>established by local programs must be necessary and reasonable and must </a:t>
            </a:r>
            <a:r>
              <a:rPr lang="en-US" u="sng" dirty="0"/>
              <a:t>not</a:t>
            </a:r>
            <a:r>
              <a:rPr lang="en-US" dirty="0"/>
              <a:t> impose a barrier to the participation of disadvantaged persons in the adult education program. </a:t>
            </a:r>
          </a:p>
        </p:txBody>
      </p:sp>
    </p:spTree>
    <p:extLst>
      <p:ext uri="{BB962C8B-B14F-4D97-AF65-F5344CB8AC3E}">
        <p14:creationId xmlns:p14="http://schemas.microsoft.com/office/powerpoint/2010/main" val="3302427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131311" y="2946398"/>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2575" y="2679599"/>
            <a:ext cx="3521710" cy="3370153"/>
          </a:xfrm>
          <a:prstGeom prst="rect">
            <a:avLst/>
          </a:prstGeom>
          <a:noFill/>
        </p:spPr>
        <p:txBody>
          <a:bodyPr wrap="square" rtlCol="0">
            <a:spAutoFit/>
          </a:bodyPr>
          <a:lstStyle/>
          <a:p>
            <a:r>
              <a:rPr lang="en-US" sz="6000" dirty="0" smtClean="0">
                <a:effectLst>
                  <a:reflection blurRad="6350" stA="55000" endA="300" endPos="45500" dir="5400000" sy="-100000" algn="bl" rotWithShape="0"/>
                </a:effectLst>
              </a:rPr>
              <a:t>Program</a:t>
            </a:r>
          </a:p>
          <a:p>
            <a:r>
              <a:rPr lang="en-US" sz="6000" dirty="0" smtClean="0">
                <a:solidFill>
                  <a:srgbClr val="FFC000"/>
                </a:solidFill>
                <a:effectLst>
                  <a:reflection blurRad="6350" stA="55000" endA="300" endPos="45500" dir="5400000" sy="-100000" algn="bl" rotWithShape="0"/>
                </a:effectLst>
              </a:rPr>
              <a:t>INCOME</a:t>
            </a:r>
          </a:p>
          <a:p>
            <a:endParaRPr lang="en-US" sz="1100" dirty="0"/>
          </a:p>
          <a:p>
            <a:r>
              <a:rPr lang="en-US" sz="2400" dirty="0" smtClean="0"/>
              <a:t>DWD </a:t>
            </a:r>
            <a:r>
              <a:rPr lang="en-US" sz="2400" dirty="0"/>
              <a:t>Policy 2015-12 </a:t>
            </a:r>
          </a:p>
          <a:p>
            <a:r>
              <a:rPr lang="en-US" sz="2000" dirty="0"/>
              <a:t>Adult Education Funding Policy </a:t>
            </a:r>
            <a:endParaRPr lang="en-US" sz="2000" dirty="0" smtClean="0">
              <a:solidFill>
                <a:srgbClr val="FFC000"/>
              </a:solidFill>
            </a:endParaRPr>
          </a:p>
          <a:p>
            <a:endParaRPr lang="en-US" dirty="0"/>
          </a:p>
        </p:txBody>
      </p:sp>
      <p:sp>
        <p:nvSpPr>
          <p:cNvPr id="3" name="Rectangle 2"/>
          <p:cNvSpPr/>
          <p:nvPr/>
        </p:nvSpPr>
        <p:spPr>
          <a:xfrm>
            <a:off x="4445365" y="2781199"/>
            <a:ext cx="7395659" cy="3447098"/>
          </a:xfrm>
          <a:prstGeom prst="rect">
            <a:avLst/>
          </a:prstGeom>
        </p:spPr>
        <p:txBody>
          <a:bodyPr wrap="square">
            <a:spAutoFit/>
          </a:bodyPr>
          <a:lstStyle/>
          <a:p>
            <a:endParaRPr lang="en-US" dirty="0" smtClean="0"/>
          </a:p>
          <a:p>
            <a:r>
              <a:rPr lang="en-US" sz="2000" dirty="0" smtClean="0"/>
              <a:t>Programs </a:t>
            </a:r>
            <a:r>
              <a:rPr lang="en-US" sz="2000" dirty="0"/>
              <a:t>choosing to charge fees must </a:t>
            </a:r>
            <a:r>
              <a:rPr lang="en-US" sz="2000" dirty="0">
                <a:solidFill>
                  <a:srgbClr val="FFC000"/>
                </a:solidFill>
              </a:rPr>
              <a:t>reinvest </a:t>
            </a:r>
            <a:r>
              <a:rPr lang="en-US" sz="2000" dirty="0"/>
              <a:t>the funds in the adult education program before requesting additional grant money for the same activity in accordance with 34 CFR 80.21(f). </a:t>
            </a:r>
            <a:r>
              <a:rPr lang="en-US" sz="2000" dirty="0" smtClean="0"/>
              <a:t>Additionally</a:t>
            </a:r>
            <a:r>
              <a:rPr lang="en-US" sz="2000" dirty="0"/>
              <a:t>, all income from fees </a:t>
            </a:r>
            <a:r>
              <a:rPr lang="en-US" sz="2000" u="sng" dirty="0"/>
              <a:t>must</a:t>
            </a:r>
            <a:r>
              <a:rPr lang="en-US" sz="2000" dirty="0"/>
              <a:t> be spent during the same program year. DWD requires programs to report fees and how these funds were </a:t>
            </a:r>
            <a:r>
              <a:rPr lang="en-US" sz="2000" dirty="0" smtClean="0"/>
              <a:t>reinvested. </a:t>
            </a:r>
          </a:p>
          <a:p>
            <a:endParaRPr lang="en-US" sz="2000" dirty="0"/>
          </a:p>
          <a:p>
            <a:r>
              <a:rPr lang="en-US" sz="2000" dirty="0" smtClean="0"/>
              <a:t>Any </a:t>
            </a:r>
            <a:r>
              <a:rPr lang="en-US" sz="2000" dirty="0"/>
              <a:t>fees charged may not be applied towards Maintenance of Effort requirements. </a:t>
            </a:r>
          </a:p>
        </p:txBody>
      </p:sp>
    </p:spTree>
    <p:extLst>
      <p:ext uri="{BB962C8B-B14F-4D97-AF65-F5344CB8AC3E}">
        <p14:creationId xmlns:p14="http://schemas.microsoft.com/office/powerpoint/2010/main" val="815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131311" y="2946398"/>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2575" y="2787320"/>
            <a:ext cx="3521710" cy="3370153"/>
          </a:xfrm>
          <a:prstGeom prst="rect">
            <a:avLst/>
          </a:prstGeom>
          <a:noFill/>
        </p:spPr>
        <p:txBody>
          <a:bodyPr wrap="square" rtlCol="0">
            <a:spAutoFit/>
          </a:bodyPr>
          <a:lstStyle/>
          <a:p>
            <a:r>
              <a:rPr lang="en-US" sz="6000" dirty="0" smtClean="0">
                <a:effectLst>
                  <a:reflection blurRad="6350" stA="55000" endA="300" endPos="45500" dir="5400000" sy="-100000" algn="bl" rotWithShape="0"/>
                </a:effectLst>
              </a:rPr>
              <a:t>Program</a:t>
            </a:r>
          </a:p>
          <a:p>
            <a:r>
              <a:rPr lang="en-US" sz="6000" dirty="0" smtClean="0">
                <a:solidFill>
                  <a:srgbClr val="FFC000"/>
                </a:solidFill>
                <a:effectLst>
                  <a:reflection blurRad="6350" stA="55000" endA="300" endPos="45500" dir="5400000" sy="-100000" algn="bl" rotWithShape="0"/>
                </a:effectLst>
              </a:rPr>
              <a:t>INCOME</a:t>
            </a:r>
          </a:p>
          <a:p>
            <a:endParaRPr lang="en-US" sz="1100" dirty="0"/>
          </a:p>
          <a:p>
            <a:r>
              <a:rPr lang="en-US" sz="2400" dirty="0" smtClean="0"/>
              <a:t>DWD </a:t>
            </a:r>
            <a:r>
              <a:rPr lang="en-US" sz="2400" dirty="0"/>
              <a:t>Policy 2015-12 </a:t>
            </a:r>
          </a:p>
          <a:p>
            <a:r>
              <a:rPr lang="en-US" sz="2000" dirty="0"/>
              <a:t>Adult Education Funding Policy </a:t>
            </a:r>
            <a:endParaRPr lang="en-US" sz="2000" dirty="0" smtClean="0">
              <a:solidFill>
                <a:srgbClr val="FFC000"/>
              </a:solidFill>
            </a:endParaRPr>
          </a:p>
          <a:p>
            <a:endParaRPr lang="en-US" dirty="0"/>
          </a:p>
        </p:txBody>
      </p:sp>
      <p:sp>
        <p:nvSpPr>
          <p:cNvPr id="3" name="Rectangle 2"/>
          <p:cNvSpPr/>
          <p:nvPr/>
        </p:nvSpPr>
        <p:spPr>
          <a:xfrm>
            <a:off x="4470718" y="2859310"/>
            <a:ext cx="7395659" cy="3293209"/>
          </a:xfrm>
          <a:prstGeom prst="rect">
            <a:avLst/>
          </a:prstGeom>
        </p:spPr>
        <p:txBody>
          <a:bodyPr wrap="square">
            <a:spAutoFit/>
          </a:bodyPr>
          <a:lstStyle/>
          <a:p>
            <a:r>
              <a:rPr lang="en-US" sz="2400" dirty="0"/>
              <a:t>DWD requires programs that charge fees to establish a fee policy that – </a:t>
            </a:r>
            <a:endParaRPr lang="en-US" sz="2400" dirty="0" smtClean="0"/>
          </a:p>
          <a:p>
            <a:endParaRPr lang="en-US" sz="2000" dirty="0"/>
          </a:p>
          <a:p>
            <a:r>
              <a:rPr lang="en-US" sz="2000" dirty="0"/>
              <a:t>► Addresses fee requirements and exceptions; </a:t>
            </a:r>
          </a:p>
          <a:p>
            <a:r>
              <a:rPr lang="en-US" sz="2000" dirty="0"/>
              <a:t>► Contains a schedule for fee payments; </a:t>
            </a:r>
          </a:p>
          <a:p>
            <a:r>
              <a:rPr lang="en-US" sz="2000" dirty="0"/>
              <a:t>► Creates standards that address how fees will </a:t>
            </a:r>
            <a:r>
              <a:rPr lang="en-US" sz="2000" u="sng" dirty="0"/>
              <a:t>not</a:t>
            </a:r>
            <a:r>
              <a:rPr lang="en-US" sz="2000" dirty="0"/>
              <a:t> </a:t>
            </a:r>
            <a:r>
              <a:rPr lang="en-US" sz="2000" dirty="0">
                <a:solidFill>
                  <a:srgbClr val="FFC000"/>
                </a:solidFill>
              </a:rPr>
              <a:t>impose barriers </a:t>
            </a:r>
            <a:r>
              <a:rPr lang="en-US" sz="2000" dirty="0"/>
              <a:t>to the student. </a:t>
            </a:r>
          </a:p>
          <a:p>
            <a:r>
              <a:rPr lang="en-US" sz="2000" dirty="0"/>
              <a:t> </a:t>
            </a:r>
          </a:p>
          <a:p>
            <a:r>
              <a:rPr lang="en-US" sz="2000" dirty="0"/>
              <a:t>Programs </a:t>
            </a:r>
            <a:r>
              <a:rPr lang="en-US" sz="2000" dirty="0">
                <a:solidFill>
                  <a:srgbClr val="FFC000"/>
                </a:solidFill>
              </a:rPr>
              <a:t>must</a:t>
            </a:r>
            <a:r>
              <a:rPr lang="en-US" sz="2000" b="1" dirty="0"/>
              <a:t> </a:t>
            </a:r>
            <a:r>
              <a:rPr lang="en-US" sz="2000" dirty="0"/>
              <a:t>disclose any associated fees to students prior to orientation</a:t>
            </a:r>
            <a:r>
              <a:rPr lang="en-US" sz="2000" dirty="0" smtClean="0"/>
              <a:t>. </a:t>
            </a:r>
            <a:endParaRPr lang="en-US" sz="2000" dirty="0"/>
          </a:p>
        </p:txBody>
      </p:sp>
    </p:spTree>
    <p:extLst>
      <p:ext uri="{BB962C8B-B14F-4D97-AF65-F5344CB8AC3E}">
        <p14:creationId xmlns:p14="http://schemas.microsoft.com/office/powerpoint/2010/main" val="3003205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582043" y="305788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2961" y="2439788"/>
            <a:ext cx="4279082" cy="5355312"/>
          </a:xfrm>
          <a:prstGeom prst="rect">
            <a:avLst/>
          </a:prstGeom>
          <a:noFill/>
        </p:spPr>
        <p:txBody>
          <a:bodyPr wrap="square" rtlCol="0">
            <a:spAutoFit/>
          </a:bodyPr>
          <a:lstStyle/>
          <a:p>
            <a:r>
              <a:rPr lang="en-US" sz="6000" dirty="0" smtClean="0">
                <a:effectLst>
                  <a:reflection blurRad="6350" stA="55000" endA="300" endPos="45500" dir="5400000" sy="-100000" algn="bl" rotWithShape="0"/>
                </a:effectLst>
              </a:rPr>
              <a:t>Distance</a:t>
            </a:r>
          </a:p>
          <a:p>
            <a:r>
              <a:rPr lang="en-US" sz="6000" dirty="0" smtClean="0">
                <a:solidFill>
                  <a:srgbClr val="FFC000"/>
                </a:solidFill>
                <a:effectLst>
                  <a:reflection blurRad="6350" stA="55000" endA="300" endPos="45500" dir="5400000" sy="-100000" algn="bl" rotWithShape="0"/>
                </a:effectLst>
              </a:rPr>
              <a:t>Education</a:t>
            </a:r>
          </a:p>
          <a:p>
            <a:r>
              <a:rPr lang="en-US" sz="6000" dirty="0" smtClean="0">
                <a:solidFill>
                  <a:srgbClr val="FFC000"/>
                </a:solidFill>
                <a:effectLst>
                  <a:reflection blurRad="6350" stA="55000" endA="300" endPos="45500" dir="5400000" sy="-100000" algn="bl" rotWithShape="0"/>
                </a:effectLst>
              </a:rPr>
              <a:t>Policy</a:t>
            </a:r>
          </a:p>
          <a:p>
            <a:r>
              <a:rPr lang="en-US" sz="2000" dirty="0" smtClean="0"/>
              <a:t>Workforce Innovation and Opportunity Act (WIOA), Title II –  Adult Education and Family Literacy Act (AEFLA)</a:t>
            </a:r>
          </a:p>
          <a:p>
            <a:endParaRPr lang="en-US" sz="2000" dirty="0" smtClean="0"/>
          </a:p>
          <a:p>
            <a:endParaRPr lang="en-US" sz="2000" dirty="0" smtClean="0">
              <a:solidFill>
                <a:srgbClr val="FFC000"/>
              </a:solidFill>
            </a:endParaRPr>
          </a:p>
          <a:p>
            <a:endParaRPr lang="en-US" sz="2400" dirty="0" smtClean="0"/>
          </a:p>
          <a:p>
            <a:endParaRPr lang="en-US" dirty="0"/>
          </a:p>
        </p:txBody>
      </p:sp>
      <p:sp>
        <p:nvSpPr>
          <p:cNvPr id="4" name="Rectangle 3"/>
          <p:cNvSpPr/>
          <p:nvPr/>
        </p:nvSpPr>
        <p:spPr>
          <a:xfrm>
            <a:off x="4820234" y="6143595"/>
            <a:ext cx="8447315" cy="569387"/>
          </a:xfrm>
          <a:prstGeom prst="rect">
            <a:avLst/>
          </a:prstGeom>
        </p:spPr>
        <p:txBody>
          <a:bodyPr wrap="square">
            <a:spAutoFit/>
          </a:bodyPr>
          <a:lstStyle/>
          <a:p>
            <a:r>
              <a:rPr lang="en-US" sz="1550" dirty="0">
                <a:hlinkClick r:id="rId4"/>
              </a:rPr>
              <a:t>https://</a:t>
            </a:r>
            <a:r>
              <a:rPr lang="en-US" sz="1550" dirty="0" smtClean="0">
                <a:hlinkClick r:id="rId4"/>
              </a:rPr>
              <a:t>www.in.gov/dwd/files/AE%20Distance%20Education%20Policy.pdf</a:t>
            </a:r>
            <a:endParaRPr lang="en-US" sz="1550" dirty="0" smtClean="0"/>
          </a:p>
          <a:p>
            <a:endParaRPr lang="en-US" sz="1550" dirty="0"/>
          </a:p>
        </p:txBody>
      </p:sp>
      <p:sp>
        <p:nvSpPr>
          <p:cNvPr id="7" name="Rectangle 6"/>
          <p:cNvSpPr/>
          <p:nvPr/>
        </p:nvSpPr>
        <p:spPr>
          <a:xfrm>
            <a:off x="350444" y="1770654"/>
            <a:ext cx="2541839" cy="830997"/>
          </a:xfrm>
          <a:prstGeom prst="rect">
            <a:avLst/>
          </a:prstGeom>
        </p:spPr>
        <p:txBody>
          <a:bodyPr wrap="square">
            <a:spAutoFit/>
          </a:bodyPr>
          <a:lstStyle/>
          <a:p>
            <a:endParaRPr lang="en-US" sz="2000" dirty="0">
              <a:solidFill>
                <a:srgbClr val="000000"/>
              </a:solidFill>
            </a:endParaRPr>
          </a:p>
          <a:p>
            <a:r>
              <a:rPr lang="en-US" sz="1400" dirty="0" smtClean="0"/>
              <a:t>DWD </a:t>
            </a:r>
            <a:r>
              <a:rPr lang="en-US" sz="1400" dirty="0"/>
              <a:t>Policy 2017-14 </a:t>
            </a:r>
          </a:p>
          <a:p>
            <a:r>
              <a:rPr lang="en-US" sz="1400" dirty="0"/>
              <a:t>Distance Education </a:t>
            </a:r>
          </a:p>
        </p:txBody>
      </p:sp>
      <p:sp>
        <p:nvSpPr>
          <p:cNvPr id="8" name="Rectangle 7"/>
          <p:cNvSpPr/>
          <p:nvPr/>
        </p:nvSpPr>
        <p:spPr>
          <a:xfrm>
            <a:off x="4820233" y="2785564"/>
            <a:ext cx="7161593" cy="4370427"/>
          </a:xfrm>
          <a:prstGeom prst="rect">
            <a:avLst/>
          </a:prstGeom>
        </p:spPr>
        <p:txBody>
          <a:bodyPr wrap="square">
            <a:spAutoFit/>
          </a:bodyPr>
          <a:lstStyle/>
          <a:p>
            <a:r>
              <a:rPr lang="en-US" sz="2200" dirty="0" smtClean="0"/>
              <a:t>Programs </a:t>
            </a:r>
            <a:r>
              <a:rPr lang="en-US" sz="2200" u="sng" dirty="0" smtClean="0">
                <a:solidFill>
                  <a:srgbClr val="FFC000"/>
                </a:solidFill>
              </a:rPr>
              <a:t>must</a:t>
            </a:r>
            <a:r>
              <a:rPr lang="en-US" sz="2200" dirty="0" smtClean="0"/>
              <a:t> provide </a:t>
            </a:r>
            <a:r>
              <a:rPr lang="en-US" sz="2200" dirty="0"/>
              <a:t>documentation of </a:t>
            </a:r>
            <a:r>
              <a:rPr lang="en-US" sz="2200" dirty="0">
                <a:solidFill>
                  <a:srgbClr val="FFC000"/>
                </a:solidFill>
              </a:rPr>
              <a:t>proxy</a:t>
            </a:r>
            <a:r>
              <a:rPr lang="en-US" sz="2200" dirty="0"/>
              <a:t> </a:t>
            </a:r>
            <a:r>
              <a:rPr lang="en-US" sz="2200" dirty="0" smtClean="0"/>
              <a:t> contact hours.</a:t>
            </a:r>
          </a:p>
          <a:p>
            <a:r>
              <a:rPr lang="en-US" dirty="0" smtClean="0">
                <a:solidFill>
                  <a:srgbClr val="FFC000"/>
                </a:solidFill>
              </a:rPr>
              <a:t>Clock-time | Teacher Verification | Learner Mastery Models</a:t>
            </a:r>
          </a:p>
          <a:p>
            <a:endParaRPr lang="en-US" sz="1000" dirty="0"/>
          </a:p>
          <a:p>
            <a:r>
              <a:rPr lang="en-US" sz="1700" dirty="0" smtClean="0"/>
              <a:t>► Retain a </a:t>
            </a:r>
            <a:r>
              <a:rPr lang="en-US" sz="1700" dirty="0" smtClean="0">
                <a:solidFill>
                  <a:srgbClr val="FFC000"/>
                </a:solidFill>
              </a:rPr>
              <a:t>“representative sample” </a:t>
            </a:r>
            <a:r>
              <a:rPr lang="en-US" sz="1700" dirty="0" smtClean="0"/>
              <a:t>of student work (e.g., homework packets) completed through distance education.         It is </a:t>
            </a:r>
            <a:r>
              <a:rPr lang="en-US" sz="1700" u="sng" dirty="0" smtClean="0"/>
              <a:t>not</a:t>
            </a:r>
            <a:r>
              <a:rPr lang="en-US" sz="1700" dirty="0" smtClean="0"/>
              <a:t> necessary to retain every assignment. </a:t>
            </a:r>
          </a:p>
          <a:p>
            <a:endParaRPr lang="en-US" sz="1700" dirty="0" smtClean="0"/>
          </a:p>
          <a:p>
            <a:r>
              <a:rPr lang="en-US" sz="1700" dirty="0" smtClean="0"/>
              <a:t>► Ensure there is </a:t>
            </a:r>
            <a:r>
              <a:rPr lang="en-US" sz="1700" dirty="0" smtClean="0">
                <a:solidFill>
                  <a:srgbClr val="FFC000"/>
                </a:solidFill>
              </a:rPr>
              <a:t>sufficient detail </a:t>
            </a:r>
            <a:r>
              <a:rPr lang="en-US" sz="1700" dirty="0" smtClean="0"/>
              <a:t>entered on the distance learning log to outline the assignment completed. Include dates </a:t>
            </a:r>
            <a:r>
              <a:rPr lang="en-US" sz="1700" u="sng" dirty="0" smtClean="0"/>
              <a:t>and</a:t>
            </a:r>
            <a:r>
              <a:rPr lang="en-US" sz="1700" dirty="0" smtClean="0"/>
              <a:t> times (proxy hours) on the log.  A space for teacher and student signatures on the log provides further documentation.</a:t>
            </a:r>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3648586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6" name="Rectangle 15"/>
          <p:cNvSpPr/>
          <p:nvPr/>
        </p:nvSpPr>
        <p:spPr>
          <a:xfrm>
            <a:off x="4936852" y="2104760"/>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2" name="Straight Connector 11"/>
          <p:cNvCxnSpPr/>
          <p:nvPr/>
        </p:nvCxnSpPr>
        <p:spPr>
          <a:xfrm flipH="1">
            <a:off x="4424516" y="2773846"/>
            <a:ext cx="4981" cy="3566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4045" y="2431186"/>
            <a:ext cx="4157287" cy="3693319"/>
          </a:xfrm>
          <a:prstGeom prst="rect">
            <a:avLst/>
          </a:prstGeom>
          <a:noFill/>
        </p:spPr>
        <p:txBody>
          <a:bodyPr wrap="square" rtlCol="0">
            <a:spAutoFit/>
          </a:bodyPr>
          <a:lstStyle/>
          <a:p>
            <a:r>
              <a:rPr lang="en-US" sz="6000" dirty="0" smtClean="0">
                <a:solidFill>
                  <a:srgbClr val="FFC000"/>
                </a:solidFill>
                <a:effectLst>
                  <a:reflection blurRad="6350" stA="55000" endA="300" endPos="45500" dir="5400000" sy="-100000" algn="bl" rotWithShape="0"/>
                </a:effectLst>
              </a:rPr>
              <a:t>Mid-Year</a:t>
            </a:r>
          </a:p>
          <a:p>
            <a:r>
              <a:rPr lang="en-US" sz="6000" dirty="0" smtClean="0">
                <a:solidFill>
                  <a:srgbClr val="FFC000"/>
                </a:solidFill>
                <a:effectLst>
                  <a:reflection blurRad="6350" stA="55000" endA="300" endPos="45500" dir="5400000" sy="-100000" algn="bl" rotWithShape="0"/>
                </a:effectLst>
              </a:rPr>
              <a:t>Incentive</a:t>
            </a:r>
          </a:p>
          <a:p>
            <a:endParaRPr lang="en-US" dirty="0" smtClean="0"/>
          </a:p>
          <a:p>
            <a:r>
              <a:rPr lang="en-US" sz="3200" dirty="0" smtClean="0"/>
              <a:t>Achieving </a:t>
            </a:r>
          </a:p>
          <a:p>
            <a:r>
              <a:rPr lang="en-US" sz="3200" dirty="0" smtClean="0"/>
              <a:t>Performance </a:t>
            </a:r>
          </a:p>
          <a:p>
            <a:r>
              <a:rPr lang="en-US" sz="3200" dirty="0" smtClean="0"/>
              <a:t>Outcomes</a:t>
            </a:r>
            <a:endParaRPr lang="en-US" sz="3200" dirty="0"/>
          </a:p>
        </p:txBody>
      </p:sp>
      <p:sp>
        <p:nvSpPr>
          <p:cNvPr id="9" name="TextBox 8"/>
          <p:cNvSpPr txBox="1"/>
          <p:nvPr/>
        </p:nvSpPr>
        <p:spPr>
          <a:xfrm>
            <a:off x="4890149" y="2642202"/>
            <a:ext cx="6844649" cy="3170099"/>
          </a:xfrm>
          <a:prstGeom prst="rect">
            <a:avLst/>
          </a:prstGeom>
          <a:noFill/>
        </p:spPr>
        <p:txBody>
          <a:bodyPr wrap="square" rtlCol="0">
            <a:spAutoFit/>
          </a:bodyPr>
          <a:lstStyle/>
          <a:p>
            <a:r>
              <a:rPr lang="en-US" sz="5400" dirty="0" smtClean="0"/>
              <a:t>REQUIREMENTS</a:t>
            </a:r>
          </a:p>
          <a:p>
            <a:endParaRPr lang="en-US" dirty="0"/>
          </a:p>
          <a:p>
            <a:r>
              <a:rPr lang="en-US" sz="3200" dirty="0" smtClean="0"/>
              <a:t>Grantees will receive a </a:t>
            </a:r>
            <a:r>
              <a:rPr lang="en-US" sz="3200" dirty="0" smtClean="0">
                <a:solidFill>
                  <a:srgbClr val="FFC000"/>
                </a:solidFill>
              </a:rPr>
              <a:t>mid-year performance incentive </a:t>
            </a:r>
            <a:r>
              <a:rPr lang="en-US" sz="3200" dirty="0" smtClean="0"/>
              <a:t>for achieving </a:t>
            </a:r>
            <a:r>
              <a:rPr lang="en-US" sz="3200" u="sng" dirty="0" smtClean="0"/>
              <a:t>50</a:t>
            </a:r>
            <a:r>
              <a:rPr lang="en-US" sz="3200" dirty="0" smtClean="0"/>
              <a:t> percent on NRS Table 4, Column I, by </a:t>
            </a:r>
            <a:r>
              <a:rPr lang="en-US" sz="3200" dirty="0" smtClean="0">
                <a:solidFill>
                  <a:srgbClr val="FFC000"/>
                </a:solidFill>
              </a:rPr>
              <a:t>12.31.19.</a:t>
            </a:r>
          </a:p>
        </p:txBody>
      </p:sp>
    </p:spTree>
    <p:extLst>
      <p:ext uri="{BB962C8B-B14F-4D97-AF65-F5344CB8AC3E}">
        <p14:creationId xmlns:p14="http://schemas.microsoft.com/office/powerpoint/2010/main" val="1833937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6" name="Rectangle 15"/>
          <p:cNvSpPr/>
          <p:nvPr/>
        </p:nvSpPr>
        <p:spPr>
          <a:xfrm>
            <a:off x="4936852" y="2104760"/>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2" name="Straight Connector 11"/>
          <p:cNvCxnSpPr/>
          <p:nvPr/>
        </p:nvCxnSpPr>
        <p:spPr>
          <a:xfrm flipH="1">
            <a:off x="4424516" y="2773846"/>
            <a:ext cx="4981" cy="3566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4939" y="4611231"/>
            <a:ext cx="4157287" cy="2246769"/>
          </a:xfrm>
          <a:prstGeom prst="rect">
            <a:avLst/>
          </a:prstGeom>
          <a:noFill/>
        </p:spPr>
        <p:txBody>
          <a:bodyPr wrap="square" rtlCol="0">
            <a:spAutoFit/>
          </a:bodyPr>
          <a:lstStyle/>
          <a:p>
            <a:r>
              <a:rPr lang="en-US" sz="6200" dirty="0" smtClean="0">
                <a:solidFill>
                  <a:srgbClr val="FFC000"/>
                </a:solidFill>
                <a:effectLst>
                  <a:reflection blurRad="6350" stA="55000" endA="300" endPos="45500" dir="5400000" sy="-100000" algn="bl" rotWithShape="0"/>
                </a:effectLst>
              </a:rPr>
              <a:t>Mid-Year</a:t>
            </a:r>
          </a:p>
          <a:p>
            <a:r>
              <a:rPr lang="en-US" sz="6000" dirty="0" smtClean="0">
                <a:solidFill>
                  <a:srgbClr val="FFC000"/>
                </a:solidFill>
                <a:effectLst>
                  <a:reflection blurRad="6350" stA="55000" endA="300" endPos="45500" dir="5400000" sy="-100000" algn="bl" rotWithShape="0"/>
                </a:effectLst>
              </a:rPr>
              <a:t>Incentive</a:t>
            </a:r>
          </a:p>
          <a:p>
            <a:endParaRPr lang="en-US" dirty="0" smtClean="0"/>
          </a:p>
        </p:txBody>
      </p:sp>
      <p:sp>
        <p:nvSpPr>
          <p:cNvPr id="9" name="TextBox 8"/>
          <p:cNvSpPr txBox="1"/>
          <p:nvPr/>
        </p:nvSpPr>
        <p:spPr>
          <a:xfrm>
            <a:off x="4834956" y="2378781"/>
            <a:ext cx="6601856" cy="3877985"/>
          </a:xfrm>
          <a:prstGeom prst="rect">
            <a:avLst/>
          </a:prstGeom>
          <a:noFill/>
        </p:spPr>
        <p:txBody>
          <a:bodyPr wrap="square" rtlCol="0">
            <a:spAutoFit/>
          </a:bodyPr>
          <a:lstStyle/>
          <a:p>
            <a:r>
              <a:rPr lang="en-US" sz="5400" dirty="0" smtClean="0"/>
              <a:t>REQUIREMENTS</a:t>
            </a:r>
          </a:p>
          <a:p>
            <a:r>
              <a:rPr lang="en-US" sz="3200" dirty="0" smtClean="0"/>
              <a:t>Grantees will receive a </a:t>
            </a:r>
            <a:r>
              <a:rPr lang="en-US" sz="3200" dirty="0" smtClean="0">
                <a:solidFill>
                  <a:srgbClr val="FFC000"/>
                </a:solidFill>
              </a:rPr>
              <a:t>mid-year performance incentive </a:t>
            </a:r>
            <a:r>
              <a:rPr lang="en-US" sz="3200" dirty="0" smtClean="0"/>
              <a:t>for 15 percent of </a:t>
            </a:r>
            <a:r>
              <a:rPr lang="en-US" sz="3200" u="sng" dirty="0" smtClean="0"/>
              <a:t>ABE</a:t>
            </a:r>
            <a:r>
              <a:rPr lang="en-US" sz="3200" dirty="0" smtClean="0"/>
              <a:t> adult education enrollments attaining an HSE      on NRS Table 4, Column E, by </a:t>
            </a:r>
            <a:r>
              <a:rPr lang="en-US" sz="3200" dirty="0" smtClean="0">
                <a:solidFill>
                  <a:srgbClr val="FFC000"/>
                </a:solidFill>
              </a:rPr>
              <a:t>12.31.19.</a:t>
            </a:r>
          </a:p>
        </p:txBody>
      </p:sp>
      <p:pic>
        <p:nvPicPr>
          <p:cNvPr id="2" name="Picture 1"/>
          <p:cNvPicPr>
            <a:picLocks noChangeAspect="1"/>
          </p:cNvPicPr>
          <p:nvPr/>
        </p:nvPicPr>
        <p:blipFill rotWithShape="1">
          <a:blip r:embed="rId5"/>
          <a:srcRect l="53332" t="27079" r="29286" b="32266"/>
          <a:stretch/>
        </p:blipFill>
        <p:spPr>
          <a:xfrm>
            <a:off x="1590743" y="1572456"/>
            <a:ext cx="2422636" cy="3185932"/>
          </a:xfrm>
          <a:prstGeom prst="rect">
            <a:avLst/>
          </a:prstGeom>
          <a:ln>
            <a:solidFill>
              <a:schemeClr val="tx1"/>
            </a:solidFill>
          </a:ln>
        </p:spPr>
      </p:pic>
      <p:sp>
        <p:nvSpPr>
          <p:cNvPr id="3" name="Rectangle 2"/>
          <p:cNvSpPr/>
          <p:nvPr/>
        </p:nvSpPr>
        <p:spPr>
          <a:xfrm>
            <a:off x="2690842" y="757515"/>
            <a:ext cx="9695543"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1" name="TextBox 10"/>
          <p:cNvSpPr txBox="1"/>
          <p:nvPr/>
        </p:nvSpPr>
        <p:spPr>
          <a:xfrm flipH="1">
            <a:off x="350414" y="3927391"/>
            <a:ext cx="1138964" cy="830997"/>
          </a:xfrm>
          <a:prstGeom prst="rect">
            <a:avLst/>
          </a:prstGeom>
          <a:noFill/>
        </p:spPr>
        <p:txBody>
          <a:bodyPr wrap="square" rtlCol="0">
            <a:spAutoFit/>
          </a:bodyPr>
          <a:lstStyle/>
          <a:p>
            <a:pPr algn="r"/>
            <a:r>
              <a:rPr lang="en-US" sz="1200" dirty="0" smtClean="0"/>
              <a:t>Vincennes </a:t>
            </a:r>
          </a:p>
          <a:p>
            <a:pPr algn="r"/>
            <a:r>
              <a:rPr lang="en-US" sz="1200" dirty="0" smtClean="0"/>
              <a:t>University </a:t>
            </a:r>
          </a:p>
          <a:p>
            <a:pPr algn="r"/>
            <a:r>
              <a:rPr lang="en-US" sz="1200" dirty="0" smtClean="0"/>
              <a:t>2019 HSE</a:t>
            </a:r>
          </a:p>
          <a:p>
            <a:pPr algn="r"/>
            <a:r>
              <a:rPr lang="en-US" sz="1200" dirty="0" smtClean="0"/>
              <a:t>Graduation</a:t>
            </a:r>
            <a:endParaRPr lang="en-US" sz="1200" dirty="0"/>
          </a:p>
        </p:txBody>
      </p:sp>
    </p:spTree>
    <p:extLst>
      <p:ext uri="{BB962C8B-B14F-4D97-AF65-F5344CB8AC3E}">
        <p14:creationId xmlns:p14="http://schemas.microsoft.com/office/powerpoint/2010/main" val="807102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269844" y="319314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61476444"/>
              </p:ext>
            </p:extLst>
          </p:nvPr>
        </p:nvGraphicFramePr>
        <p:xfrm>
          <a:off x="5041876" y="2905362"/>
          <a:ext cx="6877137" cy="2680056"/>
        </p:xfrm>
        <a:graphic>
          <a:graphicData uri="http://schemas.openxmlformats.org/drawingml/2006/table">
            <a:tbl>
              <a:tblPr firstRow="1" bandRow="1">
                <a:tableStyleId>{5C22544A-7EE6-4342-B048-85BDC9FD1C3A}</a:tableStyleId>
              </a:tblPr>
              <a:tblGrid>
                <a:gridCol w="2258810"/>
                <a:gridCol w="2325948"/>
                <a:gridCol w="2292379"/>
              </a:tblGrid>
              <a:tr h="839324">
                <a:tc>
                  <a:txBody>
                    <a:bodyPr/>
                    <a:lstStyle/>
                    <a:p>
                      <a:r>
                        <a:rPr lang="en-US" sz="2400" dirty="0" smtClean="0">
                          <a:solidFill>
                            <a:schemeClr val="bg1"/>
                          </a:solidFill>
                        </a:rPr>
                        <a:t>MATH</a:t>
                      </a:r>
                    </a:p>
                    <a:p>
                      <a:r>
                        <a:rPr lang="en-US" sz="2400" dirty="0" smtClean="0">
                          <a:solidFill>
                            <a:schemeClr val="bg1"/>
                          </a:solidFill>
                        </a:rPr>
                        <a:t>LEVEL</a:t>
                      </a:r>
                      <a:endParaRPr lang="en-US" sz="2400" dirty="0">
                        <a:solidFill>
                          <a:schemeClr val="bg1"/>
                        </a:solidFill>
                      </a:endParaRPr>
                    </a:p>
                  </a:txBody>
                  <a:tcPr/>
                </a:tc>
                <a:tc>
                  <a:txBody>
                    <a:bodyPr/>
                    <a:lstStyle/>
                    <a:p>
                      <a:r>
                        <a:rPr lang="en-US" sz="2400" dirty="0" smtClean="0">
                          <a:solidFill>
                            <a:schemeClr val="bg1"/>
                          </a:solidFill>
                        </a:rPr>
                        <a:t>PART 1</a:t>
                      </a:r>
                      <a:r>
                        <a:rPr lang="en-US" sz="2400" baseline="0" dirty="0" smtClean="0">
                          <a:solidFill>
                            <a:schemeClr val="bg1"/>
                          </a:solidFill>
                        </a:rPr>
                        <a:t>             Testing Times</a:t>
                      </a:r>
                      <a:endParaRPr lang="en-US" sz="2400"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r>
                        <a:rPr lang="en-US" sz="2400" dirty="0" smtClean="0">
                          <a:solidFill>
                            <a:schemeClr val="bg1"/>
                          </a:solidFill>
                        </a:rPr>
                        <a:t>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bg1"/>
                          </a:solidFill>
                        </a:rPr>
                        <a:t>Testing Times</a:t>
                      </a:r>
                      <a:endParaRPr lang="en-US" sz="2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183">
                <a:tc>
                  <a:txBody>
                    <a:bodyPr/>
                    <a:lstStyle/>
                    <a:p>
                      <a:r>
                        <a:rPr lang="en-US" b="1" dirty="0" smtClean="0"/>
                        <a:t>E (EASY)</a:t>
                      </a:r>
                      <a:endParaRPr lang="en-US" b="1" dirty="0"/>
                    </a:p>
                  </a:txBody>
                  <a:tcPr/>
                </a:tc>
                <a:tc gridSpan="2">
                  <a:txBody>
                    <a:bodyPr/>
                    <a:lstStyle/>
                    <a:p>
                      <a:pPr algn="ctr"/>
                      <a:r>
                        <a:rPr lang="en-US" dirty="0" smtClean="0"/>
                        <a:t>65 minutes</a:t>
                      </a:r>
                      <a:endParaRPr lang="en-US" dirty="0"/>
                    </a:p>
                  </a:txBody>
                  <a:tcPr>
                    <a:lnB w="12700" cap="flat" cmpd="sng" algn="ctr">
                      <a:solidFill>
                        <a:schemeClr val="tx1"/>
                      </a:solidFill>
                      <a:prstDash val="solid"/>
                      <a:round/>
                      <a:headEnd type="none" w="med" len="med"/>
                      <a:tailEnd type="none" w="med" len="med"/>
                    </a:lnB>
                  </a:tcPr>
                </a:tc>
                <a:tc hMerge="1">
                  <a:txBody>
                    <a:bodyPr/>
                    <a:lstStyle/>
                    <a:p>
                      <a:endParaRPr lang="en-US" dirty="0"/>
                    </a:p>
                  </a:txBody>
                  <a:tcPr/>
                </a:tc>
              </a:tr>
              <a:tr h="460183">
                <a:tc>
                  <a:txBody>
                    <a:bodyPr/>
                    <a:lstStyle/>
                    <a:p>
                      <a:r>
                        <a:rPr lang="en-US" b="1" dirty="0" smtClean="0"/>
                        <a:t>M (MEDIUM)</a:t>
                      </a:r>
                      <a:endParaRPr lang="en-US" b="1" dirty="0"/>
                    </a:p>
                  </a:txBody>
                  <a:tcPr>
                    <a:lnR w="12700" cap="flat" cmpd="sng" algn="ctr">
                      <a:solidFill>
                        <a:schemeClr val="tx1"/>
                      </a:solidFill>
                      <a:prstDash val="solid"/>
                      <a:round/>
                      <a:headEnd type="none" w="med" len="med"/>
                      <a:tailEnd type="none" w="med" len="med"/>
                    </a:lnR>
                  </a:tcPr>
                </a:tc>
                <a:tc>
                  <a:txBody>
                    <a:bodyPr/>
                    <a:lstStyle/>
                    <a:p>
                      <a:r>
                        <a:rPr lang="en-US" dirty="0" smtClean="0"/>
                        <a:t>55 minutes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10 minutes</a:t>
                      </a:r>
                      <a:endParaRPr lang="en-US" dirty="0"/>
                    </a:p>
                  </a:txBody>
                  <a:tcPr>
                    <a:lnL w="12700" cap="flat" cmpd="sng" algn="ctr">
                      <a:solidFill>
                        <a:schemeClr val="tx1"/>
                      </a:solidFill>
                      <a:prstDash val="solid"/>
                      <a:round/>
                      <a:headEnd type="none" w="med" len="med"/>
                      <a:tailEnd type="none" w="med" len="med"/>
                    </a:lnL>
                  </a:tcPr>
                </a:tc>
              </a:tr>
              <a:tr h="460183">
                <a:tc>
                  <a:txBody>
                    <a:bodyPr/>
                    <a:lstStyle/>
                    <a:p>
                      <a:r>
                        <a:rPr lang="en-US" b="1" dirty="0" smtClean="0"/>
                        <a:t>D (DIFFICULT)</a:t>
                      </a:r>
                      <a:endParaRPr lang="en-US" b="1" dirty="0"/>
                    </a:p>
                  </a:txBody>
                  <a:tcPr/>
                </a:tc>
                <a:tc>
                  <a:txBody>
                    <a:bodyPr/>
                    <a:lstStyle/>
                    <a:p>
                      <a:r>
                        <a:rPr lang="en-US" dirty="0" smtClean="0"/>
                        <a:t>35 minutes</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30 minutes</a:t>
                      </a:r>
                      <a:endParaRPr lang="en-US" dirty="0"/>
                    </a:p>
                  </a:txBody>
                  <a:tcPr/>
                </a:tc>
              </a:tr>
              <a:tr h="460183">
                <a:tc>
                  <a:txBody>
                    <a:bodyPr/>
                    <a:lstStyle/>
                    <a:p>
                      <a:r>
                        <a:rPr lang="en-US" b="1" dirty="0" smtClean="0"/>
                        <a:t>A (ADVANCED)</a:t>
                      </a:r>
                      <a:endParaRPr lang="en-US" b="1" dirty="0"/>
                    </a:p>
                  </a:txBody>
                  <a:tcPr/>
                </a:tc>
                <a:tc>
                  <a:txBody>
                    <a:bodyPr/>
                    <a:lstStyle/>
                    <a:p>
                      <a:r>
                        <a:rPr lang="en-US" dirty="0" smtClean="0"/>
                        <a:t>30 minutes</a:t>
                      </a:r>
                      <a:endParaRPr lang="en-US" dirty="0"/>
                    </a:p>
                  </a:txBody>
                  <a:tcPr/>
                </a:tc>
                <a:tc>
                  <a:txBody>
                    <a:bodyPr/>
                    <a:lstStyle/>
                    <a:p>
                      <a:r>
                        <a:rPr lang="en-US" dirty="0" smtClean="0"/>
                        <a:t>35 minutes</a:t>
                      </a:r>
                      <a:endParaRPr lang="en-US" dirty="0"/>
                    </a:p>
                  </a:txBody>
                  <a:tcPr/>
                </a:tc>
              </a:tr>
            </a:tbl>
          </a:graphicData>
        </a:graphic>
      </p:graphicFrame>
      <p:sp>
        <p:nvSpPr>
          <p:cNvPr id="7" name="TextBox 6"/>
          <p:cNvSpPr txBox="1"/>
          <p:nvPr/>
        </p:nvSpPr>
        <p:spPr>
          <a:xfrm>
            <a:off x="488226" y="2177086"/>
            <a:ext cx="3785584" cy="4431983"/>
          </a:xfrm>
          <a:prstGeom prst="rect">
            <a:avLst/>
          </a:prstGeom>
          <a:noFill/>
        </p:spPr>
        <p:txBody>
          <a:bodyPr wrap="square" rtlCol="0">
            <a:spAutoFit/>
          </a:bodyPr>
          <a:lstStyle/>
          <a:p>
            <a:r>
              <a:rPr lang="en-US" sz="6600" dirty="0" smtClean="0"/>
              <a:t>TABE 11 11&amp; 12</a:t>
            </a:r>
          </a:p>
          <a:p>
            <a:r>
              <a:rPr lang="en-US" sz="3200" u="sng" dirty="0" smtClean="0"/>
              <a:t>New</a:t>
            </a:r>
            <a:r>
              <a:rPr lang="en-US" sz="3200" dirty="0" smtClean="0"/>
              <a:t> Maximum </a:t>
            </a:r>
          </a:p>
          <a:p>
            <a:endParaRPr lang="en-US" sz="1000" dirty="0" smtClean="0"/>
          </a:p>
          <a:p>
            <a:r>
              <a:rPr lang="en-US" sz="5400" dirty="0" smtClean="0">
                <a:solidFill>
                  <a:srgbClr val="FFC000"/>
                </a:solidFill>
                <a:latin typeface="Segoe Print" panose="02000600000000000000" pitchFamily="2" charset="0"/>
              </a:rPr>
              <a:t>Allowable</a:t>
            </a:r>
            <a:r>
              <a:rPr lang="en-US" sz="3600" dirty="0" smtClean="0">
                <a:solidFill>
                  <a:srgbClr val="FFC000"/>
                </a:solidFill>
                <a:latin typeface="Segoe Print" panose="02000600000000000000" pitchFamily="2" charset="0"/>
              </a:rPr>
              <a:t> Testing Times</a:t>
            </a:r>
          </a:p>
          <a:p>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094" y="2195189"/>
            <a:ext cx="1043156" cy="997952"/>
          </a:xfrm>
          <a:prstGeom prst="rect">
            <a:avLst/>
          </a:prstGeom>
          <a:ln>
            <a:solidFill>
              <a:schemeClr val="bg1"/>
            </a:solidFill>
          </a:ln>
        </p:spPr>
      </p:pic>
      <p:sp>
        <p:nvSpPr>
          <p:cNvPr id="8" name="TextBox 7"/>
          <p:cNvSpPr txBox="1"/>
          <p:nvPr/>
        </p:nvSpPr>
        <p:spPr>
          <a:xfrm>
            <a:off x="4995883" y="5661370"/>
            <a:ext cx="6676571" cy="584775"/>
          </a:xfrm>
          <a:prstGeom prst="rect">
            <a:avLst/>
          </a:prstGeom>
          <a:noFill/>
        </p:spPr>
        <p:txBody>
          <a:bodyPr wrap="square" rtlCol="0">
            <a:spAutoFit/>
          </a:bodyPr>
          <a:lstStyle/>
          <a:p>
            <a:r>
              <a:rPr lang="en-US" sz="1600" dirty="0" smtClean="0"/>
              <a:t>TABE 11 &amp; 12 Maximum Allowable Testing Times approved by the  National Reporting System (NRS) 7.19.19</a:t>
            </a:r>
            <a:endParaRPr lang="en-US" sz="1600" dirty="0"/>
          </a:p>
        </p:txBody>
      </p:sp>
    </p:spTree>
    <p:extLst>
      <p:ext uri="{BB962C8B-B14F-4D97-AF65-F5344CB8AC3E}">
        <p14:creationId xmlns:p14="http://schemas.microsoft.com/office/powerpoint/2010/main" val="1361366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269844" y="319314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706726354"/>
              </p:ext>
            </p:extLst>
          </p:nvPr>
        </p:nvGraphicFramePr>
        <p:xfrm>
          <a:off x="5041876" y="3038535"/>
          <a:ext cx="6877137" cy="2709084"/>
        </p:xfrm>
        <a:graphic>
          <a:graphicData uri="http://schemas.openxmlformats.org/drawingml/2006/table">
            <a:tbl>
              <a:tblPr firstRow="1" bandRow="1">
                <a:tableStyleId>{5C22544A-7EE6-4342-B048-85BDC9FD1C3A}</a:tableStyleId>
              </a:tblPr>
              <a:tblGrid>
                <a:gridCol w="2292379"/>
                <a:gridCol w="2292379"/>
                <a:gridCol w="2292379"/>
              </a:tblGrid>
              <a:tr h="868352">
                <a:tc>
                  <a:txBody>
                    <a:bodyPr/>
                    <a:lstStyle/>
                    <a:p>
                      <a:r>
                        <a:rPr lang="en-US" sz="2400" dirty="0" smtClean="0">
                          <a:solidFill>
                            <a:schemeClr val="bg1"/>
                          </a:solidFill>
                        </a:rPr>
                        <a:t>READING</a:t>
                      </a:r>
                      <a:r>
                        <a:rPr lang="en-US" sz="2400" baseline="0" dirty="0" smtClean="0">
                          <a:solidFill>
                            <a:schemeClr val="bg1"/>
                          </a:solidFill>
                        </a:rPr>
                        <a:t> </a:t>
                      </a:r>
                      <a:r>
                        <a:rPr lang="en-US" sz="2400" dirty="0" smtClean="0">
                          <a:solidFill>
                            <a:schemeClr val="bg1"/>
                          </a:solidFill>
                        </a:rPr>
                        <a:t>LEVEL</a:t>
                      </a:r>
                      <a:endParaRPr lang="en-US" sz="2400" dirty="0">
                        <a:solidFill>
                          <a:schemeClr val="bg1"/>
                        </a:solidFill>
                      </a:endParaRPr>
                    </a:p>
                  </a:txBody>
                  <a:tcPr/>
                </a:tc>
                <a:tc>
                  <a:txBody>
                    <a:bodyPr/>
                    <a:lstStyle/>
                    <a:p>
                      <a:r>
                        <a:rPr lang="en-US" sz="2400" dirty="0" smtClean="0">
                          <a:solidFill>
                            <a:schemeClr val="bg1"/>
                          </a:solidFill>
                        </a:rPr>
                        <a:t>PART 1</a:t>
                      </a:r>
                      <a:r>
                        <a:rPr lang="en-US" sz="2400" baseline="0" dirty="0" smtClean="0">
                          <a:solidFill>
                            <a:schemeClr val="bg1"/>
                          </a:solidFill>
                        </a:rPr>
                        <a:t>             Testing Times</a:t>
                      </a:r>
                      <a:endParaRPr lang="en-US" sz="2400"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r>
                        <a:rPr lang="en-US" sz="2400" dirty="0" smtClean="0">
                          <a:solidFill>
                            <a:schemeClr val="bg1"/>
                          </a:solidFill>
                        </a:rPr>
                        <a:t>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bg1"/>
                          </a:solidFill>
                        </a:rPr>
                        <a:t>Testing Times</a:t>
                      </a:r>
                      <a:endParaRPr lang="en-US" sz="2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183">
                <a:tc>
                  <a:txBody>
                    <a:bodyPr/>
                    <a:lstStyle/>
                    <a:p>
                      <a:r>
                        <a:rPr lang="en-US" b="1" dirty="0" smtClean="0"/>
                        <a:t>E (EASY)</a:t>
                      </a:r>
                      <a:endParaRPr lang="en-US" b="1" dirty="0"/>
                    </a:p>
                  </a:txBody>
                  <a:tcPr/>
                </a:tc>
                <a:tc>
                  <a:txBody>
                    <a:bodyPr/>
                    <a:lstStyle/>
                    <a:p>
                      <a:pPr algn="l"/>
                      <a:r>
                        <a:rPr lang="en-US" dirty="0" smtClean="0"/>
                        <a:t>50 minutes</a:t>
                      </a:r>
                      <a:endParaRPr lang="en-US" dirty="0"/>
                    </a:p>
                  </a:txBody>
                  <a:tcPr>
                    <a:lnB w="12700" cap="flat" cmpd="sng" algn="ctr">
                      <a:solidFill>
                        <a:schemeClr val="tx1"/>
                      </a:solidFill>
                      <a:prstDash val="solid"/>
                      <a:round/>
                      <a:headEnd type="none" w="med" len="med"/>
                      <a:tailEnd type="none" w="med" len="med"/>
                    </a:lnB>
                  </a:tcPr>
                </a:tc>
                <a:tc>
                  <a:txBody>
                    <a:bodyPr/>
                    <a:lstStyle/>
                    <a:p>
                      <a:pPr algn="l"/>
                      <a:r>
                        <a:rPr lang="en-US" dirty="0" smtClean="0"/>
                        <a:t>50 minutes</a:t>
                      </a:r>
                      <a:endParaRPr lang="en-US" dirty="0"/>
                    </a:p>
                  </a:txBody>
                  <a:tcPr>
                    <a:lnT w="12700" cap="flat" cmpd="sng" algn="ctr">
                      <a:solidFill>
                        <a:schemeClr val="tx1"/>
                      </a:solidFill>
                      <a:prstDash val="solid"/>
                      <a:round/>
                      <a:headEnd type="none" w="med" len="med"/>
                      <a:tailEnd type="none" w="med" len="med"/>
                    </a:lnT>
                  </a:tcPr>
                </a:tc>
              </a:tr>
              <a:tr h="460183">
                <a:tc>
                  <a:txBody>
                    <a:bodyPr/>
                    <a:lstStyle/>
                    <a:p>
                      <a:r>
                        <a:rPr lang="en-US" b="1" dirty="0" smtClean="0"/>
                        <a:t>M (MEDIUM)</a:t>
                      </a:r>
                      <a:endParaRPr lang="en-US" b="1" dirty="0"/>
                    </a:p>
                  </a:txBody>
                  <a:tcPr>
                    <a:lnR w="12700" cap="flat" cmpd="sng" algn="ctr">
                      <a:solidFill>
                        <a:schemeClr val="tx1"/>
                      </a:solidFill>
                      <a:prstDash val="solid"/>
                      <a:round/>
                      <a:headEnd type="none" w="med" len="med"/>
                      <a:tailEnd type="none" w="med" len="med"/>
                    </a:lnR>
                  </a:tcPr>
                </a:tc>
                <a:tc>
                  <a:txBody>
                    <a:bodyPr/>
                    <a:lstStyle/>
                    <a:p>
                      <a:pPr algn="l"/>
                      <a:r>
                        <a:rPr lang="en-US" dirty="0" smtClean="0"/>
                        <a:t>50 minutes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50 minutes</a:t>
                      </a:r>
                      <a:endParaRPr lang="en-US" dirty="0"/>
                    </a:p>
                  </a:txBody>
                  <a:tcPr>
                    <a:lnL w="12700" cap="flat" cmpd="sng" algn="ctr">
                      <a:solidFill>
                        <a:schemeClr val="tx1"/>
                      </a:solidFill>
                      <a:prstDash val="solid"/>
                      <a:round/>
                      <a:headEnd type="none" w="med" len="med"/>
                      <a:tailEnd type="none" w="med" len="med"/>
                    </a:lnL>
                  </a:tcPr>
                </a:tc>
              </a:tr>
              <a:tr h="460183">
                <a:tc>
                  <a:txBody>
                    <a:bodyPr/>
                    <a:lstStyle/>
                    <a:p>
                      <a:r>
                        <a:rPr lang="en-US" b="1" dirty="0" smtClean="0"/>
                        <a:t>D (DIFFICULT)</a:t>
                      </a:r>
                      <a:endParaRPr lang="en-US" b="1" dirty="0"/>
                    </a:p>
                  </a:txBody>
                  <a:tcPr/>
                </a:tc>
                <a:tc>
                  <a:txBody>
                    <a:bodyPr/>
                    <a:lstStyle/>
                    <a:p>
                      <a:pPr algn="l"/>
                      <a:r>
                        <a:rPr lang="en-US" dirty="0" smtClean="0"/>
                        <a:t>50 minutes</a:t>
                      </a:r>
                      <a:endParaRPr lang="en-US" dirty="0"/>
                    </a:p>
                  </a:txBody>
                  <a:tcPr>
                    <a:lnT w="12700" cap="flat" cmpd="sng" algn="ctr">
                      <a:solidFill>
                        <a:schemeClr val="tx1"/>
                      </a:solidFill>
                      <a:prstDash val="solid"/>
                      <a:round/>
                      <a:headEnd type="none" w="med" len="med"/>
                      <a:tailEnd type="none" w="med" len="med"/>
                    </a:lnT>
                  </a:tcPr>
                </a:tc>
                <a:tc>
                  <a:txBody>
                    <a:bodyPr/>
                    <a:lstStyle/>
                    <a:p>
                      <a:pPr algn="l"/>
                      <a:r>
                        <a:rPr lang="en-US" dirty="0" smtClean="0"/>
                        <a:t>50 minutes</a:t>
                      </a:r>
                      <a:endParaRPr lang="en-US" dirty="0"/>
                    </a:p>
                  </a:txBody>
                  <a:tcPr/>
                </a:tc>
              </a:tr>
              <a:tr h="460183">
                <a:tc>
                  <a:txBody>
                    <a:bodyPr/>
                    <a:lstStyle/>
                    <a:p>
                      <a:r>
                        <a:rPr lang="en-US" b="1" dirty="0" smtClean="0"/>
                        <a:t>A (ADVANCED)</a:t>
                      </a:r>
                      <a:endParaRPr lang="en-US" b="1" dirty="0"/>
                    </a:p>
                  </a:txBody>
                  <a:tcPr/>
                </a:tc>
                <a:tc>
                  <a:txBody>
                    <a:bodyPr/>
                    <a:lstStyle/>
                    <a:p>
                      <a:pPr algn="l"/>
                      <a:r>
                        <a:rPr lang="en-US" dirty="0" smtClean="0"/>
                        <a:t>50 minutes</a:t>
                      </a:r>
                      <a:endParaRPr lang="en-US" dirty="0"/>
                    </a:p>
                  </a:txBody>
                  <a:tcPr/>
                </a:tc>
                <a:tc>
                  <a:txBody>
                    <a:bodyPr/>
                    <a:lstStyle/>
                    <a:p>
                      <a:pPr algn="l"/>
                      <a:r>
                        <a:rPr lang="en-US" dirty="0" smtClean="0"/>
                        <a:t>50 minutes</a:t>
                      </a:r>
                      <a:endParaRPr lang="en-US" dirty="0"/>
                    </a:p>
                  </a:txBody>
                  <a:tcPr/>
                </a:tc>
              </a:tr>
            </a:tbl>
          </a:graphicData>
        </a:graphic>
      </p:graphicFrame>
      <p:sp>
        <p:nvSpPr>
          <p:cNvPr id="7" name="TextBox 6"/>
          <p:cNvSpPr txBox="1"/>
          <p:nvPr/>
        </p:nvSpPr>
        <p:spPr>
          <a:xfrm>
            <a:off x="488226" y="2177086"/>
            <a:ext cx="3785584" cy="4431983"/>
          </a:xfrm>
          <a:prstGeom prst="rect">
            <a:avLst/>
          </a:prstGeom>
          <a:noFill/>
        </p:spPr>
        <p:txBody>
          <a:bodyPr wrap="square" rtlCol="0">
            <a:spAutoFit/>
          </a:bodyPr>
          <a:lstStyle/>
          <a:p>
            <a:r>
              <a:rPr lang="en-US" sz="6600" dirty="0" smtClean="0"/>
              <a:t>TABE 11 11&amp; 12</a:t>
            </a:r>
          </a:p>
          <a:p>
            <a:r>
              <a:rPr lang="en-US" sz="3200" u="sng" dirty="0" smtClean="0"/>
              <a:t>New</a:t>
            </a:r>
            <a:r>
              <a:rPr lang="en-US" sz="3200" dirty="0" smtClean="0"/>
              <a:t> Maximum </a:t>
            </a:r>
          </a:p>
          <a:p>
            <a:endParaRPr lang="en-US" sz="1000" dirty="0" smtClean="0"/>
          </a:p>
          <a:p>
            <a:r>
              <a:rPr lang="en-US" sz="5400" dirty="0" smtClean="0">
                <a:solidFill>
                  <a:srgbClr val="FFC000"/>
                </a:solidFill>
                <a:latin typeface="Segoe Print" panose="02000600000000000000" pitchFamily="2" charset="0"/>
              </a:rPr>
              <a:t>Allowable</a:t>
            </a:r>
            <a:r>
              <a:rPr lang="en-US" sz="3600" dirty="0" smtClean="0">
                <a:solidFill>
                  <a:srgbClr val="FFC000"/>
                </a:solidFill>
                <a:latin typeface="Segoe Print" panose="02000600000000000000" pitchFamily="2" charset="0"/>
              </a:rPr>
              <a:t> Testing Times</a:t>
            </a:r>
          </a:p>
          <a:p>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094" y="2195189"/>
            <a:ext cx="1043156" cy="997952"/>
          </a:xfrm>
          <a:prstGeom prst="rect">
            <a:avLst/>
          </a:prstGeom>
          <a:ln>
            <a:solidFill>
              <a:schemeClr val="bg1"/>
            </a:solidFill>
          </a:ln>
        </p:spPr>
      </p:pic>
      <p:sp>
        <p:nvSpPr>
          <p:cNvPr id="8" name="TextBox 7"/>
          <p:cNvSpPr txBox="1"/>
          <p:nvPr/>
        </p:nvSpPr>
        <p:spPr>
          <a:xfrm>
            <a:off x="4995883" y="5905191"/>
            <a:ext cx="6676571" cy="584775"/>
          </a:xfrm>
          <a:prstGeom prst="rect">
            <a:avLst/>
          </a:prstGeom>
          <a:noFill/>
        </p:spPr>
        <p:txBody>
          <a:bodyPr wrap="square" rtlCol="0">
            <a:spAutoFit/>
          </a:bodyPr>
          <a:lstStyle/>
          <a:p>
            <a:r>
              <a:rPr lang="en-US" sz="1600" dirty="0" smtClean="0"/>
              <a:t>TABE 11 &amp; 12 Maximum Allowable Testing Times approved by the  National Reporting System (NRS) 7.19.19</a:t>
            </a:r>
            <a:endParaRPr lang="en-US" sz="1600" dirty="0"/>
          </a:p>
        </p:txBody>
      </p:sp>
    </p:spTree>
    <p:extLst>
      <p:ext uri="{BB962C8B-B14F-4D97-AF65-F5344CB8AC3E}">
        <p14:creationId xmlns:p14="http://schemas.microsoft.com/office/powerpoint/2010/main" val="555293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118895" y="2922985"/>
            <a:ext cx="17729" cy="3159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8578" y="2862913"/>
            <a:ext cx="3425371" cy="2031325"/>
          </a:xfrm>
          <a:prstGeom prst="rect">
            <a:avLst/>
          </a:prstGeom>
        </p:spPr>
        <p:txBody>
          <a:bodyPr wrap="square">
            <a:spAutoFit/>
          </a:bodyPr>
          <a:lstStyle/>
          <a:p>
            <a:r>
              <a:rPr lang="en-US" dirty="0"/>
              <a:t>"The best part of the program was me passing my HSE on the first try," says West, "it was also nice to have the support I need to go to college."</a:t>
            </a:r>
          </a:p>
          <a:p>
            <a:endParaRPr lang="en-US" dirty="0"/>
          </a:p>
        </p:txBody>
      </p:sp>
      <p:sp>
        <p:nvSpPr>
          <p:cNvPr id="4" name="Rectangle 3"/>
          <p:cNvSpPr/>
          <p:nvPr/>
        </p:nvSpPr>
        <p:spPr>
          <a:xfrm>
            <a:off x="398578" y="4621431"/>
            <a:ext cx="3555999" cy="1754326"/>
          </a:xfrm>
          <a:prstGeom prst="rect">
            <a:avLst/>
          </a:prstGeom>
        </p:spPr>
        <p:txBody>
          <a:bodyPr wrap="square">
            <a:spAutoFit/>
          </a:bodyPr>
          <a:lstStyle/>
          <a:p>
            <a:r>
              <a:rPr lang="en-US" dirty="0">
                <a:ea typeface="Calibri" panose="020F0502020204030204" pitchFamily="34" charset="0"/>
                <a:cs typeface="Times New Roman" panose="02020603050405020304" pitchFamily="18" charset="0"/>
              </a:rPr>
              <a:t>West has decided to continue her education. After earning her HSE, she began working with WorkOne staff to register for a phlebotomy training program at Ivy </a:t>
            </a:r>
            <a:r>
              <a:rPr lang="en-US" dirty="0" smtClean="0">
                <a:ea typeface="Calibri" panose="020F0502020204030204" pitchFamily="34" charset="0"/>
                <a:cs typeface="Times New Roman" panose="02020603050405020304" pitchFamily="18" charset="0"/>
              </a:rPr>
              <a:t>Tech.</a:t>
            </a:r>
            <a:endParaRPr lang="en-US" dirty="0"/>
          </a:p>
        </p:txBody>
      </p:sp>
      <p:sp>
        <p:nvSpPr>
          <p:cNvPr id="9" name="Rectangle 8"/>
          <p:cNvSpPr/>
          <p:nvPr/>
        </p:nvSpPr>
        <p:spPr>
          <a:xfrm>
            <a:off x="4420071" y="2696555"/>
            <a:ext cx="3954672" cy="3714863"/>
          </a:xfrm>
          <a:prstGeom prst="rect">
            <a:avLst/>
          </a:prstGeom>
        </p:spPr>
        <p:txBody>
          <a:bodyPr wrap="square">
            <a:spAutoFit/>
          </a:bodyPr>
          <a:lstStyle/>
          <a:p>
            <a:pPr>
              <a:lnSpc>
                <a:spcPct val="107000"/>
              </a:lnSpc>
              <a:spcAft>
                <a:spcPts val="800"/>
              </a:spcAft>
            </a:pPr>
            <a:r>
              <a:rPr lang="en-US" sz="2000" dirty="0">
                <a:solidFill>
                  <a:srgbClr val="FFC000"/>
                </a:solidFill>
                <a:ea typeface="Calibri" panose="020F0502020204030204" pitchFamily="34" charset="0"/>
                <a:cs typeface="Times New Roman" panose="02020603050405020304" pitchFamily="18" charset="0"/>
              </a:rPr>
              <a:t>"I have signed up to receive my certificate in phlebotomy. I have also decided to attend Ivy </a:t>
            </a:r>
            <a:r>
              <a:rPr lang="en-US" sz="2000" dirty="0" smtClean="0">
                <a:solidFill>
                  <a:srgbClr val="FFC000"/>
                </a:solidFill>
                <a:ea typeface="Calibri" panose="020F0502020204030204" pitchFamily="34" charset="0"/>
                <a:cs typeface="Times New Roman" panose="02020603050405020304" pitchFamily="18" charset="0"/>
              </a:rPr>
              <a:t>Tech. </a:t>
            </a:r>
            <a:r>
              <a:rPr lang="en-US" sz="2000" dirty="0">
                <a:solidFill>
                  <a:srgbClr val="FFC000"/>
                </a:solidFill>
                <a:ea typeface="Calibri" panose="020F0502020204030204" pitchFamily="34" charset="0"/>
                <a:cs typeface="Times New Roman" panose="02020603050405020304" pitchFamily="18" charset="0"/>
              </a:rPr>
              <a:t>The possibilities are endless. If it wasn't for this program, I couldn't have bettered mine or my children's lives. It helps so many mothers, fathers, children, and families. So, thank you, for everything," said West.</a:t>
            </a:r>
            <a:endParaRPr lang="en-US" sz="2000" dirty="0">
              <a:solidFill>
                <a:srgbClr val="FFC000"/>
              </a:solidFill>
              <a:effectLst/>
              <a:ea typeface="Calibri" panose="020F0502020204030204" pitchFamily="34" charset="0"/>
              <a:cs typeface="Times New Roman" panose="02020603050405020304" pitchFamily="18" charset="0"/>
            </a:endParaRPr>
          </a:p>
        </p:txBody>
      </p:sp>
      <p:sp>
        <p:nvSpPr>
          <p:cNvPr id="10" name="Rectangle 9"/>
          <p:cNvSpPr/>
          <p:nvPr/>
        </p:nvSpPr>
        <p:spPr>
          <a:xfrm>
            <a:off x="8817900" y="2744439"/>
            <a:ext cx="3182834" cy="2123658"/>
          </a:xfrm>
          <a:prstGeom prst="rect">
            <a:avLst/>
          </a:prstGeom>
        </p:spPr>
        <p:txBody>
          <a:bodyPr wrap="square">
            <a:spAutoFit/>
          </a:bodyPr>
          <a:lstStyle/>
          <a:p>
            <a:r>
              <a:rPr lang="en-US" sz="4400" dirty="0"/>
              <a:t>A Never Ending </a:t>
            </a:r>
            <a:endParaRPr lang="en-US" sz="4400" dirty="0" smtClean="0"/>
          </a:p>
          <a:p>
            <a:r>
              <a:rPr lang="en-US" sz="4400" dirty="0" smtClean="0"/>
              <a:t>STRUGGLE</a:t>
            </a:r>
            <a:endParaRPr lang="en-US" sz="4400" dirty="0"/>
          </a:p>
        </p:txBody>
      </p:sp>
      <p:sp>
        <p:nvSpPr>
          <p:cNvPr id="15" name="Rectangle 14"/>
          <p:cNvSpPr/>
          <p:nvPr/>
        </p:nvSpPr>
        <p:spPr>
          <a:xfrm flipH="1">
            <a:off x="9371816" y="5040445"/>
            <a:ext cx="2564311" cy="1877437"/>
          </a:xfrm>
          <a:prstGeom prst="rect">
            <a:avLst/>
          </a:prstGeom>
        </p:spPr>
        <p:txBody>
          <a:bodyPr wrap="square">
            <a:spAutoFit/>
          </a:bodyPr>
          <a:lstStyle/>
          <a:p>
            <a:r>
              <a:rPr lang="en-US" sz="4400" dirty="0">
                <a:solidFill>
                  <a:srgbClr val="FFC000"/>
                </a:solidFill>
              </a:rPr>
              <a:t>Heather </a:t>
            </a:r>
            <a:r>
              <a:rPr lang="en-US" sz="7200" dirty="0">
                <a:solidFill>
                  <a:srgbClr val="FFC000"/>
                </a:solidFill>
                <a:latin typeface="Segoe Print" panose="02000600000000000000" pitchFamily="2" charset="0"/>
              </a:rPr>
              <a:t>West</a:t>
            </a:r>
            <a:endParaRPr lang="en-US" sz="7200" dirty="0">
              <a:solidFill>
                <a:srgbClr val="FFC000"/>
              </a:solidFill>
              <a:latin typeface="Segoe Print" panose="02000600000000000000" pitchFamily="2" charset="0"/>
              <a:ea typeface="Calibri" panose="020F0502020204030204" pitchFamily="34" charset="0"/>
              <a:cs typeface="Times New Roman" panose="02020603050405020304" pitchFamily="18" charset="0"/>
            </a:endParaRPr>
          </a:p>
        </p:txBody>
      </p:sp>
      <p:cxnSp>
        <p:nvCxnSpPr>
          <p:cNvPr id="20" name="Straight Connector 19"/>
          <p:cNvCxnSpPr/>
          <p:nvPr/>
        </p:nvCxnSpPr>
        <p:spPr>
          <a:xfrm>
            <a:off x="8840237" y="4949371"/>
            <a:ext cx="28187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 descr="Heather West Success Story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43983" t="6368" r="26875" b="34818"/>
          <a:stretch/>
        </p:blipFill>
        <p:spPr bwMode="auto">
          <a:xfrm>
            <a:off x="8446434" y="5239656"/>
            <a:ext cx="853691" cy="1294209"/>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82" y="1909400"/>
            <a:ext cx="776949" cy="835039"/>
          </a:xfrm>
          <a:prstGeom prst="rect">
            <a:avLst/>
          </a:prstGeom>
        </p:spPr>
      </p:pic>
      <p:sp>
        <p:nvSpPr>
          <p:cNvPr id="23" name="Rectangle 22"/>
          <p:cNvSpPr/>
          <p:nvPr/>
        </p:nvSpPr>
        <p:spPr>
          <a:xfrm>
            <a:off x="1240367" y="2290537"/>
            <a:ext cx="4142332" cy="523220"/>
          </a:xfrm>
          <a:prstGeom prst="rect">
            <a:avLst/>
          </a:prstGeom>
        </p:spPr>
        <p:txBody>
          <a:bodyPr wrap="square">
            <a:spAutoFit/>
          </a:bodyPr>
          <a:lstStyle/>
          <a:p>
            <a:r>
              <a:rPr lang="en-US" sz="1350" dirty="0"/>
              <a:t>LaPorte Co. Career &amp; Technical Education</a:t>
            </a:r>
          </a:p>
          <a:p>
            <a:r>
              <a:rPr lang="en-US" sz="1350" dirty="0"/>
              <a:t>A. K. Smith Career Center</a:t>
            </a:r>
            <a:endParaRPr lang="en-US" sz="1350" dirty="0">
              <a:effectLst/>
            </a:endParaRPr>
          </a:p>
        </p:txBody>
      </p:sp>
    </p:spTree>
    <p:extLst>
      <p:ext uri="{BB962C8B-B14F-4D97-AF65-F5344CB8AC3E}">
        <p14:creationId xmlns:p14="http://schemas.microsoft.com/office/powerpoint/2010/main" val="2582388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269844" y="3193141"/>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402684949"/>
              </p:ext>
            </p:extLst>
          </p:nvPr>
        </p:nvGraphicFramePr>
        <p:xfrm>
          <a:off x="4951114" y="3193141"/>
          <a:ext cx="6799148" cy="2534913"/>
        </p:xfrm>
        <a:graphic>
          <a:graphicData uri="http://schemas.openxmlformats.org/drawingml/2006/table">
            <a:tbl>
              <a:tblPr firstRow="1" bandRow="1">
                <a:tableStyleId>{5C22544A-7EE6-4342-B048-85BDC9FD1C3A}</a:tableStyleId>
              </a:tblPr>
              <a:tblGrid>
                <a:gridCol w="3399574"/>
                <a:gridCol w="3399574"/>
              </a:tblGrid>
              <a:tr h="694181">
                <a:tc>
                  <a:txBody>
                    <a:bodyPr/>
                    <a:lstStyle/>
                    <a:p>
                      <a:r>
                        <a:rPr lang="en-US" sz="2400" dirty="0" smtClean="0">
                          <a:solidFill>
                            <a:schemeClr val="bg1"/>
                          </a:solidFill>
                        </a:rPr>
                        <a:t>LANGUAGE</a:t>
                      </a:r>
                      <a:r>
                        <a:rPr lang="en-US" sz="2400" baseline="0" dirty="0" smtClean="0">
                          <a:solidFill>
                            <a:schemeClr val="bg1"/>
                          </a:solidFill>
                        </a:rPr>
                        <a:t> </a:t>
                      </a:r>
                      <a:r>
                        <a:rPr lang="en-US" sz="2400" dirty="0" smtClean="0">
                          <a:solidFill>
                            <a:schemeClr val="bg1"/>
                          </a:solidFill>
                        </a:rPr>
                        <a:t>LEVEL</a:t>
                      </a:r>
                      <a:endParaRPr lang="en-US" sz="2400" dirty="0">
                        <a:solidFill>
                          <a:schemeClr val="bg1"/>
                        </a:solidFill>
                      </a:endParaRPr>
                    </a:p>
                  </a:txBody>
                  <a:tcPr/>
                </a:tc>
                <a:tc>
                  <a:txBody>
                    <a:bodyPr/>
                    <a:lstStyle/>
                    <a:p>
                      <a:r>
                        <a:rPr lang="en-US" sz="2400" baseline="0" dirty="0" smtClean="0">
                          <a:solidFill>
                            <a:schemeClr val="bg1"/>
                          </a:solidFill>
                        </a:rPr>
                        <a:t>Testing Times</a:t>
                      </a:r>
                      <a:endParaRPr lang="en-US" sz="2400" dirty="0">
                        <a:solidFill>
                          <a:schemeClr val="bg1"/>
                        </a:solidFill>
                      </a:endParaRPr>
                    </a:p>
                  </a:txBody>
                  <a:tcPr>
                    <a:lnR w="12700" cap="flat" cmpd="sng" algn="ctr">
                      <a:solidFill>
                        <a:schemeClr val="tx1"/>
                      </a:solidFill>
                      <a:prstDash val="solid"/>
                      <a:round/>
                      <a:headEnd type="none" w="med" len="med"/>
                      <a:tailEnd type="none" w="med" len="med"/>
                    </a:lnR>
                  </a:tcPr>
                </a:tc>
              </a:tr>
              <a:tr h="460183">
                <a:tc>
                  <a:txBody>
                    <a:bodyPr/>
                    <a:lstStyle/>
                    <a:p>
                      <a:r>
                        <a:rPr lang="en-US" b="1" dirty="0" smtClean="0"/>
                        <a:t>E (EASY)</a:t>
                      </a:r>
                      <a:endParaRPr lang="en-US" b="1" dirty="0"/>
                    </a:p>
                  </a:txBody>
                  <a:tcPr/>
                </a:tc>
                <a:tc>
                  <a:txBody>
                    <a:bodyPr/>
                    <a:lstStyle/>
                    <a:p>
                      <a:pPr algn="l"/>
                      <a:r>
                        <a:rPr lang="en-US" dirty="0" smtClean="0"/>
                        <a:t>55 minutes</a:t>
                      </a:r>
                      <a:endParaRPr lang="en-US" dirty="0"/>
                    </a:p>
                  </a:txBody>
                  <a:tcPr>
                    <a:lnB w="12700" cap="flat" cmpd="sng" algn="ctr">
                      <a:solidFill>
                        <a:schemeClr val="tx1"/>
                      </a:solidFill>
                      <a:prstDash val="solid"/>
                      <a:round/>
                      <a:headEnd type="none" w="med" len="med"/>
                      <a:tailEnd type="none" w="med" len="med"/>
                    </a:lnB>
                  </a:tcPr>
                </a:tc>
              </a:tr>
              <a:tr h="460183">
                <a:tc>
                  <a:txBody>
                    <a:bodyPr/>
                    <a:lstStyle/>
                    <a:p>
                      <a:r>
                        <a:rPr lang="en-US" b="1" dirty="0" smtClean="0"/>
                        <a:t>M (MEDIUM)</a:t>
                      </a:r>
                      <a:endParaRPr lang="en-US" b="1" dirty="0"/>
                    </a:p>
                  </a:txBody>
                  <a:tcPr>
                    <a:lnR w="12700" cap="flat" cmpd="sng" algn="ctr">
                      <a:solidFill>
                        <a:schemeClr val="tx1"/>
                      </a:solidFill>
                      <a:prstDash val="solid"/>
                      <a:round/>
                      <a:headEnd type="none" w="med" len="med"/>
                      <a:tailEnd type="none" w="med" len="med"/>
                    </a:lnR>
                  </a:tcPr>
                </a:tc>
                <a:tc>
                  <a:txBody>
                    <a:bodyPr/>
                    <a:lstStyle/>
                    <a:p>
                      <a:pPr algn="l"/>
                      <a:r>
                        <a:rPr lang="en-US" dirty="0" smtClean="0"/>
                        <a:t>55 minutes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183">
                <a:tc>
                  <a:txBody>
                    <a:bodyPr/>
                    <a:lstStyle/>
                    <a:p>
                      <a:r>
                        <a:rPr lang="en-US" b="1" dirty="0" smtClean="0"/>
                        <a:t>D (DIFFICULT)</a:t>
                      </a:r>
                      <a:endParaRPr lang="en-US" b="1" dirty="0"/>
                    </a:p>
                  </a:txBody>
                  <a:tcPr/>
                </a:tc>
                <a:tc>
                  <a:txBody>
                    <a:bodyPr/>
                    <a:lstStyle/>
                    <a:p>
                      <a:pPr algn="l"/>
                      <a:r>
                        <a:rPr lang="en-US" dirty="0" smtClean="0"/>
                        <a:t>55 minutes</a:t>
                      </a:r>
                      <a:endParaRPr lang="en-US" dirty="0"/>
                    </a:p>
                  </a:txBody>
                  <a:tcPr>
                    <a:lnT w="12700" cap="flat" cmpd="sng" algn="ctr">
                      <a:solidFill>
                        <a:schemeClr val="tx1"/>
                      </a:solidFill>
                      <a:prstDash val="solid"/>
                      <a:round/>
                      <a:headEnd type="none" w="med" len="med"/>
                      <a:tailEnd type="none" w="med" len="med"/>
                    </a:lnT>
                  </a:tcPr>
                </a:tc>
              </a:tr>
              <a:tr h="460183">
                <a:tc>
                  <a:txBody>
                    <a:bodyPr/>
                    <a:lstStyle/>
                    <a:p>
                      <a:r>
                        <a:rPr lang="en-US" b="1" dirty="0" smtClean="0"/>
                        <a:t>A (ADVANCED)</a:t>
                      </a:r>
                      <a:endParaRPr lang="en-US" b="1" dirty="0"/>
                    </a:p>
                  </a:txBody>
                  <a:tcPr/>
                </a:tc>
                <a:tc>
                  <a:txBody>
                    <a:bodyPr/>
                    <a:lstStyle/>
                    <a:p>
                      <a:pPr algn="l"/>
                      <a:r>
                        <a:rPr lang="en-US" dirty="0" smtClean="0"/>
                        <a:t>55 minutes</a:t>
                      </a:r>
                      <a:endParaRPr lang="en-US" dirty="0"/>
                    </a:p>
                  </a:txBody>
                  <a:tcPr/>
                </a:tc>
              </a:tr>
            </a:tbl>
          </a:graphicData>
        </a:graphic>
      </p:graphicFrame>
      <p:sp>
        <p:nvSpPr>
          <p:cNvPr id="7" name="TextBox 6"/>
          <p:cNvSpPr txBox="1"/>
          <p:nvPr/>
        </p:nvSpPr>
        <p:spPr>
          <a:xfrm>
            <a:off x="488226" y="2177086"/>
            <a:ext cx="3785584" cy="4431983"/>
          </a:xfrm>
          <a:prstGeom prst="rect">
            <a:avLst/>
          </a:prstGeom>
          <a:noFill/>
        </p:spPr>
        <p:txBody>
          <a:bodyPr wrap="square" rtlCol="0">
            <a:spAutoFit/>
          </a:bodyPr>
          <a:lstStyle/>
          <a:p>
            <a:r>
              <a:rPr lang="en-US" sz="6600" dirty="0" smtClean="0"/>
              <a:t>TABE 11 11&amp; 12</a:t>
            </a:r>
          </a:p>
          <a:p>
            <a:r>
              <a:rPr lang="en-US" sz="3200" u="sng" dirty="0" smtClean="0"/>
              <a:t>New</a:t>
            </a:r>
            <a:r>
              <a:rPr lang="en-US" sz="3200" dirty="0" smtClean="0"/>
              <a:t> Maximum </a:t>
            </a:r>
          </a:p>
          <a:p>
            <a:endParaRPr lang="en-US" sz="1000" dirty="0" smtClean="0"/>
          </a:p>
          <a:p>
            <a:r>
              <a:rPr lang="en-US" sz="5400" dirty="0" smtClean="0">
                <a:solidFill>
                  <a:srgbClr val="FFC000"/>
                </a:solidFill>
                <a:latin typeface="Segoe Print" panose="02000600000000000000" pitchFamily="2" charset="0"/>
              </a:rPr>
              <a:t>Allowable</a:t>
            </a:r>
            <a:r>
              <a:rPr lang="en-US" sz="3600" dirty="0" smtClean="0">
                <a:solidFill>
                  <a:srgbClr val="FFC000"/>
                </a:solidFill>
                <a:latin typeface="Segoe Print" panose="02000600000000000000" pitchFamily="2" charset="0"/>
              </a:rPr>
              <a:t> Testing Times</a:t>
            </a:r>
          </a:p>
          <a:p>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094" y="2195189"/>
            <a:ext cx="1043156" cy="997952"/>
          </a:xfrm>
          <a:prstGeom prst="rect">
            <a:avLst/>
          </a:prstGeom>
          <a:ln>
            <a:solidFill>
              <a:schemeClr val="bg1"/>
            </a:solidFill>
          </a:ln>
        </p:spPr>
      </p:pic>
      <p:sp>
        <p:nvSpPr>
          <p:cNvPr id="8" name="TextBox 7"/>
          <p:cNvSpPr txBox="1"/>
          <p:nvPr/>
        </p:nvSpPr>
        <p:spPr>
          <a:xfrm>
            <a:off x="4951114" y="5799398"/>
            <a:ext cx="6676571" cy="584775"/>
          </a:xfrm>
          <a:prstGeom prst="rect">
            <a:avLst/>
          </a:prstGeom>
          <a:noFill/>
        </p:spPr>
        <p:txBody>
          <a:bodyPr wrap="square" rtlCol="0">
            <a:spAutoFit/>
          </a:bodyPr>
          <a:lstStyle/>
          <a:p>
            <a:r>
              <a:rPr lang="en-US" sz="1600" dirty="0" smtClean="0"/>
              <a:t>TABE 11 &amp; 12 Maximum Allowable Testing Times approved by the  National Reporting System (NRS) 7.19.19</a:t>
            </a:r>
            <a:endParaRPr lang="en-US" sz="1600" dirty="0"/>
          </a:p>
        </p:txBody>
      </p:sp>
    </p:spTree>
    <p:extLst>
      <p:ext uri="{BB962C8B-B14F-4D97-AF65-F5344CB8AC3E}">
        <p14:creationId xmlns:p14="http://schemas.microsoft.com/office/powerpoint/2010/main" val="1361779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3" name="Straight Connector 12"/>
          <p:cNvCxnSpPr/>
          <p:nvPr/>
        </p:nvCxnSpPr>
        <p:spPr>
          <a:xfrm>
            <a:off x="4247425" y="2946398"/>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401480030"/>
              </p:ext>
            </p:extLst>
          </p:nvPr>
        </p:nvGraphicFramePr>
        <p:xfrm>
          <a:off x="4495752" y="3193141"/>
          <a:ext cx="7254510" cy="2125056"/>
        </p:xfrm>
        <a:graphic>
          <a:graphicData uri="http://schemas.openxmlformats.org/drawingml/2006/table">
            <a:tbl>
              <a:tblPr firstRow="1" bandRow="1">
                <a:tableStyleId>{5C22544A-7EE6-4342-B048-85BDC9FD1C3A}</a:tableStyleId>
              </a:tblPr>
              <a:tblGrid>
                <a:gridCol w="2956036"/>
                <a:gridCol w="4298474"/>
              </a:tblGrid>
              <a:tr h="694181">
                <a:tc>
                  <a:txBody>
                    <a:bodyPr/>
                    <a:lstStyle/>
                    <a:p>
                      <a:r>
                        <a:rPr lang="en-US" sz="2400" dirty="0" smtClean="0">
                          <a:solidFill>
                            <a:schemeClr val="bg1"/>
                          </a:solidFill>
                        </a:rPr>
                        <a:t>LOCATOR</a:t>
                      </a:r>
                      <a:r>
                        <a:rPr lang="en-US" sz="2400" baseline="0" dirty="0" smtClean="0">
                          <a:solidFill>
                            <a:schemeClr val="bg1"/>
                          </a:solidFill>
                        </a:rPr>
                        <a:t> TEST</a:t>
                      </a:r>
                      <a:endParaRPr lang="en-US" sz="2400" dirty="0">
                        <a:solidFill>
                          <a:schemeClr val="bg1"/>
                        </a:solidFill>
                      </a:endParaRPr>
                    </a:p>
                  </a:txBody>
                  <a:tcPr/>
                </a:tc>
                <a:tc>
                  <a:txBody>
                    <a:bodyPr/>
                    <a:lstStyle/>
                    <a:p>
                      <a:r>
                        <a:rPr lang="en-US" sz="2400" baseline="0" dirty="0" smtClean="0">
                          <a:solidFill>
                            <a:schemeClr val="bg1"/>
                          </a:solidFill>
                        </a:rPr>
                        <a:t>Testing Times</a:t>
                      </a:r>
                      <a:endParaRPr lang="en-US" sz="2400" dirty="0">
                        <a:solidFill>
                          <a:schemeClr val="bg1"/>
                        </a:solidFill>
                      </a:endParaRPr>
                    </a:p>
                  </a:txBody>
                  <a:tcPr>
                    <a:lnR w="12700" cap="flat" cmpd="sng" algn="ctr">
                      <a:solidFill>
                        <a:schemeClr val="tx1"/>
                      </a:solidFill>
                      <a:prstDash val="solid"/>
                      <a:round/>
                      <a:headEnd type="none" w="med" len="med"/>
                      <a:tailEnd type="none" w="med" len="med"/>
                    </a:lnR>
                  </a:tcPr>
                </a:tc>
              </a:tr>
              <a:tr h="510509">
                <a:tc>
                  <a:txBody>
                    <a:bodyPr/>
                    <a:lstStyle/>
                    <a:p>
                      <a:r>
                        <a:rPr lang="en-US" sz="1700" b="1" dirty="0" smtClean="0"/>
                        <a:t>Reading</a:t>
                      </a:r>
                      <a:endParaRPr lang="en-US" sz="1700" b="1" dirty="0"/>
                    </a:p>
                  </a:txBody>
                  <a:tcPr/>
                </a:tc>
                <a:tc>
                  <a:txBody>
                    <a:bodyPr/>
                    <a:lstStyle/>
                    <a:p>
                      <a:pPr algn="l"/>
                      <a:r>
                        <a:rPr lang="en-US" sz="1700" dirty="0" smtClean="0"/>
                        <a:t>35 minutes</a:t>
                      </a:r>
                      <a:endParaRPr lang="en-US" sz="1700" dirty="0"/>
                    </a:p>
                  </a:txBody>
                  <a:tcPr>
                    <a:lnB w="12700" cap="flat" cmpd="sng" algn="ctr">
                      <a:solidFill>
                        <a:schemeClr val="tx1"/>
                      </a:solidFill>
                      <a:prstDash val="solid"/>
                      <a:round/>
                      <a:headEnd type="none" w="med" len="med"/>
                      <a:tailEnd type="none" w="med" len="med"/>
                    </a:lnB>
                  </a:tcPr>
                </a:tc>
              </a:tr>
              <a:tr h="460183">
                <a:tc>
                  <a:txBody>
                    <a:bodyPr/>
                    <a:lstStyle/>
                    <a:p>
                      <a:r>
                        <a:rPr lang="en-US" sz="1700" b="1" dirty="0" smtClean="0"/>
                        <a:t>Language</a:t>
                      </a:r>
                      <a:endParaRPr lang="en-US" sz="1700" b="1" dirty="0"/>
                    </a:p>
                  </a:txBody>
                  <a:tcPr>
                    <a:lnR w="12700" cap="flat" cmpd="sng" algn="ctr">
                      <a:solidFill>
                        <a:schemeClr val="tx1"/>
                      </a:solidFill>
                      <a:prstDash val="solid"/>
                      <a:round/>
                      <a:headEnd type="none" w="med" len="med"/>
                      <a:tailEnd type="none" w="med" len="med"/>
                    </a:lnR>
                  </a:tcPr>
                </a:tc>
                <a:tc>
                  <a:txBody>
                    <a:bodyPr/>
                    <a:lstStyle/>
                    <a:p>
                      <a:pPr algn="l"/>
                      <a:r>
                        <a:rPr lang="en-US" sz="1700" dirty="0" smtClean="0"/>
                        <a:t>20 minutes</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183">
                <a:tc>
                  <a:txBody>
                    <a:bodyPr/>
                    <a:lstStyle/>
                    <a:p>
                      <a:r>
                        <a:rPr lang="en-US" sz="1700" b="1" dirty="0" smtClean="0"/>
                        <a:t>Math</a:t>
                      </a:r>
                      <a:endParaRPr lang="en-US" sz="1700" b="1" dirty="0"/>
                    </a:p>
                  </a:txBody>
                  <a:tcPr/>
                </a:tc>
                <a:tc>
                  <a:txBody>
                    <a:bodyPr/>
                    <a:lstStyle/>
                    <a:p>
                      <a:pPr algn="l"/>
                      <a:r>
                        <a:rPr lang="en-US" sz="1700" dirty="0" smtClean="0"/>
                        <a:t>10</a:t>
                      </a:r>
                      <a:r>
                        <a:rPr lang="en-US" sz="1700" baseline="0" dirty="0" smtClean="0"/>
                        <a:t> minutes (Part I)  10 minutes (Part 2)</a:t>
                      </a:r>
                      <a:endParaRPr lang="en-US" sz="1700" dirty="0"/>
                    </a:p>
                  </a:txBody>
                  <a:tcPr>
                    <a:lnT w="12700" cap="flat" cmpd="sng" algn="ctr">
                      <a:solidFill>
                        <a:schemeClr val="tx1"/>
                      </a:solidFill>
                      <a:prstDash val="solid"/>
                      <a:round/>
                      <a:headEnd type="none" w="med" len="med"/>
                      <a:tailEnd type="none" w="med" len="med"/>
                    </a:lnT>
                  </a:tcPr>
                </a:tc>
              </a:tr>
            </a:tbl>
          </a:graphicData>
        </a:graphic>
      </p:graphicFrame>
      <p:sp>
        <p:nvSpPr>
          <p:cNvPr id="7" name="TextBox 6"/>
          <p:cNvSpPr txBox="1"/>
          <p:nvPr/>
        </p:nvSpPr>
        <p:spPr>
          <a:xfrm>
            <a:off x="488226" y="2177086"/>
            <a:ext cx="3785584" cy="4431983"/>
          </a:xfrm>
          <a:prstGeom prst="rect">
            <a:avLst/>
          </a:prstGeom>
          <a:noFill/>
        </p:spPr>
        <p:txBody>
          <a:bodyPr wrap="square" rtlCol="0">
            <a:spAutoFit/>
          </a:bodyPr>
          <a:lstStyle/>
          <a:p>
            <a:r>
              <a:rPr lang="en-US" sz="6600" dirty="0" smtClean="0"/>
              <a:t>TABE 11 11&amp; 12</a:t>
            </a:r>
          </a:p>
          <a:p>
            <a:r>
              <a:rPr lang="en-US" sz="3200" u="sng" dirty="0" smtClean="0"/>
              <a:t>New</a:t>
            </a:r>
            <a:r>
              <a:rPr lang="en-US" sz="3200" dirty="0" smtClean="0"/>
              <a:t> Maximum </a:t>
            </a:r>
          </a:p>
          <a:p>
            <a:endParaRPr lang="en-US" sz="1000" dirty="0" smtClean="0"/>
          </a:p>
          <a:p>
            <a:r>
              <a:rPr lang="en-US" sz="5400" dirty="0" smtClean="0">
                <a:solidFill>
                  <a:srgbClr val="FFC000"/>
                </a:solidFill>
                <a:latin typeface="Segoe Print" panose="02000600000000000000" pitchFamily="2" charset="0"/>
              </a:rPr>
              <a:t>Allowable</a:t>
            </a:r>
            <a:r>
              <a:rPr lang="en-US" sz="3600" dirty="0" smtClean="0">
                <a:solidFill>
                  <a:srgbClr val="FFC000"/>
                </a:solidFill>
                <a:latin typeface="Segoe Print" panose="02000600000000000000" pitchFamily="2" charset="0"/>
              </a:rPr>
              <a:t> Testing Times</a:t>
            </a:r>
          </a:p>
          <a:p>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094" y="2195189"/>
            <a:ext cx="1043156" cy="997952"/>
          </a:xfrm>
          <a:prstGeom prst="rect">
            <a:avLst/>
          </a:prstGeom>
          <a:ln>
            <a:solidFill>
              <a:schemeClr val="bg1"/>
            </a:solidFill>
          </a:ln>
        </p:spPr>
      </p:pic>
      <p:sp>
        <p:nvSpPr>
          <p:cNvPr id="8" name="TextBox 7"/>
          <p:cNvSpPr txBox="1"/>
          <p:nvPr/>
        </p:nvSpPr>
        <p:spPr>
          <a:xfrm>
            <a:off x="4495752" y="5389537"/>
            <a:ext cx="7696248" cy="584775"/>
          </a:xfrm>
          <a:prstGeom prst="rect">
            <a:avLst/>
          </a:prstGeom>
          <a:noFill/>
        </p:spPr>
        <p:txBody>
          <a:bodyPr wrap="square" rtlCol="0">
            <a:spAutoFit/>
          </a:bodyPr>
          <a:lstStyle/>
          <a:p>
            <a:r>
              <a:rPr lang="en-US" sz="1600" dirty="0" smtClean="0"/>
              <a:t>TABE 11 &amp; 12 Maximum Allowable Testing Times approved by the  National Reporting System (NRS) 7.19.19</a:t>
            </a:r>
            <a:endParaRPr lang="en-US" sz="1600" dirty="0"/>
          </a:p>
        </p:txBody>
      </p:sp>
    </p:spTree>
    <p:extLst>
      <p:ext uri="{BB962C8B-B14F-4D97-AF65-F5344CB8AC3E}">
        <p14:creationId xmlns:p14="http://schemas.microsoft.com/office/powerpoint/2010/main" val="3307256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3638" y="415260"/>
            <a:ext cx="8263219" cy="646331"/>
          </a:xfrm>
          <a:prstGeom prst="rect">
            <a:avLst/>
          </a:prstGeom>
          <a:noFill/>
        </p:spPr>
        <p:txBody>
          <a:bodyPr wrap="square" rtlCol="0">
            <a:spAutoFit/>
          </a:bodyPr>
          <a:lstStyle/>
          <a:p>
            <a:pPr algn="r"/>
            <a:r>
              <a:rPr lang="en-US" sz="3600" dirty="0" smtClean="0">
                <a:solidFill>
                  <a:srgbClr val="FFC000"/>
                </a:solidFill>
              </a:rPr>
              <a:t>NRS State Table 4 – 2019-2020  </a:t>
            </a:r>
            <a:r>
              <a:rPr lang="en-US" sz="1400" dirty="0" smtClean="0">
                <a:solidFill>
                  <a:prstClr val="white"/>
                </a:solidFill>
              </a:rPr>
              <a:t>9-9-19</a:t>
            </a:r>
            <a:endParaRPr lang="en-US" sz="1400" dirty="0">
              <a:solidFill>
                <a:prstClr val="white"/>
              </a:solidFill>
            </a:endParaRPr>
          </a:p>
        </p:txBody>
      </p:sp>
      <p:pic>
        <p:nvPicPr>
          <p:cNvPr id="3" name="Picture 2"/>
          <p:cNvPicPr>
            <a:picLocks noChangeAspect="1"/>
          </p:cNvPicPr>
          <p:nvPr/>
        </p:nvPicPr>
        <p:blipFill>
          <a:blip r:embed="rId3"/>
          <a:stretch>
            <a:fillRect/>
          </a:stretch>
        </p:blipFill>
        <p:spPr>
          <a:xfrm>
            <a:off x="1451429" y="1202814"/>
            <a:ext cx="9956800" cy="5441759"/>
          </a:xfrm>
          <a:prstGeom prst="rect">
            <a:avLst/>
          </a:prstGeom>
        </p:spPr>
      </p:pic>
    </p:spTree>
    <p:extLst>
      <p:ext uri="{BB962C8B-B14F-4D97-AF65-F5344CB8AC3E}">
        <p14:creationId xmlns:p14="http://schemas.microsoft.com/office/powerpoint/2010/main" val="4207445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3638" y="415260"/>
            <a:ext cx="8263219" cy="646331"/>
          </a:xfrm>
          <a:prstGeom prst="rect">
            <a:avLst/>
          </a:prstGeom>
          <a:noFill/>
        </p:spPr>
        <p:txBody>
          <a:bodyPr wrap="square" rtlCol="0">
            <a:spAutoFit/>
          </a:bodyPr>
          <a:lstStyle/>
          <a:p>
            <a:pPr algn="r"/>
            <a:r>
              <a:rPr lang="en-US" sz="3600" dirty="0" smtClean="0">
                <a:solidFill>
                  <a:srgbClr val="FFC000"/>
                </a:solidFill>
              </a:rPr>
              <a:t>NRS State Table 4 – 2018-2019  </a:t>
            </a:r>
            <a:r>
              <a:rPr lang="en-US" sz="1400" dirty="0" smtClean="0">
                <a:solidFill>
                  <a:prstClr val="white"/>
                </a:solidFill>
              </a:rPr>
              <a:t>9-9-19</a:t>
            </a:r>
            <a:endParaRPr lang="en-US" sz="1400" dirty="0">
              <a:solidFill>
                <a:prstClr val="white"/>
              </a:solidFill>
            </a:endParaRPr>
          </a:p>
        </p:txBody>
      </p:sp>
      <p:pic>
        <p:nvPicPr>
          <p:cNvPr id="2" name="Picture 1"/>
          <p:cNvPicPr>
            <a:picLocks noChangeAspect="1"/>
          </p:cNvPicPr>
          <p:nvPr/>
        </p:nvPicPr>
        <p:blipFill>
          <a:blip r:embed="rId3"/>
          <a:stretch>
            <a:fillRect/>
          </a:stretch>
        </p:blipFill>
        <p:spPr>
          <a:xfrm>
            <a:off x="1291773" y="1222486"/>
            <a:ext cx="9942286" cy="5461657"/>
          </a:xfrm>
          <a:prstGeom prst="rect">
            <a:avLst/>
          </a:prstGeom>
        </p:spPr>
      </p:pic>
    </p:spTree>
    <p:extLst>
      <p:ext uri="{BB962C8B-B14F-4D97-AF65-F5344CB8AC3E}">
        <p14:creationId xmlns:p14="http://schemas.microsoft.com/office/powerpoint/2010/main" val="39186923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cxnSp>
        <p:nvCxnSpPr>
          <p:cNvPr id="11" name="Straight Connector 10"/>
          <p:cNvCxnSpPr/>
          <p:nvPr/>
        </p:nvCxnSpPr>
        <p:spPr>
          <a:xfrm flipH="1">
            <a:off x="4698948" y="349263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9298" y="2145474"/>
            <a:ext cx="9665599" cy="215444"/>
          </a:xfrm>
          <a:prstGeom prst="rect">
            <a:avLst/>
          </a:prstGeom>
          <a:noFill/>
        </p:spPr>
        <p:txBody>
          <a:bodyPr wrap="square" rtlCol="0">
            <a:spAutoFit/>
          </a:bodyPr>
          <a:lstStyle/>
          <a:p>
            <a:r>
              <a:rPr lang="en-US" sz="800" dirty="0" smtClean="0"/>
              <a:t> </a:t>
            </a:r>
          </a:p>
        </p:txBody>
      </p:sp>
      <p:sp>
        <p:nvSpPr>
          <p:cNvPr id="17" name="Rectangle 16"/>
          <p:cNvSpPr/>
          <p:nvPr/>
        </p:nvSpPr>
        <p:spPr>
          <a:xfrm>
            <a:off x="4890150" y="2150017"/>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3" name="TextBox 12"/>
          <p:cNvSpPr txBox="1"/>
          <p:nvPr/>
        </p:nvSpPr>
        <p:spPr>
          <a:xfrm>
            <a:off x="548097" y="3663230"/>
            <a:ext cx="4165600" cy="2185214"/>
          </a:xfrm>
          <a:prstGeom prst="rect">
            <a:avLst/>
          </a:prstGeom>
          <a:noFill/>
        </p:spPr>
        <p:txBody>
          <a:bodyPr wrap="square" rtlCol="0">
            <a:spAutoFit/>
          </a:bodyPr>
          <a:lstStyle/>
          <a:p>
            <a:r>
              <a:rPr lang="en-US" sz="2400" dirty="0" smtClean="0">
                <a:solidFill>
                  <a:srgbClr val="FFC000"/>
                </a:solidFill>
              </a:rPr>
              <a:t>2018-2019</a:t>
            </a:r>
          </a:p>
          <a:p>
            <a:r>
              <a:rPr lang="en-US" sz="2800" dirty="0" smtClean="0"/>
              <a:t>Enrollment		24,737</a:t>
            </a:r>
          </a:p>
          <a:p>
            <a:r>
              <a:rPr lang="en-US" sz="2800" dirty="0" smtClean="0"/>
              <a:t>MSGs			</a:t>
            </a:r>
            <a:r>
              <a:rPr lang="en-US" sz="2800" dirty="0" smtClean="0">
                <a:solidFill>
                  <a:srgbClr val="FFC000"/>
                </a:solidFill>
              </a:rPr>
              <a:t>66.97%</a:t>
            </a:r>
          </a:p>
          <a:p>
            <a:r>
              <a:rPr lang="en-US" sz="2800" dirty="0" smtClean="0"/>
              <a:t>HSEs				4,854</a:t>
            </a:r>
          </a:p>
          <a:p>
            <a:r>
              <a:rPr lang="en-US" sz="2800" dirty="0" smtClean="0"/>
              <a:t>Separation	</a:t>
            </a:r>
            <a:r>
              <a:rPr lang="en-US" sz="2800" dirty="0" smtClean="0">
                <a:solidFill>
                  <a:srgbClr val="FFC000"/>
                </a:solidFill>
              </a:rPr>
              <a:t>27.74%</a:t>
            </a:r>
          </a:p>
        </p:txBody>
      </p:sp>
      <p:sp>
        <p:nvSpPr>
          <p:cNvPr id="20" name="TextBox 19"/>
          <p:cNvSpPr txBox="1"/>
          <p:nvPr/>
        </p:nvSpPr>
        <p:spPr>
          <a:xfrm>
            <a:off x="622949" y="2687117"/>
            <a:ext cx="11801279" cy="830997"/>
          </a:xfrm>
          <a:prstGeom prst="rect">
            <a:avLst/>
          </a:prstGeom>
          <a:noFill/>
        </p:spPr>
        <p:txBody>
          <a:bodyPr wrap="square" rtlCol="0">
            <a:spAutoFit/>
          </a:bodyPr>
          <a:lstStyle/>
          <a:p>
            <a:r>
              <a:rPr lang="en-US" sz="4800" dirty="0" smtClean="0">
                <a:latin typeface="Segoe Print" panose="02000600000000000000" pitchFamily="2" charset="0"/>
              </a:rPr>
              <a:t>NRS TABLE 4 Highlights | </a:t>
            </a:r>
            <a:r>
              <a:rPr lang="en-US" sz="4800" dirty="0" smtClean="0">
                <a:solidFill>
                  <a:srgbClr val="FFC000"/>
                </a:solidFill>
                <a:latin typeface="Segoe Print" panose="02000600000000000000" pitchFamily="2" charset="0"/>
              </a:rPr>
              <a:t>Indiana</a:t>
            </a:r>
            <a:r>
              <a:rPr lang="en-US" sz="4800" dirty="0" smtClean="0">
                <a:latin typeface="Segoe Print" panose="02000600000000000000" pitchFamily="2" charset="0"/>
              </a:rPr>
              <a:t> </a:t>
            </a:r>
            <a:endParaRPr lang="en-US" sz="4800" dirty="0">
              <a:latin typeface="Segoe Print" panose="02000600000000000000" pitchFamily="2" charset="0"/>
            </a:endParaRPr>
          </a:p>
        </p:txBody>
      </p:sp>
      <p:sp>
        <p:nvSpPr>
          <p:cNvPr id="21" name="Rectangle 20"/>
          <p:cNvSpPr/>
          <p:nvPr/>
        </p:nvSpPr>
        <p:spPr>
          <a:xfrm>
            <a:off x="5053174" y="3705711"/>
            <a:ext cx="6096000" cy="2185214"/>
          </a:xfrm>
          <a:prstGeom prst="rect">
            <a:avLst/>
          </a:prstGeom>
        </p:spPr>
        <p:txBody>
          <a:bodyPr>
            <a:spAutoFit/>
          </a:bodyPr>
          <a:lstStyle/>
          <a:p>
            <a:r>
              <a:rPr lang="en-US" sz="2400" dirty="0" smtClean="0">
                <a:solidFill>
                  <a:srgbClr val="FFC000"/>
                </a:solidFill>
              </a:rPr>
              <a:t>2017-2018</a:t>
            </a:r>
            <a:endParaRPr lang="en-US" sz="2400" dirty="0">
              <a:solidFill>
                <a:srgbClr val="FFC000"/>
              </a:solidFill>
            </a:endParaRPr>
          </a:p>
          <a:p>
            <a:r>
              <a:rPr lang="en-US" sz="2800" dirty="0"/>
              <a:t>Enrollment		</a:t>
            </a:r>
            <a:r>
              <a:rPr lang="en-US" sz="2800" dirty="0" smtClean="0"/>
              <a:t>26,370			- 1,633</a:t>
            </a:r>
            <a:endParaRPr lang="en-US" sz="2800" dirty="0"/>
          </a:p>
          <a:p>
            <a:r>
              <a:rPr lang="en-US" sz="2800" dirty="0"/>
              <a:t>MSGs			</a:t>
            </a:r>
            <a:r>
              <a:rPr lang="en-US" sz="2800" dirty="0" smtClean="0"/>
              <a:t>63.78				</a:t>
            </a:r>
            <a:r>
              <a:rPr lang="en-US" sz="2800" dirty="0" smtClean="0">
                <a:solidFill>
                  <a:srgbClr val="FFC000"/>
                </a:solidFill>
              </a:rPr>
              <a:t>+  3.19</a:t>
            </a:r>
            <a:endParaRPr lang="en-US" sz="2800" dirty="0">
              <a:solidFill>
                <a:srgbClr val="FFC000"/>
              </a:solidFill>
            </a:endParaRPr>
          </a:p>
          <a:p>
            <a:r>
              <a:rPr lang="en-US" sz="2800" dirty="0"/>
              <a:t>HSEs				</a:t>
            </a:r>
            <a:r>
              <a:rPr lang="en-US" sz="2800" dirty="0" smtClean="0"/>
              <a:t>4,989				-   135</a:t>
            </a:r>
          </a:p>
          <a:p>
            <a:r>
              <a:rPr lang="en-US" sz="2800" dirty="0" smtClean="0"/>
              <a:t>Separation</a:t>
            </a:r>
            <a:r>
              <a:rPr lang="en-US" sz="2800" dirty="0"/>
              <a:t>	</a:t>
            </a:r>
            <a:r>
              <a:rPr lang="en-US" sz="2800" dirty="0" smtClean="0"/>
              <a:t>32.37%			</a:t>
            </a:r>
            <a:r>
              <a:rPr lang="en-US" sz="2800" dirty="0" smtClean="0">
                <a:solidFill>
                  <a:srgbClr val="FFC000"/>
                </a:solidFill>
              </a:rPr>
              <a:t>+ 4.63</a:t>
            </a:r>
            <a:endParaRPr lang="en-US" sz="2800" dirty="0">
              <a:solidFill>
                <a:srgbClr val="FFC000"/>
              </a:solidFill>
            </a:endParaRPr>
          </a:p>
        </p:txBody>
      </p:sp>
    </p:spTree>
    <p:extLst>
      <p:ext uri="{BB962C8B-B14F-4D97-AF65-F5344CB8AC3E}">
        <p14:creationId xmlns:p14="http://schemas.microsoft.com/office/powerpoint/2010/main" val="644993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1981633" cy="338554"/>
          </a:xfrm>
          <a:prstGeom prst="rect">
            <a:avLst/>
          </a:prstGeom>
        </p:spPr>
        <p:txBody>
          <a:bodyPr wrap="none">
            <a:spAutoFit/>
          </a:bodyPr>
          <a:lstStyle/>
          <a:p>
            <a:r>
              <a:rPr lang="en-US" sz="1600" dirty="0" smtClean="0"/>
              <a:t>* Data as of 9.9.19</a:t>
            </a:r>
            <a:endParaRPr lang="en-US" sz="1600" dirty="0"/>
          </a:p>
        </p:txBody>
      </p:sp>
      <p:cxnSp>
        <p:nvCxnSpPr>
          <p:cNvPr id="11" name="Straight Connector 10"/>
          <p:cNvCxnSpPr/>
          <p:nvPr/>
        </p:nvCxnSpPr>
        <p:spPr>
          <a:xfrm>
            <a:off x="7863765" y="3112366"/>
            <a:ext cx="26113" cy="270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5964" y="2562029"/>
            <a:ext cx="9665599" cy="5016758"/>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Number </a:t>
            </a:r>
          </a:p>
          <a:p>
            <a:r>
              <a:rPr lang="en-US" sz="7200" dirty="0" smtClean="0">
                <a:solidFill>
                  <a:srgbClr val="FFC000"/>
                </a:solidFill>
                <a:latin typeface="Segoe Print" panose="02000600000000000000" pitchFamily="2" charset="0"/>
              </a:rPr>
              <a:t>HSE Diplomas</a:t>
            </a:r>
          </a:p>
          <a:p>
            <a:r>
              <a:rPr lang="en-US" sz="7200" dirty="0" smtClean="0">
                <a:latin typeface="Segoe Print" panose="02000600000000000000" pitchFamily="2" charset="0"/>
              </a:rPr>
              <a:t>5,371</a:t>
            </a:r>
            <a:r>
              <a:rPr lang="en-US" sz="2000" dirty="0" smtClean="0"/>
              <a:t>(Includes Walk-ins)</a:t>
            </a:r>
            <a:r>
              <a:rPr lang="en-US" sz="7200" dirty="0" smtClean="0"/>
              <a:t> </a:t>
            </a:r>
          </a:p>
          <a:p>
            <a:r>
              <a:rPr lang="en-US" sz="7200" dirty="0" smtClean="0">
                <a:solidFill>
                  <a:srgbClr val="FFC000"/>
                </a:solidFill>
                <a:latin typeface="Segoe Print" panose="02000600000000000000" pitchFamily="2" charset="0"/>
              </a:rPr>
              <a:t> </a:t>
            </a:r>
          </a:p>
          <a:p>
            <a:r>
              <a:rPr lang="en-US" sz="3200" dirty="0" smtClean="0"/>
              <a:t>				</a:t>
            </a:r>
            <a:endParaRPr lang="en-US" sz="800" dirty="0" smtClean="0"/>
          </a:p>
        </p:txBody>
      </p:sp>
      <p:sp>
        <p:nvSpPr>
          <p:cNvPr id="2" name="TextBox 1"/>
          <p:cNvSpPr txBox="1"/>
          <p:nvPr/>
        </p:nvSpPr>
        <p:spPr>
          <a:xfrm>
            <a:off x="448521" y="6279840"/>
            <a:ext cx="5196115" cy="369332"/>
          </a:xfrm>
          <a:prstGeom prst="rect">
            <a:avLst/>
          </a:prstGeom>
          <a:noFill/>
        </p:spPr>
        <p:txBody>
          <a:bodyPr wrap="square" rtlCol="0">
            <a:spAutoFit/>
          </a:bodyPr>
          <a:lstStyle/>
          <a:p>
            <a:r>
              <a:rPr lang="en-US" dirty="0" smtClean="0"/>
              <a:t>Reported by DRC | TASC</a:t>
            </a: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565" y="2562029"/>
            <a:ext cx="2515608" cy="1216076"/>
          </a:xfrm>
          <a:prstGeom prst="rect">
            <a:avLst/>
          </a:prstGeom>
        </p:spPr>
      </p:pic>
      <p:sp>
        <p:nvSpPr>
          <p:cNvPr id="3" name="TextBox 2"/>
          <p:cNvSpPr txBox="1"/>
          <p:nvPr/>
        </p:nvSpPr>
        <p:spPr>
          <a:xfrm>
            <a:off x="8072675" y="2434073"/>
            <a:ext cx="4017777" cy="3385542"/>
          </a:xfrm>
          <a:prstGeom prst="rect">
            <a:avLst/>
          </a:prstGeom>
          <a:noFill/>
        </p:spPr>
        <p:txBody>
          <a:bodyPr wrap="square" rtlCol="0">
            <a:spAutoFit/>
          </a:bodyPr>
          <a:lstStyle/>
          <a:p>
            <a:r>
              <a:rPr lang="en-US" sz="2800" dirty="0" smtClean="0"/>
              <a:t>2017-2018</a:t>
            </a:r>
          </a:p>
          <a:p>
            <a:r>
              <a:rPr lang="en-US" sz="12000" dirty="0" smtClean="0">
                <a:solidFill>
                  <a:srgbClr val="FFC000"/>
                </a:solidFill>
              </a:rPr>
              <a:t>5,469</a:t>
            </a:r>
          </a:p>
          <a:p>
            <a:r>
              <a:rPr lang="en-US" sz="6600" dirty="0" smtClean="0"/>
              <a:t>   -98</a:t>
            </a:r>
            <a:endParaRPr lang="en-US" sz="6600" dirty="0"/>
          </a:p>
        </p:txBody>
      </p:sp>
      <p:sp>
        <p:nvSpPr>
          <p:cNvPr id="12" name="Rectangle 11"/>
          <p:cNvSpPr/>
          <p:nvPr/>
        </p:nvSpPr>
        <p:spPr>
          <a:xfrm>
            <a:off x="4890150" y="2150017"/>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4" name="Down Arrow 13"/>
          <p:cNvSpPr/>
          <p:nvPr/>
        </p:nvSpPr>
        <p:spPr>
          <a:xfrm rot="10800000" flipV="1">
            <a:off x="10114120" y="4564647"/>
            <a:ext cx="1186922" cy="2154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888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1981633" cy="338554"/>
          </a:xfrm>
          <a:prstGeom prst="rect">
            <a:avLst/>
          </a:prstGeom>
        </p:spPr>
        <p:txBody>
          <a:bodyPr wrap="none">
            <a:spAutoFit/>
          </a:bodyPr>
          <a:lstStyle/>
          <a:p>
            <a:r>
              <a:rPr lang="en-US" sz="1600" dirty="0" smtClean="0"/>
              <a:t>* Data as of 9.9.19</a:t>
            </a:r>
            <a:endParaRPr lang="en-US" sz="1600" dirty="0"/>
          </a:p>
        </p:txBody>
      </p:sp>
      <p:cxnSp>
        <p:nvCxnSpPr>
          <p:cNvPr id="11" name="Straight Connector 10"/>
          <p:cNvCxnSpPr/>
          <p:nvPr/>
        </p:nvCxnSpPr>
        <p:spPr>
          <a:xfrm flipH="1">
            <a:off x="7663247" y="3340369"/>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2054" y="2481856"/>
            <a:ext cx="9665599" cy="5016758"/>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Number </a:t>
            </a:r>
          </a:p>
          <a:p>
            <a:r>
              <a:rPr lang="en-US" sz="7200" dirty="0" smtClean="0">
                <a:solidFill>
                  <a:srgbClr val="FFC000"/>
                </a:solidFill>
                <a:latin typeface="Segoe Print" panose="02000600000000000000" pitchFamily="2" charset="0"/>
              </a:rPr>
              <a:t>HSE Diplomas</a:t>
            </a:r>
          </a:p>
          <a:p>
            <a:r>
              <a:rPr lang="en-US" sz="7200" dirty="0" smtClean="0">
                <a:latin typeface="Segoe Print" panose="02000600000000000000" pitchFamily="2" charset="0"/>
              </a:rPr>
              <a:t>5,371</a:t>
            </a:r>
            <a:r>
              <a:rPr lang="en-US" sz="2000" dirty="0" smtClean="0"/>
              <a:t>(Includes Walk-ins)</a:t>
            </a:r>
            <a:r>
              <a:rPr lang="en-US" sz="7200" dirty="0" smtClean="0"/>
              <a:t> </a:t>
            </a:r>
          </a:p>
          <a:p>
            <a:r>
              <a:rPr lang="en-US" sz="7200" dirty="0" smtClean="0">
                <a:solidFill>
                  <a:srgbClr val="FFC000"/>
                </a:solidFill>
                <a:latin typeface="Segoe Print" panose="02000600000000000000" pitchFamily="2" charset="0"/>
              </a:rPr>
              <a:t> </a:t>
            </a:r>
          </a:p>
          <a:p>
            <a:r>
              <a:rPr lang="en-US" sz="3200" dirty="0" smtClean="0"/>
              <a:t>			</a:t>
            </a:r>
            <a:endParaRPr lang="en-US" sz="800" dirty="0" smtClean="0"/>
          </a:p>
        </p:txBody>
      </p:sp>
      <p:sp>
        <p:nvSpPr>
          <p:cNvPr id="2" name="TextBox 1"/>
          <p:cNvSpPr txBox="1"/>
          <p:nvPr/>
        </p:nvSpPr>
        <p:spPr>
          <a:xfrm>
            <a:off x="448521" y="6279840"/>
            <a:ext cx="5196115" cy="369332"/>
          </a:xfrm>
          <a:prstGeom prst="rect">
            <a:avLst/>
          </a:prstGeom>
          <a:noFill/>
        </p:spPr>
        <p:txBody>
          <a:bodyPr wrap="square" rtlCol="0">
            <a:spAutoFit/>
          </a:bodyPr>
          <a:lstStyle/>
          <a:p>
            <a:r>
              <a:rPr lang="en-US" dirty="0" smtClean="0"/>
              <a:t>Reported by DRC | TASC</a:t>
            </a: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205" y="2461422"/>
            <a:ext cx="2515608" cy="1216076"/>
          </a:xfrm>
          <a:prstGeom prst="rect">
            <a:avLst/>
          </a:prstGeom>
        </p:spPr>
      </p:pic>
      <p:sp>
        <p:nvSpPr>
          <p:cNvPr id="3" name="TextBox 2"/>
          <p:cNvSpPr txBox="1"/>
          <p:nvPr/>
        </p:nvSpPr>
        <p:spPr>
          <a:xfrm>
            <a:off x="8227606" y="2801965"/>
            <a:ext cx="3773028" cy="2092881"/>
          </a:xfrm>
          <a:prstGeom prst="rect">
            <a:avLst/>
          </a:prstGeom>
          <a:noFill/>
        </p:spPr>
        <p:txBody>
          <a:bodyPr wrap="square" rtlCol="0">
            <a:spAutoFit/>
          </a:bodyPr>
          <a:lstStyle/>
          <a:p>
            <a:r>
              <a:rPr lang="en-US" sz="1600" dirty="0" smtClean="0">
                <a:solidFill>
                  <a:srgbClr val="FFC000"/>
                </a:solidFill>
              </a:rPr>
              <a:t>2018-2019</a:t>
            </a:r>
          </a:p>
          <a:p>
            <a:r>
              <a:rPr lang="en-US" sz="2400" dirty="0" smtClean="0"/>
              <a:t>Percentage Passed     all Five Subtests</a:t>
            </a:r>
          </a:p>
          <a:p>
            <a:endParaRPr lang="en-US" sz="1000" dirty="0"/>
          </a:p>
          <a:p>
            <a:r>
              <a:rPr lang="en-US" sz="4000" dirty="0" smtClean="0">
                <a:solidFill>
                  <a:srgbClr val="FFC000"/>
                </a:solidFill>
              </a:rPr>
              <a:t>79.24%</a:t>
            </a:r>
          </a:p>
          <a:p>
            <a:endParaRPr lang="en-US" sz="1600" dirty="0"/>
          </a:p>
        </p:txBody>
      </p:sp>
      <p:sp>
        <p:nvSpPr>
          <p:cNvPr id="12" name="Down Arrow 11"/>
          <p:cNvSpPr/>
          <p:nvPr/>
        </p:nvSpPr>
        <p:spPr>
          <a:xfrm rot="10800000">
            <a:off x="9861597" y="3935924"/>
            <a:ext cx="1795576" cy="2922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021042" y="4925612"/>
            <a:ext cx="4186155" cy="1569660"/>
          </a:xfrm>
          <a:prstGeom prst="rect">
            <a:avLst/>
          </a:prstGeom>
          <a:noFill/>
        </p:spPr>
        <p:txBody>
          <a:bodyPr wrap="square" rtlCol="0">
            <a:spAutoFit/>
          </a:bodyPr>
          <a:lstStyle/>
          <a:p>
            <a:r>
              <a:rPr lang="en-US" sz="3200" dirty="0" smtClean="0">
                <a:solidFill>
                  <a:srgbClr val="FFC000"/>
                </a:solidFill>
                <a:latin typeface="Segoe Print" panose="02000600000000000000" pitchFamily="2" charset="0"/>
              </a:rPr>
              <a:t>2.02% </a:t>
            </a:r>
            <a:r>
              <a:rPr lang="en-US" sz="3200" dirty="0" smtClean="0">
                <a:latin typeface="Segoe Print" panose="02000600000000000000" pitchFamily="2" charset="0"/>
              </a:rPr>
              <a:t>Percentage  Point Increase from 2017-2018</a:t>
            </a:r>
            <a:endParaRPr lang="en-US" sz="3200" dirty="0">
              <a:latin typeface="Segoe Print" panose="02000600000000000000" pitchFamily="2" charset="0"/>
            </a:endParaRPr>
          </a:p>
        </p:txBody>
      </p:sp>
      <p:sp>
        <p:nvSpPr>
          <p:cNvPr id="14" name="Rectangle 13"/>
          <p:cNvSpPr/>
          <p:nvPr/>
        </p:nvSpPr>
        <p:spPr>
          <a:xfrm>
            <a:off x="4890150" y="2150017"/>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Tree>
    <p:extLst>
      <p:ext uri="{BB962C8B-B14F-4D97-AF65-F5344CB8AC3E}">
        <p14:creationId xmlns:p14="http://schemas.microsoft.com/office/powerpoint/2010/main" val="2912981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8202765" y="5571115"/>
            <a:ext cx="3932487" cy="369332"/>
          </a:xfrm>
          <a:prstGeom prst="rect">
            <a:avLst/>
          </a:prstGeom>
        </p:spPr>
        <p:txBody>
          <a:bodyPr wrap="none">
            <a:spAutoFit/>
          </a:bodyPr>
          <a:lstStyle/>
          <a:p>
            <a:r>
              <a:rPr lang="en-US" sz="1600" dirty="0" smtClean="0"/>
              <a:t>* Data as of 9.9.19   </a:t>
            </a:r>
            <a:r>
              <a:rPr lang="en-US" dirty="0" smtClean="0"/>
              <a:t>Includes</a:t>
            </a:r>
            <a:r>
              <a:rPr lang="en-US" sz="1600" dirty="0" smtClean="0"/>
              <a:t> Walk-ins</a:t>
            </a:r>
            <a:endParaRPr lang="en-US" sz="1600" dirty="0"/>
          </a:p>
        </p:txBody>
      </p:sp>
      <p:cxnSp>
        <p:nvCxnSpPr>
          <p:cNvPr id="11" name="Straight Connector 10"/>
          <p:cNvCxnSpPr/>
          <p:nvPr/>
        </p:nvCxnSpPr>
        <p:spPr>
          <a:xfrm flipH="1">
            <a:off x="7849015" y="3112366"/>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2832" y="2678777"/>
            <a:ext cx="9665599" cy="4462760"/>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Pass Rate </a:t>
            </a:r>
          </a:p>
          <a:p>
            <a:r>
              <a:rPr lang="en-US" sz="7200" dirty="0" smtClean="0">
                <a:solidFill>
                  <a:srgbClr val="FFC000"/>
                </a:solidFill>
                <a:latin typeface="Segoe Print" panose="02000600000000000000" pitchFamily="2" charset="0"/>
              </a:rPr>
              <a:t>HSE Diplomas</a:t>
            </a:r>
          </a:p>
          <a:p>
            <a:endParaRPr lang="en-US" sz="1200" dirty="0" smtClean="0">
              <a:solidFill>
                <a:srgbClr val="FFC000"/>
              </a:solidFill>
              <a:latin typeface="Segoe Print" panose="02000600000000000000" pitchFamily="2" charset="0"/>
            </a:endParaRPr>
          </a:p>
          <a:p>
            <a:r>
              <a:rPr lang="en-US" sz="3200" dirty="0" smtClean="0">
                <a:latin typeface="Segoe Print" panose="02000600000000000000" pitchFamily="2" charset="0"/>
              </a:rPr>
              <a:t>- Each Subtest</a:t>
            </a:r>
          </a:p>
          <a:p>
            <a:pPr marL="457200" indent="-457200">
              <a:buFontTx/>
              <a:buChar char="-"/>
            </a:pPr>
            <a:r>
              <a:rPr lang="en-US" sz="3200" dirty="0" smtClean="0">
                <a:latin typeface="Segoe Print" panose="02000600000000000000" pitchFamily="2" charset="0"/>
              </a:rPr>
              <a:t>331 Honors Diplomas </a:t>
            </a:r>
          </a:p>
          <a:p>
            <a:r>
              <a:rPr lang="en-US" sz="3200" dirty="0">
                <a:latin typeface="Segoe Print" panose="02000600000000000000" pitchFamily="2" charset="0"/>
              </a:rPr>
              <a:t> </a:t>
            </a:r>
            <a:r>
              <a:rPr lang="en-US" sz="3200" dirty="0" smtClean="0">
                <a:latin typeface="Segoe Print" panose="02000600000000000000" pitchFamily="2" charset="0"/>
              </a:rPr>
              <a:t>  </a:t>
            </a:r>
            <a:r>
              <a:rPr lang="en-US" sz="1600" dirty="0"/>
              <a:t>Reported by </a:t>
            </a:r>
            <a:r>
              <a:rPr lang="en-US" sz="1600" dirty="0" err="1"/>
              <a:t>DiplomaSender</a:t>
            </a:r>
            <a:r>
              <a:rPr lang="en-US" sz="1600" dirty="0"/>
              <a:t> </a:t>
            </a:r>
          </a:p>
          <a:p>
            <a:endParaRPr lang="en-US" sz="3200" dirty="0" smtClean="0"/>
          </a:p>
        </p:txBody>
      </p:sp>
      <p:sp>
        <p:nvSpPr>
          <p:cNvPr id="2" name="TextBox 1"/>
          <p:cNvSpPr txBox="1"/>
          <p:nvPr/>
        </p:nvSpPr>
        <p:spPr>
          <a:xfrm>
            <a:off x="8202765" y="5910620"/>
            <a:ext cx="5196115" cy="369332"/>
          </a:xfrm>
          <a:prstGeom prst="rect">
            <a:avLst/>
          </a:prstGeom>
          <a:noFill/>
        </p:spPr>
        <p:txBody>
          <a:bodyPr wrap="square" rtlCol="0">
            <a:spAutoFit/>
          </a:bodyPr>
          <a:lstStyle/>
          <a:p>
            <a:r>
              <a:rPr lang="en-US" dirty="0" smtClean="0"/>
              <a:t>Reported by DRC | TASC</a:t>
            </a: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632" y="2695327"/>
            <a:ext cx="2515608" cy="1216076"/>
          </a:xfrm>
          <a:prstGeom prst="rect">
            <a:avLst/>
          </a:prstGeom>
        </p:spPr>
      </p:pic>
      <p:sp>
        <p:nvSpPr>
          <p:cNvPr id="3" name="TextBox 2"/>
          <p:cNvSpPr txBox="1"/>
          <p:nvPr/>
        </p:nvSpPr>
        <p:spPr>
          <a:xfrm>
            <a:off x="8202765" y="2830953"/>
            <a:ext cx="3773028" cy="2554545"/>
          </a:xfrm>
          <a:prstGeom prst="rect">
            <a:avLst/>
          </a:prstGeom>
          <a:noFill/>
        </p:spPr>
        <p:txBody>
          <a:bodyPr wrap="square" rtlCol="0">
            <a:spAutoFit/>
          </a:bodyPr>
          <a:lstStyle/>
          <a:p>
            <a:r>
              <a:rPr lang="en-US" sz="2000" dirty="0" smtClean="0"/>
              <a:t>Percentage of Test Takers Passing Each Subtest</a:t>
            </a:r>
          </a:p>
          <a:p>
            <a:endParaRPr lang="en-US" sz="2000" dirty="0"/>
          </a:p>
          <a:p>
            <a:r>
              <a:rPr lang="en-US" sz="2000" dirty="0" smtClean="0"/>
              <a:t>Reading			90.78%</a:t>
            </a:r>
          </a:p>
          <a:p>
            <a:r>
              <a:rPr lang="en-US" sz="2000" dirty="0" smtClean="0"/>
              <a:t>Writing				91.71%</a:t>
            </a:r>
          </a:p>
          <a:p>
            <a:r>
              <a:rPr lang="en-US" sz="2000" dirty="0" smtClean="0">
                <a:solidFill>
                  <a:srgbClr val="FFC000"/>
                </a:solidFill>
              </a:rPr>
              <a:t>Mathematics		80.76%</a:t>
            </a:r>
          </a:p>
          <a:p>
            <a:r>
              <a:rPr lang="en-US" sz="2000" dirty="0" smtClean="0"/>
              <a:t>Science			91.14%</a:t>
            </a:r>
          </a:p>
          <a:p>
            <a:r>
              <a:rPr lang="en-US" sz="2000" dirty="0" smtClean="0"/>
              <a:t>Social Studies		94.25%</a:t>
            </a:r>
            <a:endParaRPr lang="en-US" sz="2000" dirty="0"/>
          </a:p>
        </p:txBody>
      </p:sp>
      <p:sp>
        <p:nvSpPr>
          <p:cNvPr id="12" name="Rectangle 11"/>
          <p:cNvSpPr/>
          <p:nvPr/>
        </p:nvSpPr>
        <p:spPr>
          <a:xfrm>
            <a:off x="4890150" y="2150017"/>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Tree>
    <p:extLst>
      <p:ext uri="{BB962C8B-B14F-4D97-AF65-F5344CB8AC3E}">
        <p14:creationId xmlns:p14="http://schemas.microsoft.com/office/powerpoint/2010/main" val="1428138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6" name="Rectangle 15"/>
          <p:cNvSpPr/>
          <p:nvPr/>
        </p:nvSpPr>
        <p:spPr>
          <a:xfrm>
            <a:off x="4936852" y="2104760"/>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2" name="Straight Connector 11"/>
          <p:cNvCxnSpPr/>
          <p:nvPr/>
        </p:nvCxnSpPr>
        <p:spPr>
          <a:xfrm>
            <a:off x="5434444" y="2718162"/>
            <a:ext cx="8581" cy="3657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10330" y="2545289"/>
            <a:ext cx="4888922" cy="3570208"/>
          </a:xfrm>
          <a:prstGeom prst="rect">
            <a:avLst/>
          </a:prstGeom>
          <a:noFill/>
        </p:spPr>
        <p:txBody>
          <a:bodyPr wrap="square" rtlCol="0">
            <a:spAutoFit/>
          </a:bodyPr>
          <a:lstStyle/>
          <a:p>
            <a:r>
              <a:rPr lang="en-US" sz="3200" dirty="0"/>
              <a:t>Adult Education – </a:t>
            </a:r>
            <a:r>
              <a:rPr lang="en-US" sz="8000" dirty="0">
                <a:solidFill>
                  <a:srgbClr val="FFC000"/>
                </a:solidFill>
                <a:effectLst>
                  <a:reflection blurRad="6350" stA="55000" endA="300" endPos="45500" dir="5400000" sy="-100000" algn="bl" rotWithShape="0"/>
                </a:effectLst>
              </a:rPr>
              <a:t>Employer</a:t>
            </a:r>
            <a:r>
              <a:rPr lang="en-US" sz="4800" dirty="0">
                <a:effectLst>
                  <a:reflection blurRad="6350" stA="55000" endA="300" endPos="45500" dir="5400000" sy="-100000" algn="bl" rotWithShape="0"/>
                </a:effectLst>
              </a:rPr>
              <a:t> Reimbursement Grant</a:t>
            </a:r>
          </a:p>
          <a:p>
            <a:endParaRPr lang="en-US" dirty="0"/>
          </a:p>
        </p:txBody>
      </p:sp>
      <p:sp>
        <p:nvSpPr>
          <p:cNvPr id="11" name="Rectangle 10"/>
          <p:cNvSpPr/>
          <p:nvPr/>
        </p:nvSpPr>
        <p:spPr>
          <a:xfrm>
            <a:off x="5678217" y="2605075"/>
            <a:ext cx="6096000" cy="3631763"/>
          </a:xfrm>
          <a:prstGeom prst="rect">
            <a:avLst/>
          </a:prstGeom>
        </p:spPr>
        <p:txBody>
          <a:bodyPr>
            <a:spAutoFit/>
          </a:bodyPr>
          <a:lstStyle/>
          <a:p>
            <a:r>
              <a:rPr lang="en-US" sz="2000" dirty="0">
                <a:ea typeface="Calibri" panose="020F0502020204030204" pitchFamily="34" charset="0"/>
                <a:cs typeface="Times New Roman" panose="02020603050405020304" pitchFamily="18" charset="0"/>
              </a:rPr>
              <a:t>The </a:t>
            </a:r>
            <a:r>
              <a:rPr lang="en-US" sz="2000" dirty="0">
                <a:solidFill>
                  <a:srgbClr val="FFC000"/>
                </a:solidFill>
                <a:ea typeface="Calibri" panose="020F0502020204030204" pitchFamily="34" charset="0"/>
                <a:cs typeface="Times New Roman" panose="02020603050405020304" pitchFamily="18" charset="0"/>
              </a:rPr>
              <a:t>Indiana Department of Workforce Development</a:t>
            </a:r>
            <a:r>
              <a:rPr lang="en-US" sz="2000" dirty="0">
                <a:ea typeface="Calibri" panose="020F0502020204030204" pitchFamily="34" charset="0"/>
                <a:cs typeface="Times New Roman" panose="02020603050405020304" pitchFamily="18" charset="0"/>
              </a:rPr>
              <a:t> (DWD) will make funds available through adult education for partnerships between educational entities serving adults and employers to help minimize the costs incurred to – </a:t>
            </a:r>
            <a:endParaRPr lang="en-US" sz="2000" dirty="0" smtClean="0">
              <a:ea typeface="Calibri" panose="020F0502020204030204" pitchFamily="34" charset="0"/>
              <a:cs typeface="Times New Roman" panose="02020603050405020304" pitchFamily="18" charset="0"/>
            </a:endParaRPr>
          </a:p>
          <a:p>
            <a:endParaRPr lang="en-US" sz="1000" dirty="0" smtClean="0">
              <a:ea typeface="Calibri" panose="020F0502020204030204" pitchFamily="34" charset="0"/>
              <a:cs typeface="Times New Roman" panose="02020603050405020304" pitchFamily="18" charset="0"/>
            </a:endParaRPr>
          </a:p>
          <a:p>
            <a:pPr marL="342900" marR="0" indent="-342900">
              <a:buAutoNum type="arabicParenR"/>
            </a:pPr>
            <a:r>
              <a:rPr lang="en-US" dirty="0" smtClean="0"/>
              <a:t>Help </a:t>
            </a:r>
            <a:r>
              <a:rPr lang="en-US" dirty="0"/>
              <a:t>employees earn their High School </a:t>
            </a:r>
            <a:r>
              <a:rPr lang="en-US" dirty="0" smtClean="0"/>
              <a:t>Equivalency </a:t>
            </a:r>
            <a:r>
              <a:rPr lang="en-US" dirty="0"/>
              <a:t>(HSE) or </a:t>
            </a:r>
            <a:endParaRPr lang="en-US" dirty="0" smtClean="0"/>
          </a:p>
          <a:p>
            <a:pPr marR="0"/>
            <a:endParaRPr lang="en-US" sz="1000" dirty="0"/>
          </a:p>
          <a:p>
            <a:r>
              <a:rPr lang="en-US" dirty="0"/>
              <a:t>2) Help employees for whom English is </a:t>
            </a:r>
            <a:r>
              <a:rPr lang="en-US" u="sng" dirty="0"/>
              <a:t>not</a:t>
            </a:r>
            <a:r>
              <a:rPr lang="en-US" dirty="0"/>
              <a:t> their </a:t>
            </a:r>
            <a:r>
              <a:rPr lang="en-US" dirty="0" smtClean="0"/>
              <a:t> </a:t>
            </a:r>
          </a:p>
          <a:p>
            <a:r>
              <a:rPr lang="en-US" dirty="0"/>
              <a:t> </a:t>
            </a:r>
            <a:r>
              <a:rPr lang="en-US" dirty="0" smtClean="0"/>
              <a:t>   native </a:t>
            </a:r>
            <a:r>
              <a:rPr lang="en-US" dirty="0"/>
              <a:t>language – English language learners </a:t>
            </a:r>
            <a:r>
              <a:rPr lang="en-US" dirty="0" smtClean="0"/>
              <a:t>  </a:t>
            </a:r>
          </a:p>
          <a:p>
            <a:r>
              <a:rPr lang="en-US" dirty="0"/>
              <a:t> </a:t>
            </a:r>
            <a:r>
              <a:rPr lang="en-US" dirty="0" smtClean="0"/>
              <a:t>  (</a:t>
            </a:r>
            <a:r>
              <a:rPr lang="en-US" dirty="0"/>
              <a:t>ELLs</a:t>
            </a:r>
            <a:r>
              <a:rPr lang="en-US" dirty="0" smtClean="0"/>
              <a:t>) – </a:t>
            </a:r>
            <a:r>
              <a:rPr lang="en-US" dirty="0"/>
              <a:t>acquire English language skills.</a:t>
            </a:r>
            <a:endParaRPr lang="en-US" dirty="0">
              <a:effectLst/>
            </a:endParaRPr>
          </a:p>
        </p:txBody>
      </p:sp>
    </p:spTree>
    <p:extLst>
      <p:ext uri="{BB962C8B-B14F-4D97-AF65-F5344CB8AC3E}">
        <p14:creationId xmlns:p14="http://schemas.microsoft.com/office/powerpoint/2010/main" val="1493855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6" name="Rectangle 15"/>
          <p:cNvSpPr/>
          <p:nvPr/>
        </p:nvSpPr>
        <p:spPr>
          <a:xfrm>
            <a:off x="4936852" y="2104760"/>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2" name="Straight Connector 11"/>
          <p:cNvCxnSpPr/>
          <p:nvPr/>
        </p:nvCxnSpPr>
        <p:spPr>
          <a:xfrm>
            <a:off x="6860510" y="2718162"/>
            <a:ext cx="8581" cy="3657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26041" y="2642202"/>
            <a:ext cx="4888922" cy="3570208"/>
          </a:xfrm>
          <a:prstGeom prst="rect">
            <a:avLst/>
          </a:prstGeom>
          <a:noFill/>
        </p:spPr>
        <p:txBody>
          <a:bodyPr wrap="square" rtlCol="0">
            <a:spAutoFit/>
          </a:bodyPr>
          <a:lstStyle/>
          <a:p>
            <a:r>
              <a:rPr lang="en-US" sz="3200" dirty="0"/>
              <a:t>Adult Education – </a:t>
            </a:r>
            <a:r>
              <a:rPr lang="en-US" sz="8000" dirty="0">
                <a:solidFill>
                  <a:srgbClr val="FFC000"/>
                </a:solidFill>
                <a:effectLst>
                  <a:reflection blurRad="6350" stA="55000" endA="300" endPos="45500" dir="5400000" sy="-100000" algn="bl" rotWithShape="0"/>
                </a:effectLst>
              </a:rPr>
              <a:t>Employer</a:t>
            </a:r>
            <a:r>
              <a:rPr lang="en-US" sz="4800" dirty="0">
                <a:effectLst>
                  <a:reflection blurRad="6350" stA="55000" endA="300" endPos="45500" dir="5400000" sy="-100000" algn="bl" rotWithShape="0"/>
                </a:effectLst>
              </a:rPr>
              <a:t> Reimbursement Grant</a:t>
            </a:r>
          </a:p>
          <a:p>
            <a:endParaRPr lang="en-US" dirty="0"/>
          </a:p>
        </p:txBody>
      </p:sp>
      <p:sp>
        <p:nvSpPr>
          <p:cNvPr id="2" name="Rectangle 1"/>
          <p:cNvSpPr/>
          <p:nvPr/>
        </p:nvSpPr>
        <p:spPr>
          <a:xfrm>
            <a:off x="389059" y="2527926"/>
            <a:ext cx="6456819" cy="4101123"/>
          </a:xfrm>
          <a:prstGeom prst="rect">
            <a:avLst/>
          </a:prstGeom>
        </p:spPr>
        <p:txBody>
          <a:bodyPr wrap="square">
            <a:spAutoFit/>
          </a:bodyPr>
          <a:lstStyle/>
          <a:p>
            <a:r>
              <a:rPr lang="en-US" sz="1750" dirty="0">
                <a:ea typeface="Calibri" panose="020F0502020204030204" pitchFamily="34" charset="0"/>
                <a:cs typeface="Times New Roman" panose="02020603050405020304" pitchFamily="18" charset="0"/>
              </a:rPr>
              <a:t>Each partnership can be reimbursed up to $1,000 for approved expenses for each participant that the partnership can demonstrate – </a:t>
            </a:r>
          </a:p>
          <a:p>
            <a:pPr marL="228600" marR="0" indent="-228600"/>
            <a:r>
              <a:rPr lang="en-US" sz="1600" dirty="0" smtClean="0">
                <a:solidFill>
                  <a:srgbClr val="FFC000"/>
                </a:solidFill>
              </a:rPr>
              <a:t>1</a:t>
            </a:r>
            <a:r>
              <a:rPr lang="en-US" sz="1600" dirty="0">
                <a:solidFill>
                  <a:srgbClr val="FFC000"/>
                </a:solidFill>
              </a:rPr>
              <a:t>) Earned an HSE or </a:t>
            </a:r>
          </a:p>
          <a:p>
            <a:r>
              <a:rPr lang="en-US" sz="1600" dirty="0">
                <a:solidFill>
                  <a:srgbClr val="FFC000"/>
                </a:solidFill>
                <a:ea typeface="Calibri" panose="020F0502020204030204" pitchFamily="34" charset="0"/>
                <a:cs typeface="Times New Roman" panose="02020603050405020304" pitchFamily="18" charset="0"/>
              </a:rPr>
              <a:t>2) Achieved two ELL level gains as demonstrated through pre- </a:t>
            </a:r>
            <a:endParaRPr lang="en-US" sz="1600" dirty="0" smtClean="0">
              <a:solidFill>
                <a:srgbClr val="FFC000"/>
              </a:solidFill>
              <a:ea typeface="Calibri" panose="020F0502020204030204" pitchFamily="34" charset="0"/>
              <a:cs typeface="Times New Roman" panose="02020603050405020304" pitchFamily="18" charset="0"/>
            </a:endParaRPr>
          </a:p>
          <a:p>
            <a:r>
              <a:rPr lang="en-US" sz="1600" dirty="0">
                <a:solidFill>
                  <a:srgbClr val="FFC000"/>
                </a:solidFill>
                <a:ea typeface="Calibri" panose="020F0502020204030204" pitchFamily="34" charset="0"/>
                <a:cs typeface="Times New Roman" panose="02020603050405020304" pitchFamily="18" charset="0"/>
              </a:rPr>
              <a:t> </a:t>
            </a:r>
            <a:r>
              <a:rPr lang="en-US" sz="1600" dirty="0" smtClean="0">
                <a:solidFill>
                  <a:srgbClr val="FFC000"/>
                </a:solidFill>
                <a:ea typeface="Calibri" panose="020F0502020204030204" pitchFamily="34" charset="0"/>
                <a:cs typeface="Times New Roman" panose="02020603050405020304" pitchFamily="18" charset="0"/>
              </a:rPr>
              <a:t>   and </a:t>
            </a:r>
            <a:r>
              <a:rPr lang="en-US" sz="1600" dirty="0">
                <a:solidFill>
                  <a:srgbClr val="FFC000"/>
                </a:solidFill>
                <a:ea typeface="Calibri" panose="020F0502020204030204" pitchFamily="34" charset="0"/>
                <a:cs typeface="Times New Roman" panose="02020603050405020304" pitchFamily="18" charset="0"/>
              </a:rPr>
              <a:t>post-testing using </a:t>
            </a:r>
            <a:r>
              <a:rPr lang="en-US" sz="1600" dirty="0" smtClean="0">
                <a:solidFill>
                  <a:srgbClr val="FFC000"/>
                </a:solidFill>
                <a:ea typeface="Calibri" panose="020F0502020204030204" pitchFamily="34" charset="0"/>
                <a:cs typeface="Times New Roman" panose="02020603050405020304" pitchFamily="18" charset="0"/>
              </a:rPr>
              <a:t>ELL </a:t>
            </a:r>
            <a:r>
              <a:rPr lang="en-US" sz="1600" dirty="0">
                <a:solidFill>
                  <a:srgbClr val="FFC000"/>
                </a:solidFill>
                <a:ea typeface="Calibri" panose="020F0502020204030204" pitchFamily="34" charset="0"/>
                <a:cs typeface="Times New Roman" panose="02020603050405020304" pitchFamily="18" charset="0"/>
              </a:rPr>
              <a:t>assessment (TABE Clas-E</a:t>
            </a:r>
            <a:r>
              <a:rPr lang="en-US" sz="1600" dirty="0" smtClean="0">
                <a:solidFill>
                  <a:srgbClr val="FFC000"/>
                </a:solidFill>
                <a:ea typeface="Calibri" panose="020F0502020204030204" pitchFamily="34" charset="0"/>
                <a:cs typeface="Times New Roman" panose="02020603050405020304" pitchFamily="18" charset="0"/>
              </a:rPr>
              <a:t>).</a:t>
            </a:r>
          </a:p>
          <a:p>
            <a:endParaRPr lang="en-US" sz="1000" dirty="0">
              <a:solidFill>
                <a:srgbClr val="FFC000"/>
              </a:solidFill>
              <a:effectLst/>
              <a:ea typeface="Calibri" panose="020F0502020204030204" pitchFamily="34" charset="0"/>
              <a:cs typeface="Times New Roman" panose="02020603050405020304" pitchFamily="18" charset="0"/>
            </a:endParaRPr>
          </a:p>
          <a:p>
            <a:r>
              <a:rPr lang="en-US" sz="1750" dirty="0"/>
              <a:t>Approved partnership expenses </a:t>
            </a:r>
            <a:r>
              <a:rPr lang="en-US" sz="1750" i="1" dirty="0"/>
              <a:t>not </a:t>
            </a:r>
            <a:r>
              <a:rPr lang="en-US" sz="1750" dirty="0"/>
              <a:t>already covered by Workforce Education Initiative (WEI) funding through </a:t>
            </a:r>
            <a:r>
              <a:rPr lang="en-US" sz="1750" dirty="0" smtClean="0"/>
              <a:t>WIOA, </a:t>
            </a:r>
            <a:r>
              <a:rPr lang="en-US" sz="1750" dirty="0"/>
              <a:t>Title II </a:t>
            </a:r>
            <a:r>
              <a:rPr lang="en-US" sz="1750" dirty="0" smtClean="0"/>
              <a:t>– AEFLA, may </a:t>
            </a:r>
            <a:r>
              <a:rPr lang="en-US" sz="1750" dirty="0"/>
              <a:t>be reimbursed up to $1,000 </a:t>
            </a:r>
            <a:r>
              <a:rPr lang="en-US" sz="1750" dirty="0" smtClean="0"/>
              <a:t> per </a:t>
            </a:r>
            <a:r>
              <a:rPr lang="en-US" sz="1750" dirty="0"/>
              <a:t>participant for the following costs – </a:t>
            </a:r>
            <a:endParaRPr lang="en-US" sz="1750" dirty="0" smtClean="0"/>
          </a:p>
          <a:p>
            <a:r>
              <a:rPr lang="en-US" sz="1600" dirty="0" smtClean="0">
                <a:solidFill>
                  <a:srgbClr val="FFC000"/>
                </a:solidFill>
              </a:rPr>
              <a:t>1</a:t>
            </a:r>
            <a:r>
              <a:rPr lang="en-US" sz="1600" dirty="0">
                <a:solidFill>
                  <a:srgbClr val="FFC000"/>
                </a:solidFill>
              </a:rPr>
              <a:t>) Teacher salaries;</a:t>
            </a:r>
          </a:p>
          <a:p>
            <a:r>
              <a:rPr lang="en-US" sz="1600" dirty="0">
                <a:solidFill>
                  <a:srgbClr val="FFC000"/>
                </a:solidFill>
              </a:rPr>
              <a:t>2) Curriculum and instructional materials;</a:t>
            </a:r>
          </a:p>
          <a:p>
            <a:r>
              <a:rPr lang="en-US" sz="1600" dirty="0">
                <a:solidFill>
                  <a:srgbClr val="FFC000"/>
                </a:solidFill>
              </a:rPr>
              <a:t>3) HSE testing fees; and</a:t>
            </a:r>
          </a:p>
          <a:p>
            <a:r>
              <a:rPr lang="en-US" sz="1600" dirty="0">
                <a:solidFill>
                  <a:srgbClr val="FFC000"/>
                </a:solidFill>
              </a:rPr>
              <a:t>4) Administrative costs up to 10%.</a:t>
            </a:r>
          </a:p>
          <a:p>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7680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smtClean="0"/>
              <a:t>Indiana</a:t>
            </a:r>
            <a:r>
              <a:rPr lang="en-US" sz="6000" dirty="0" smtClean="0"/>
              <a:t> </a:t>
            </a:r>
            <a:r>
              <a:rPr lang="en-US" sz="6000" dirty="0"/>
              <a:t>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2" name="Rectangle 1"/>
          <p:cNvSpPr/>
          <p:nvPr/>
        </p:nvSpPr>
        <p:spPr>
          <a:xfrm>
            <a:off x="223035" y="3616972"/>
            <a:ext cx="8035594" cy="1477328"/>
          </a:xfrm>
          <a:prstGeom prst="rect">
            <a:avLst/>
          </a:prstGeom>
        </p:spPr>
        <p:txBody>
          <a:bodyPr wrap="square">
            <a:spAutoFit/>
          </a:bodyPr>
          <a:lstStyle/>
          <a:p>
            <a:r>
              <a:rPr lang="en-US" sz="1750" dirty="0">
                <a:ea typeface="Calibri" panose="020F0502020204030204" pitchFamily="34" charset="0"/>
                <a:cs typeface="Times New Roman" panose="02020603050405020304" pitchFamily="18" charset="0"/>
              </a:rPr>
              <a:t>Elizabeth Crist Darby, MPA  ▪  HIP Gateway to Work Director</a:t>
            </a:r>
          </a:p>
          <a:p>
            <a:r>
              <a:rPr lang="en-US" sz="1750" dirty="0">
                <a:ea typeface="Calibri" panose="020F0502020204030204" pitchFamily="34" charset="0"/>
                <a:cs typeface="Times New Roman" panose="02020603050405020304" pitchFamily="18" charset="0"/>
              </a:rPr>
              <a:t>Indiana Medicaid  ▪  Indiana Family and Social Services Administration</a:t>
            </a:r>
          </a:p>
          <a:p>
            <a:r>
              <a:rPr lang="en-US" sz="1750" dirty="0">
                <a:ea typeface="Calibri" panose="020F0502020204030204" pitchFamily="34" charset="0"/>
                <a:cs typeface="Times New Roman" panose="02020603050405020304" pitchFamily="18" charset="0"/>
              </a:rPr>
              <a:t>402 W. Washington St., Room W374  </a:t>
            </a:r>
            <a:r>
              <a:rPr lang="en-US" sz="1750" i="1" dirty="0">
                <a:ea typeface="Calibri" panose="020F0502020204030204" pitchFamily="34" charset="0"/>
                <a:cs typeface="Times New Roman" panose="02020603050405020304" pitchFamily="18" charset="0"/>
              </a:rPr>
              <a:t>▪</a:t>
            </a:r>
            <a:r>
              <a:rPr lang="en-US" sz="1750" dirty="0">
                <a:ea typeface="Calibri" panose="020F0502020204030204" pitchFamily="34" charset="0"/>
                <a:cs typeface="Times New Roman" panose="02020603050405020304" pitchFamily="18" charset="0"/>
              </a:rPr>
              <a:t>  MS07  </a:t>
            </a:r>
            <a:r>
              <a:rPr lang="en-US" sz="1750" i="1" dirty="0">
                <a:ea typeface="Calibri" panose="020F0502020204030204" pitchFamily="34" charset="0"/>
                <a:cs typeface="Times New Roman" panose="02020603050405020304" pitchFamily="18" charset="0"/>
              </a:rPr>
              <a:t>▪</a:t>
            </a:r>
            <a:r>
              <a:rPr lang="en-US" sz="1750" dirty="0">
                <a:ea typeface="Calibri" panose="020F0502020204030204" pitchFamily="34" charset="0"/>
                <a:cs typeface="Times New Roman" panose="02020603050405020304" pitchFamily="18" charset="0"/>
              </a:rPr>
              <a:t>  Indianapolis, IN 46204 </a:t>
            </a:r>
          </a:p>
          <a:p>
            <a:r>
              <a:rPr lang="en-US" sz="1750" dirty="0" smtClean="0">
                <a:ea typeface="Calibri" panose="020F0502020204030204" pitchFamily="34" charset="0"/>
                <a:cs typeface="Times New Roman" panose="02020603050405020304" pitchFamily="18" charset="0"/>
              </a:rPr>
              <a:t>317.233.5621 </a:t>
            </a:r>
            <a:r>
              <a:rPr lang="en-US" sz="1750" dirty="0">
                <a:ea typeface="Calibri" panose="020F0502020204030204" pitchFamily="34" charset="0"/>
                <a:cs typeface="Times New Roman" panose="02020603050405020304" pitchFamily="18" charset="0"/>
              </a:rPr>
              <a:t> </a:t>
            </a:r>
            <a:endParaRPr lang="en-US" sz="1750" dirty="0" smtClean="0">
              <a:ea typeface="Calibri" panose="020F0502020204030204" pitchFamily="34" charset="0"/>
              <a:cs typeface="Times New Roman" panose="02020603050405020304" pitchFamily="18" charset="0"/>
            </a:endParaRPr>
          </a:p>
          <a:p>
            <a:r>
              <a:rPr lang="en-US" sz="1750" u="sng" dirty="0" smtClean="0">
                <a:solidFill>
                  <a:srgbClr val="0563C1"/>
                </a:solidFill>
                <a:ea typeface="Calibri" panose="020F0502020204030204" pitchFamily="34" charset="0"/>
                <a:cs typeface="Times New Roman" panose="02020603050405020304" pitchFamily="18" charset="0"/>
                <a:hlinkClick r:id="rId4"/>
              </a:rPr>
              <a:t>Elizabeth.Darby@fssa.IN.gov</a:t>
            </a:r>
            <a:r>
              <a:rPr lang="en-US" sz="1750" dirty="0">
                <a:ea typeface="Calibri" panose="020F0502020204030204" pitchFamily="34" charset="0"/>
                <a:cs typeface="Times New Roman" panose="02020603050405020304" pitchFamily="18" charset="0"/>
              </a:rPr>
              <a:t>  </a:t>
            </a:r>
            <a:r>
              <a:rPr lang="en-US" sz="1750" i="1" dirty="0">
                <a:ea typeface="Calibri" panose="020F0502020204030204" pitchFamily="34" charset="0"/>
                <a:cs typeface="Times New Roman" panose="02020603050405020304" pitchFamily="18" charset="0"/>
              </a:rPr>
              <a:t>▪ </a:t>
            </a:r>
            <a:r>
              <a:rPr lang="en-US" sz="1750" dirty="0">
                <a:ea typeface="Calibri" panose="020F0502020204030204" pitchFamily="34" charset="0"/>
                <a:cs typeface="Times New Roman" panose="02020603050405020304" pitchFamily="18" charset="0"/>
              </a:rPr>
              <a:t> </a:t>
            </a:r>
            <a:r>
              <a:rPr lang="en-US" sz="1750" u="sng" dirty="0">
                <a:solidFill>
                  <a:srgbClr val="0563C1"/>
                </a:solidFill>
                <a:ea typeface="Calibri" panose="020F0502020204030204" pitchFamily="34" charset="0"/>
                <a:cs typeface="Times New Roman" panose="02020603050405020304" pitchFamily="18" charset="0"/>
                <a:hlinkClick r:id="rId5"/>
              </a:rPr>
              <a:t>http://www.in.gov/fssa</a:t>
            </a:r>
            <a:endParaRPr lang="en-US" sz="1750" dirty="0">
              <a:effectLst/>
              <a:ea typeface="Calibri" panose="020F0502020204030204" pitchFamily="34" charset="0"/>
              <a:cs typeface="Times New Roman" panose="02020603050405020304" pitchFamily="18" charset="0"/>
            </a:endParaRPr>
          </a:p>
        </p:txBody>
      </p:sp>
      <p:sp>
        <p:nvSpPr>
          <p:cNvPr id="12" name="Rectangle 11"/>
          <p:cNvSpPr/>
          <p:nvPr/>
        </p:nvSpPr>
        <p:spPr>
          <a:xfrm>
            <a:off x="8328899" y="2839043"/>
            <a:ext cx="3788228" cy="3693319"/>
          </a:xfrm>
          <a:prstGeom prst="rect">
            <a:avLst/>
          </a:prstGeom>
        </p:spPr>
        <p:txBody>
          <a:bodyPr wrap="square">
            <a:spAutoFit/>
          </a:bodyPr>
          <a:lstStyle/>
          <a:p>
            <a:r>
              <a:rPr lang="en-US" sz="1750" dirty="0" smtClean="0">
                <a:solidFill>
                  <a:srgbClr val="FFC000"/>
                </a:solidFill>
              </a:rPr>
              <a:t>“Indiana </a:t>
            </a:r>
            <a:r>
              <a:rPr lang="en-US" sz="1750" dirty="0">
                <a:solidFill>
                  <a:srgbClr val="FFC000"/>
                </a:solidFill>
              </a:rPr>
              <a:t>is at the onset of a jobs explosion! In the next 10 years, we expect to need some 1 million workers to fill jobs. Gateway to Work is part of the Healthy Indiana Plan that helps connect HIP members with job training, education or help finding the right job or volunteer activity. Whether you’re looking for a job or place to volunteer, a better-paying job or new skills, Gateway to Work can help</a:t>
            </a:r>
            <a:r>
              <a:rPr lang="en-US" sz="1750" dirty="0" smtClean="0">
                <a:solidFill>
                  <a:srgbClr val="FFC000"/>
                </a:solidFill>
              </a:rPr>
              <a:t>.”</a:t>
            </a:r>
            <a:endParaRPr lang="en-US" sz="1750" dirty="0">
              <a:solidFill>
                <a:srgbClr val="FFC000"/>
              </a:solidFill>
            </a:endParaRPr>
          </a:p>
        </p:txBody>
      </p:sp>
      <p:cxnSp>
        <p:nvCxnSpPr>
          <p:cNvPr id="19" name="Straight Connector 18"/>
          <p:cNvCxnSpPr/>
          <p:nvPr/>
        </p:nvCxnSpPr>
        <p:spPr>
          <a:xfrm>
            <a:off x="8124142" y="3122378"/>
            <a:ext cx="0" cy="315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5554" y="5521349"/>
            <a:ext cx="1554355" cy="942975"/>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7600" y="5498059"/>
            <a:ext cx="2157548" cy="944912"/>
          </a:xfrm>
          <a:prstGeom prst="rect">
            <a:avLst/>
          </a:prstGeom>
        </p:spPr>
      </p:pic>
      <p:sp>
        <p:nvSpPr>
          <p:cNvPr id="24" name="TextBox 23"/>
          <p:cNvSpPr txBox="1"/>
          <p:nvPr/>
        </p:nvSpPr>
        <p:spPr>
          <a:xfrm>
            <a:off x="223035" y="2768435"/>
            <a:ext cx="6917994" cy="707886"/>
          </a:xfrm>
          <a:prstGeom prst="rect">
            <a:avLst/>
          </a:prstGeom>
          <a:noFill/>
        </p:spPr>
        <p:txBody>
          <a:bodyPr wrap="square" rtlCol="0">
            <a:spAutoFit/>
          </a:bodyPr>
          <a:lstStyle/>
          <a:p>
            <a:r>
              <a:rPr lang="en-US" sz="4000" dirty="0" smtClean="0"/>
              <a:t>HIP GATEWAY TO WORK</a:t>
            </a:r>
            <a:endParaRPr lang="en-US" sz="4000" dirty="0"/>
          </a:p>
        </p:txBody>
      </p:sp>
      <p:sp>
        <p:nvSpPr>
          <p:cNvPr id="25" name="Rectangle 24"/>
          <p:cNvSpPr/>
          <p:nvPr/>
        </p:nvSpPr>
        <p:spPr>
          <a:xfrm>
            <a:off x="313700" y="5369590"/>
            <a:ext cx="5027338" cy="1246495"/>
          </a:xfrm>
          <a:prstGeom prst="rect">
            <a:avLst/>
          </a:prstGeom>
        </p:spPr>
        <p:txBody>
          <a:bodyPr wrap="none">
            <a:spAutoFit/>
          </a:bodyPr>
          <a:lstStyle/>
          <a:p>
            <a:r>
              <a:rPr lang="en-US" sz="2500" dirty="0"/>
              <a:t>Find Opportunities </a:t>
            </a:r>
            <a:r>
              <a:rPr lang="en-US" sz="2500" dirty="0" smtClean="0"/>
              <a:t>                      </a:t>
            </a:r>
          </a:p>
          <a:p>
            <a:r>
              <a:rPr lang="en-US" sz="2500" dirty="0" smtClean="0"/>
              <a:t>to Work</a:t>
            </a:r>
            <a:r>
              <a:rPr lang="en-US" sz="2500" dirty="0"/>
              <a:t>, Learn, </a:t>
            </a:r>
            <a:endParaRPr lang="en-US" sz="2500" dirty="0" smtClean="0"/>
          </a:p>
          <a:p>
            <a:r>
              <a:rPr lang="en-US" sz="2500" dirty="0" smtClean="0"/>
              <a:t>and </a:t>
            </a:r>
            <a:r>
              <a:rPr lang="en-US" sz="2500" dirty="0"/>
              <a:t>Serve</a:t>
            </a:r>
          </a:p>
        </p:txBody>
      </p:sp>
      <p:cxnSp>
        <p:nvCxnSpPr>
          <p:cNvPr id="36870" name="Straight Connector 36869"/>
          <p:cNvCxnSpPr/>
          <p:nvPr/>
        </p:nvCxnSpPr>
        <p:spPr>
          <a:xfrm flipV="1">
            <a:off x="391886" y="5181637"/>
            <a:ext cx="7491850" cy="14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FSSA logo - green for letterhea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0539" y="2740810"/>
            <a:ext cx="1181792" cy="1102281"/>
          </a:xfrm>
          <a:prstGeom prst="rect">
            <a:avLst/>
          </a:prstGeom>
          <a:noFill/>
          <a:ln>
            <a:noFill/>
          </a:ln>
        </p:spPr>
      </p:pic>
    </p:spTree>
    <p:extLst>
      <p:ext uri="{BB962C8B-B14F-4D97-AF65-F5344CB8AC3E}">
        <p14:creationId xmlns:p14="http://schemas.microsoft.com/office/powerpoint/2010/main" val="11772367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605547" y="73764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6" name="Rectangle 15"/>
          <p:cNvSpPr/>
          <p:nvPr/>
        </p:nvSpPr>
        <p:spPr>
          <a:xfrm>
            <a:off x="4936852" y="2104760"/>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cxnSp>
        <p:nvCxnSpPr>
          <p:cNvPr id="12" name="Straight Connector 11"/>
          <p:cNvCxnSpPr/>
          <p:nvPr/>
        </p:nvCxnSpPr>
        <p:spPr>
          <a:xfrm>
            <a:off x="6803985" y="2707448"/>
            <a:ext cx="8581" cy="3657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53768" y="2570660"/>
            <a:ext cx="4888922" cy="4216539"/>
          </a:xfrm>
          <a:prstGeom prst="rect">
            <a:avLst/>
          </a:prstGeom>
          <a:noFill/>
        </p:spPr>
        <p:txBody>
          <a:bodyPr wrap="square" rtlCol="0">
            <a:spAutoFit/>
          </a:bodyPr>
          <a:lstStyle/>
          <a:p>
            <a:r>
              <a:rPr lang="en-US" sz="4000" dirty="0" smtClean="0">
                <a:solidFill>
                  <a:srgbClr val="FFC000"/>
                </a:solidFill>
                <a:effectLst>
                  <a:reflection blurRad="6350" stA="55000" endA="300" endPos="45500" dir="5400000" sy="-100000" algn="bl" rotWithShape="0"/>
                </a:effectLst>
              </a:rPr>
              <a:t>Employer</a:t>
            </a:r>
            <a:r>
              <a:rPr lang="en-US" sz="4800" dirty="0" smtClean="0">
                <a:effectLst>
                  <a:reflection blurRad="6350" stA="55000" endA="300" endPos="45500" dir="5400000" sy="-100000" algn="bl" rotWithShape="0"/>
                </a:effectLst>
              </a:rPr>
              <a:t> </a:t>
            </a:r>
            <a:r>
              <a:rPr lang="en-US" sz="3200" dirty="0">
                <a:effectLst>
                  <a:reflection blurRad="6350" stA="55000" endA="300" endPos="45500" dir="5400000" sy="-100000" algn="bl" rotWithShape="0"/>
                </a:effectLst>
              </a:rPr>
              <a:t>Reimbursement </a:t>
            </a:r>
            <a:r>
              <a:rPr lang="en-US" sz="3200" dirty="0" smtClean="0">
                <a:effectLst>
                  <a:reflection blurRad="6350" stA="55000" endA="300" endPos="45500" dir="5400000" sy="-100000" algn="bl" rotWithShape="0"/>
                </a:effectLst>
              </a:rPr>
              <a:t>Grant</a:t>
            </a:r>
          </a:p>
          <a:p>
            <a:endParaRPr lang="en-US" sz="1400" dirty="0" smtClean="0"/>
          </a:p>
          <a:p>
            <a:r>
              <a:rPr lang="en-US" dirty="0" smtClean="0"/>
              <a:t>Send </a:t>
            </a:r>
            <a:r>
              <a:rPr lang="en-US" dirty="0"/>
              <a:t>all questions concerning the Employer Reimbursement Grant to </a:t>
            </a:r>
            <a:r>
              <a:rPr lang="en-US" u="sng" dirty="0">
                <a:hlinkClick r:id="rId5"/>
              </a:rPr>
              <a:t>adulted@dwd.in.gov</a:t>
            </a:r>
            <a:r>
              <a:rPr lang="en-US" dirty="0"/>
              <a:t>.  </a:t>
            </a:r>
            <a:r>
              <a:rPr lang="en-US" dirty="0" smtClean="0"/>
              <a:t>Answers </a:t>
            </a:r>
            <a:r>
              <a:rPr lang="en-US" dirty="0"/>
              <a:t>to all frequently asked questions </a:t>
            </a:r>
            <a:r>
              <a:rPr lang="en-US" dirty="0" smtClean="0"/>
              <a:t>will be posted to </a:t>
            </a:r>
            <a:r>
              <a:rPr lang="en-US" dirty="0"/>
              <a:t>the Indiana Adult Education </a:t>
            </a:r>
            <a:r>
              <a:rPr lang="en-US" dirty="0" smtClean="0"/>
              <a:t>website –  </a:t>
            </a:r>
            <a:r>
              <a:rPr lang="en-US" u="sng" dirty="0">
                <a:hlinkClick r:id="rId6"/>
              </a:rPr>
              <a:t>https://</a:t>
            </a:r>
            <a:r>
              <a:rPr lang="en-US" u="sng" dirty="0" smtClean="0">
                <a:hlinkClick r:id="rId6"/>
              </a:rPr>
              <a:t>www.in.gov/dwd/adulted.htm</a:t>
            </a:r>
            <a:endParaRPr lang="en-US" dirty="0"/>
          </a:p>
          <a:p>
            <a:endParaRPr lang="en-US" sz="4800" dirty="0">
              <a:effectLst>
                <a:reflection blurRad="6350" stA="55000" endA="300" endPos="45500" dir="5400000" sy="-100000" algn="bl" rotWithShape="0"/>
              </a:effectLst>
            </a:endParaRPr>
          </a:p>
          <a:p>
            <a:endParaRPr lang="en-US" dirty="0"/>
          </a:p>
        </p:txBody>
      </p:sp>
      <p:sp>
        <p:nvSpPr>
          <p:cNvPr id="2" name="Rectangle 1"/>
          <p:cNvSpPr/>
          <p:nvPr/>
        </p:nvSpPr>
        <p:spPr>
          <a:xfrm>
            <a:off x="351457" y="2693771"/>
            <a:ext cx="6456819" cy="3970318"/>
          </a:xfrm>
          <a:prstGeom prst="rect">
            <a:avLst/>
          </a:prstGeom>
        </p:spPr>
        <p:txBody>
          <a:bodyPr wrap="square">
            <a:spAutoFit/>
          </a:bodyPr>
          <a:lstStyle/>
          <a:p>
            <a:r>
              <a:rPr lang="en-US" sz="2000" dirty="0"/>
              <a:t>Approved partnerships currently receiving WIOA Title II funding must use (WEI) funding first before using Employer Reimbursement funds. </a:t>
            </a:r>
          </a:p>
          <a:p>
            <a:r>
              <a:rPr lang="en-US" sz="2000" b="1" dirty="0"/>
              <a:t> </a:t>
            </a:r>
            <a:endParaRPr lang="en-US" sz="2000" dirty="0"/>
          </a:p>
          <a:p>
            <a:r>
              <a:rPr lang="en-US" sz="2000" dirty="0"/>
              <a:t>All reimbursements are subject to the approval of DWD. Costs submitted must be documented and submitted to DWD prior to reimbursement. </a:t>
            </a:r>
          </a:p>
          <a:p>
            <a:r>
              <a:rPr lang="en-US" sz="2000" dirty="0"/>
              <a:t> </a:t>
            </a:r>
          </a:p>
          <a:p>
            <a:r>
              <a:rPr lang="en-US" sz="3600" dirty="0" smtClean="0">
                <a:solidFill>
                  <a:srgbClr val="FFC000"/>
                </a:solidFill>
              </a:rPr>
              <a:t>Applications available </a:t>
            </a:r>
            <a:endParaRPr lang="en-US" sz="3600" dirty="0">
              <a:solidFill>
                <a:srgbClr val="FFC000"/>
              </a:solidFill>
            </a:endParaRPr>
          </a:p>
          <a:p>
            <a:r>
              <a:rPr lang="en-US" sz="3200" dirty="0" smtClean="0"/>
              <a:t>See 9.6.19 DWD email</a:t>
            </a:r>
            <a:endParaRPr lang="en-US" sz="3200" dirty="0"/>
          </a:p>
          <a:p>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14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423731" y="3121971"/>
            <a:ext cx="8044190" cy="646331"/>
          </a:xfrm>
          <a:prstGeom prst="rect">
            <a:avLst/>
          </a:prstGeom>
        </p:spPr>
        <p:txBody>
          <a:bodyPr wrap="none">
            <a:spAutoFit/>
          </a:bodyPr>
          <a:lstStyle/>
          <a:p>
            <a:r>
              <a:rPr lang="en-US" sz="3600" dirty="0" smtClean="0">
                <a:solidFill>
                  <a:srgbClr val="FFC000"/>
                </a:solidFill>
              </a:rPr>
              <a:t>PY 2019-2020 </a:t>
            </a:r>
            <a:r>
              <a:rPr lang="en-US" sz="3600" dirty="0">
                <a:solidFill>
                  <a:srgbClr val="FFC000"/>
                </a:solidFill>
              </a:rPr>
              <a:t>GRANT INFORMATION</a:t>
            </a:r>
          </a:p>
        </p:txBody>
      </p:sp>
      <p:sp>
        <p:nvSpPr>
          <p:cNvPr id="3" name="Rectangle 2"/>
          <p:cNvSpPr/>
          <p:nvPr/>
        </p:nvSpPr>
        <p:spPr>
          <a:xfrm>
            <a:off x="406010" y="3768302"/>
            <a:ext cx="10759231" cy="2185214"/>
          </a:xfrm>
          <a:prstGeom prst="rect">
            <a:avLst/>
          </a:prstGeom>
        </p:spPr>
        <p:txBody>
          <a:bodyPr wrap="square">
            <a:spAutoFit/>
          </a:bodyPr>
          <a:lstStyle/>
          <a:p>
            <a:r>
              <a:rPr lang="en-US" sz="3200" dirty="0" smtClean="0"/>
              <a:t>Your </a:t>
            </a:r>
            <a:r>
              <a:rPr lang="en-US" sz="3200" dirty="0"/>
              <a:t>Grants Team is available to respond to </a:t>
            </a:r>
            <a:r>
              <a:rPr lang="en-US" sz="3200" dirty="0" smtClean="0"/>
              <a:t>any questions – </a:t>
            </a:r>
          </a:p>
          <a:p>
            <a:endParaRPr lang="en-US" sz="1600" dirty="0"/>
          </a:p>
          <a:p>
            <a:pPr lvl="1"/>
            <a:r>
              <a:rPr lang="en-US" sz="2800" dirty="0" smtClean="0"/>
              <a:t>• Scott Mills </a:t>
            </a:r>
            <a:r>
              <a:rPr lang="en-US" sz="2800" dirty="0" smtClean="0">
                <a:hlinkClick r:id="rId4"/>
              </a:rPr>
              <a:t>smills1@dwd.in.gov</a:t>
            </a:r>
            <a:r>
              <a:rPr lang="en-US" sz="2800" dirty="0" smtClean="0"/>
              <a:t>  </a:t>
            </a:r>
            <a:r>
              <a:rPr lang="en-US" sz="2800" dirty="0"/>
              <a:t>317.864.2248</a:t>
            </a:r>
          </a:p>
          <a:p>
            <a:pPr lvl="1"/>
            <a:r>
              <a:rPr lang="en-US" sz="2800" dirty="0" smtClean="0"/>
              <a:t>• Donna Lovelady </a:t>
            </a:r>
            <a:r>
              <a:rPr lang="en-US" sz="2800" dirty="0" smtClean="0">
                <a:hlinkClick r:id="rId5"/>
              </a:rPr>
              <a:t>dlovelady@dwd.in.gov</a:t>
            </a:r>
            <a:r>
              <a:rPr lang="en-US" sz="2800" dirty="0" smtClean="0"/>
              <a:t>  </a:t>
            </a:r>
            <a:r>
              <a:rPr lang="en-US" sz="2800" dirty="0"/>
              <a:t>317.233.9902</a:t>
            </a:r>
          </a:p>
        </p:txBody>
      </p:sp>
      <p:sp>
        <p:nvSpPr>
          <p:cNvPr id="7" name="TextBox 6"/>
          <p:cNvSpPr txBox="1"/>
          <p:nvPr/>
        </p:nvSpPr>
        <p:spPr>
          <a:xfrm>
            <a:off x="420854" y="2558780"/>
            <a:ext cx="4062751" cy="523220"/>
          </a:xfrm>
          <a:prstGeom prst="rect">
            <a:avLst/>
          </a:prstGeom>
          <a:noFill/>
        </p:spPr>
        <p:txBody>
          <a:bodyPr wrap="square" rtlCol="0">
            <a:spAutoFit/>
          </a:bodyPr>
          <a:lstStyle/>
          <a:p>
            <a:r>
              <a:rPr lang="en-US" sz="2800" dirty="0" smtClean="0"/>
              <a:t>REMINDER</a:t>
            </a:r>
            <a:endParaRPr lang="en-US" sz="2800" dirty="0"/>
          </a:p>
        </p:txBody>
      </p:sp>
    </p:spTree>
    <p:extLst>
      <p:ext uri="{BB962C8B-B14F-4D97-AF65-F5344CB8AC3E}">
        <p14:creationId xmlns:p14="http://schemas.microsoft.com/office/powerpoint/2010/main" val="34766495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7" y="2727739"/>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smtClean="0">
                <a:solidFill>
                  <a:srgbClr val="FFC000"/>
                </a:solidFill>
              </a:rPr>
              <a:t>2019-2020</a:t>
            </a:r>
            <a:endParaRPr lang="en-US" sz="2400" dirty="0">
              <a:solidFill>
                <a:srgbClr val="FFC000"/>
              </a:solidFill>
            </a:endParaRPr>
          </a:p>
        </p:txBody>
      </p:sp>
      <p:sp>
        <p:nvSpPr>
          <p:cNvPr id="7" name="TextBox 6"/>
          <p:cNvSpPr txBox="1"/>
          <p:nvPr/>
        </p:nvSpPr>
        <p:spPr>
          <a:xfrm>
            <a:off x="4786180" y="4095687"/>
            <a:ext cx="6911769" cy="2400657"/>
          </a:xfrm>
          <a:prstGeom prst="rect">
            <a:avLst/>
          </a:prstGeom>
          <a:noFill/>
        </p:spPr>
        <p:txBody>
          <a:bodyPr wrap="square" rtlCol="0">
            <a:spAutoFit/>
          </a:bodyPr>
          <a:lstStyle/>
          <a:p>
            <a:r>
              <a:rPr lang="en-US" sz="2000" dirty="0" smtClean="0"/>
              <a:t>December </a:t>
            </a:r>
            <a:r>
              <a:rPr lang="en-US" sz="2000" dirty="0"/>
              <a:t>6, 2019 – </a:t>
            </a:r>
            <a:r>
              <a:rPr lang="en-US" sz="2000" dirty="0" smtClean="0"/>
              <a:t>10 a.m. – 3 p.m. – </a:t>
            </a:r>
            <a:r>
              <a:rPr lang="en-US" sz="2000" i="1" dirty="0" smtClean="0">
                <a:solidFill>
                  <a:srgbClr val="FFC000"/>
                </a:solidFill>
              </a:rPr>
              <a:t>Shepherd </a:t>
            </a:r>
            <a:r>
              <a:rPr lang="en-US" sz="2000" i="1" dirty="0">
                <a:solidFill>
                  <a:srgbClr val="FFC000"/>
                </a:solidFill>
              </a:rPr>
              <a:t>Community Center </a:t>
            </a:r>
            <a:r>
              <a:rPr lang="en-US" sz="2000" i="1" dirty="0"/>
              <a:t>- 4107 </a:t>
            </a:r>
            <a:r>
              <a:rPr lang="en-US" sz="2000" i="1" dirty="0" smtClean="0"/>
              <a:t>E. </a:t>
            </a:r>
            <a:r>
              <a:rPr lang="en-US" sz="2000" i="1" dirty="0"/>
              <a:t>Washington </a:t>
            </a:r>
            <a:r>
              <a:rPr lang="en-US" sz="2000" i="1" dirty="0" smtClean="0"/>
              <a:t>Street, </a:t>
            </a:r>
            <a:r>
              <a:rPr lang="en-US" sz="2000" i="1" dirty="0"/>
              <a:t>Indianapolis, IN </a:t>
            </a:r>
            <a:r>
              <a:rPr lang="en-US" sz="2000" i="1" dirty="0" smtClean="0"/>
              <a:t>46201</a:t>
            </a:r>
          </a:p>
          <a:p>
            <a:endParaRPr lang="en-US" sz="1000" i="1" dirty="0"/>
          </a:p>
          <a:p>
            <a:r>
              <a:rPr lang="en-US" sz="2000" dirty="0"/>
              <a:t>February 21, 2020 – 10 a.m. – 3 p.m. – </a:t>
            </a:r>
            <a:r>
              <a:rPr lang="en-US" sz="2000" i="1" dirty="0">
                <a:solidFill>
                  <a:srgbClr val="FFC000"/>
                </a:solidFill>
              </a:rPr>
              <a:t>Ivy Tech Fairbanks Building,</a:t>
            </a:r>
            <a:r>
              <a:rPr lang="en-US" sz="2000" i="1" dirty="0"/>
              <a:t> Room 168, Lawrence Campus, </a:t>
            </a:r>
            <a:r>
              <a:rPr lang="en-US" sz="2000" dirty="0"/>
              <a:t>9301 E. 59th Street, Indianapolis, IN 46216</a:t>
            </a:r>
          </a:p>
          <a:p>
            <a:endParaRPr lang="en-US" sz="2000" dirty="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8080" y="3758980"/>
            <a:ext cx="1585524" cy="169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786180" y="2816069"/>
            <a:ext cx="6816129" cy="1200329"/>
          </a:xfrm>
          <a:prstGeom prst="rect">
            <a:avLst/>
          </a:prstGeom>
          <a:noFill/>
        </p:spPr>
        <p:txBody>
          <a:bodyPr wrap="square" rtlCol="0">
            <a:spAutoFit/>
          </a:bodyPr>
          <a:lstStyle/>
          <a:p>
            <a:r>
              <a:rPr lang="en-US" sz="3600" dirty="0" smtClean="0"/>
              <a:t>Professional Development Next </a:t>
            </a:r>
            <a:r>
              <a:rPr lang="en-US" sz="3600" dirty="0" smtClean="0">
                <a:solidFill>
                  <a:srgbClr val="FFC000"/>
                </a:solidFill>
              </a:rPr>
              <a:t>PDF Meeting  </a:t>
            </a:r>
          </a:p>
        </p:txBody>
      </p:sp>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61943" y="2092865"/>
            <a:ext cx="3048827" cy="4684180"/>
          </a:xfrm>
          <a:prstGeom prst="rect">
            <a:avLst/>
          </a:prstGeom>
        </p:spPr>
      </p:pic>
      <p:sp>
        <p:nvSpPr>
          <p:cNvPr id="2" name="TextBox 1"/>
          <p:cNvSpPr txBox="1"/>
          <p:nvPr/>
        </p:nvSpPr>
        <p:spPr>
          <a:xfrm>
            <a:off x="1621364" y="2342555"/>
            <a:ext cx="6652413" cy="4247317"/>
          </a:xfrm>
          <a:prstGeom prst="rect">
            <a:avLst/>
          </a:prstGeom>
          <a:noFill/>
        </p:spPr>
        <p:txBody>
          <a:bodyPr wrap="square" rtlCol="0">
            <a:spAutoFit/>
          </a:bodyPr>
          <a:lstStyle/>
          <a:p>
            <a:r>
              <a:rPr lang="en-US" sz="4400" dirty="0" smtClean="0"/>
              <a:t>New </a:t>
            </a:r>
          </a:p>
          <a:p>
            <a:r>
              <a:rPr lang="en-US" sz="4400" dirty="0" smtClean="0"/>
              <a:t>Workforce Initiative Coordinator</a:t>
            </a:r>
          </a:p>
          <a:p>
            <a:r>
              <a:rPr lang="en-US" sz="4400" dirty="0" smtClean="0"/>
              <a:t>for Adult Education</a:t>
            </a:r>
          </a:p>
          <a:p>
            <a:r>
              <a:rPr lang="en-US" sz="2800" dirty="0" smtClean="0">
                <a:solidFill>
                  <a:srgbClr val="FFC000"/>
                </a:solidFill>
              </a:rPr>
              <a:t>Roy Melton</a:t>
            </a:r>
          </a:p>
          <a:p>
            <a:r>
              <a:rPr lang="en-US" sz="2400" dirty="0" smtClean="0">
                <a:solidFill>
                  <a:srgbClr val="FFC000"/>
                </a:solidFill>
                <a:hlinkClick r:id="rId5"/>
              </a:rPr>
              <a:t>rmelton@dwd.in.gov</a:t>
            </a:r>
            <a:endParaRPr lang="en-US" sz="2400" dirty="0" smtClean="0">
              <a:solidFill>
                <a:srgbClr val="FFC000"/>
              </a:solidFill>
            </a:endParaRPr>
          </a:p>
          <a:p>
            <a:r>
              <a:rPr lang="en-US" sz="2400" dirty="0" smtClean="0">
                <a:solidFill>
                  <a:srgbClr val="FFC000"/>
                </a:solidFill>
              </a:rPr>
              <a:t>765.413.2216</a:t>
            </a:r>
            <a:endParaRPr lang="en-US" sz="2400" dirty="0">
              <a:solidFill>
                <a:srgbClr val="FFC000"/>
              </a:solidFill>
            </a:endParaRPr>
          </a:p>
          <a:p>
            <a:endParaRPr lang="en-US" dirty="0"/>
          </a:p>
        </p:txBody>
      </p:sp>
      <p:cxnSp>
        <p:nvCxnSpPr>
          <p:cNvPr id="4" name="Straight Connector 3"/>
          <p:cNvCxnSpPr/>
          <p:nvPr/>
        </p:nvCxnSpPr>
        <p:spPr>
          <a:xfrm>
            <a:off x="1074057" y="2439788"/>
            <a:ext cx="0" cy="4014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3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655127" y="1866701"/>
            <a:ext cx="7079673" cy="1046440"/>
          </a:xfrm>
          <a:prstGeom prst="rect">
            <a:avLst/>
          </a:prstGeom>
        </p:spPr>
        <p:txBody>
          <a:bodyPr wrap="square">
            <a:spAutoFit/>
          </a:bodyPr>
          <a:lstStyle/>
          <a:p>
            <a:endParaRPr lang="en-US" sz="2800" dirty="0"/>
          </a:p>
          <a:p>
            <a:endParaRPr lang="en-US" sz="1700" dirty="0"/>
          </a:p>
          <a:p>
            <a:endParaRPr lang="en-US" sz="1700"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684959" y="2585993"/>
            <a:ext cx="6811" cy="366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7759" y="2367577"/>
            <a:ext cx="7836345" cy="1661993"/>
          </a:xfrm>
          <a:prstGeom prst="rect">
            <a:avLst/>
          </a:prstGeom>
          <a:noFill/>
        </p:spPr>
        <p:txBody>
          <a:bodyPr wrap="square" rtlCol="0">
            <a:spAutoFit/>
          </a:bodyPr>
          <a:lstStyle/>
          <a:p>
            <a:endParaRPr lang="en-US" sz="1600" dirty="0"/>
          </a:p>
          <a:p>
            <a:r>
              <a:rPr lang="en-US" sz="2800" dirty="0" smtClean="0">
                <a:latin typeface="Century Gothic" panose="020B0502020202020204" pitchFamily="34" charset="0"/>
              </a:rPr>
              <a:t>►</a:t>
            </a:r>
            <a:r>
              <a:rPr lang="en-US" sz="3400" dirty="0" smtClean="0"/>
              <a:t>Integrated Education &amp; Training</a:t>
            </a:r>
          </a:p>
          <a:p>
            <a:r>
              <a:rPr lang="en-US" sz="2000" dirty="0" smtClean="0"/>
              <a:t>      </a:t>
            </a:r>
            <a:r>
              <a:rPr lang="en-US" sz="1950" dirty="0" smtClean="0">
                <a:solidFill>
                  <a:srgbClr val="FFC000"/>
                </a:solidFill>
              </a:rPr>
              <a:t>IELCE | Short-term Training | Certifications</a:t>
            </a:r>
          </a:p>
          <a:p>
            <a:endParaRPr lang="en-US" sz="1600" dirty="0" smtClean="0"/>
          </a:p>
          <a:p>
            <a:endParaRPr lang="en-US" sz="1600" dirty="0"/>
          </a:p>
        </p:txBody>
      </p:sp>
      <p:sp>
        <p:nvSpPr>
          <p:cNvPr id="9" name="TextBox 8"/>
          <p:cNvSpPr txBox="1"/>
          <p:nvPr/>
        </p:nvSpPr>
        <p:spPr>
          <a:xfrm>
            <a:off x="426932" y="4514294"/>
            <a:ext cx="6353674" cy="2246769"/>
          </a:xfrm>
          <a:prstGeom prst="rect">
            <a:avLst/>
          </a:prstGeom>
          <a:noFill/>
        </p:spPr>
        <p:txBody>
          <a:bodyPr wrap="square" rtlCol="0">
            <a:spAutoFit/>
          </a:bodyPr>
          <a:lstStyle/>
          <a:p>
            <a:r>
              <a:rPr lang="en-US" sz="2000" dirty="0"/>
              <a:t>IET Enrollment		</a:t>
            </a:r>
            <a:r>
              <a:rPr lang="en-US" sz="2000" dirty="0" smtClean="0"/>
              <a:t>3,076</a:t>
            </a:r>
            <a:r>
              <a:rPr lang="en-US" sz="2000" dirty="0"/>
              <a:t>	</a:t>
            </a:r>
            <a:r>
              <a:rPr lang="en-US" sz="2000" dirty="0" smtClean="0"/>
              <a:t> 58</a:t>
            </a:r>
            <a:r>
              <a:rPr lang="en-US" sz="2000" dirty="0"/>
              <a:t>% goal</a:t>
            </a:r>
          </a:p>
          <a:p>
            <a:r>
              <a:rPr lang="en-US" sz="2000" dirty="0">
                <a:solidFill>
                  <a:srgbClr val="FFC000"/>
                </a:solidFill>
              </a:rPr>
              <a:t>IELCE Enrollment	9</a:t>
            </a:r>
            <a:r>
              <a:rPr lang="en-US" sz="2000" dirty="0" smtClean="0">
                <a:solidFill>
                  <a:srgbClr val="FFC000"/>
                </a:solidFill>
              </a:rPr>
              <a:t>3</a:t>
            </a:r>
            <a:r>
              <a:rPr lang="en-US" sz="2000" dirty="0">
                <a:solidFill>
                  <a:srgbClr val="FFC000"/>
                </a:solidFill>
              </a:rPr>
              <a:t>	       </a:t>
            </a:r>
            <a:r>
              <a:rPr lang="en-US" sz="2000" dirty="0" smtClean="0">
                <a:solidFill>
                  <a:srgbClr val="FFC000"/>
                </a:solidFill>
              </a:rPr>
              <a:t> </a:t>
            </a:r>
            <a:r>
              <a:rPr lang="en-US" sz="2000" dirty="0">
                <a:solidFill>
                  <a:srgbClr val="FFC000"/>
                </a:solidFill>
              </a:rPr>
              <a:t>16% goal</a:t>
            </a:r>
          </a:p>
          <a:p>
            <a:r>
              <a:rPr lang="en-US" sz="2000" dirty="0"/>
              <a:t>Still Enrolled		</a:t>
            </a:r>
            <a:r>
              <a:rPr lang="en-US" sz="2000" dirty="0" smtClean="0"/>
              <a:t>618</a:t>
            </a:r>
            <a:endParaRPr lang="en-US" sz="2000" dirty="0"/>
          </a:p>
          <a:p>
            <a:r>
              <a:rPr lang="en-US" sz="2000" dirty="0">
                <a:solidFill>
                  <a:srgbClr val="FFC000"/>
                </a:solidFill>
              </a:rPr>
              <a:t>Dropped			</a:t>
            </a:r>
            <a:r>
              <a:rPr lang="en-US" sz="2000" dirty="0" smtClean="0">
                <a:solidFill>
                  <a:srgbClr val="FFC000"/>
                </a:solidFill>
              </a:rPr>
              <a:t>398          16.19%</a:t>
            </a:r>
            <a:endParaRPr lang="en-US" sz="2000" dirty="0">
              <a:solidFill>
                <a:srgbClr val="FFC000"/>
              </a:solidFill>
            </a:endParaRPr>
          </a:p>
          <a:p>
            <a:r>
              <a:rPr lang="en-US" sz="2000" dirty="0"/>
              <a:t>Completions		</a:t>
            </a:r>
            <a:r>
              <a:rPr lang="en-US" sz="2000" dirty="0" smtClean="0"/>
              <a:t>2,060        83.81%</a:t>
            </a:r>
            <a:endParaRPr lang="en-US" sz="2000" dirty="0"/>
          </a:p>
          <a:p>
            <a:r>
              <a:rPr lang="en-US" sz="2000" dirty="0">
                <a:solidFill>
                  <a:srgbClr val="FFC000"/>
                </a:solidFill>
              </a:rPr>
              <a:t>Certifications		</a:t>
            </a:r>
            <a:r>
              <a:rPr lang="en-US" sz="2000" dirty="0" smtClean="0">
                <a:solidFill>
                  <a:srgbClr val="FFC000"/>
                </a:solidFill>
              </a:rPr>
              <a:t>1,562        75.83%</a:t>
            </a:r>
            <a:endParaRPr lang="en-US" sz="2000" dirty="0">
              <a:solidFill>
                <a:srgbClr val="FFC000"/>
              </a:solidFill>
            </a:endParaRPr>
          </a:p>
          <a:p>
            <a:endParaRPr lang="en-US" sz="2000" dirty="0"/>
          </a:p>
        </p:txBody>
      </p:sp>
      <p:sp>
        <p:nvSpPr>
          <p:cNvPr id="2" name="TextBox 1"/>
          <p:cNvSpPr txBox="1"/>
          <p:nvPr/>
        </p:nvSpPr>
        <p:spPr>
          <a:xfrm>
            <a:off x="351187" y="3615548"/>
            <a:ext cx="7093974" cy="1077218"/>
          </a:xfrm>
          <a:prstGeom prst="rect">
            <a:avLst/>
          </a:prstGeom>
          <a:noFill/>
        </p:spPr>
        <p:txBody>
          <a:bodyPr wrap="square" rtlCol="0">
            <a:spAutoFit/>
          </a:bodyPr>
          <a:lstStyle/>
          <a:p>
            <a:r>
              <a:rPr lang="en-US" sz="2300" dirty="0"/>
              <a:t>11 IELCE certifications and 219 IET </a:t>
            </a:r>
            <a:r>
              <a:rPr lang="en-US" sz="2300" dirty="0" smtClean="0"/>
              <a:t>certifications</a:t>
            </a:r>
            <a:endParaRPr lang="en-US" sz="2300" dirty="0"/>
          </a:p>
          <a:p>
            <a:r>
              <a:rPr lang="en-US" sz="2200" dirty="0">
                <a:solidFill>
                  <a:srgbClr val="FFC000"/>
                </a:solidFill>
              </a:rPr>
              <a:t>4 pending applications </a:t>
            </a:r>
          </a:p>
          <a:p>
            <a:endParaRPr lang="en-US" dirty="0"/>
          </a:p>
        </p:txBody>
      </p:sp>
      <p:cxnSp>
        <p:nvCxnSpPr>
          <p:cNvPr id="8" name="Straight Connector 7"/>
          <p:cNvCxnSpPr/>
          <p:nvPr/>
        </p:nvCxnSpPr>
        <p:spPr>
          <a:xfrm>
            <a:off x="7466021" y="2913141"/>
            <a:ext cx="0" cy="3676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34384" y="2088909"/>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4" name="Rectangle 13"/>
          <p:cNvSpPr/>
          <p:nvPr/>
        </p:nvSpPr>
        <p:spPr>
          <a:xfrm>
            <a:off x="2673802" y="730121"/>
            <a:ext cx="9927771"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pic>
        <p:nvPicPr>
          <p:cNvPr id="35842" name="Picture 2" descr="L"/>
          <p:cNvPicPr>
            <a:picLocks noChangeAspect="1" noChangeArrowheads="1"/>
          </p:cNvPicPr>
          <p:nvPr/>
        </p:nvPicPr>
        <p:blipFill rotWithShape="1">
          <a:blip r:embed="rId4">
            <a:extLst>
              <a:ext uri="{28A0092B-C50C-407E-A947-70E740481C1C}">
                <a14:useLocalDpi xmlns:a14="http://schemas.microsoft.com/office/drawing/2010/main" val="0"/>
              </a:ext>
            </a:extLst>
          </a:blip>
          <a:srcRect l="39470" t="11522" r="40324" b="68393"/>
          <a:stretch/>
        </p:blipFill>
        <p:spPr bwMode="auto">
          <a:xfrm>
            <a:off x="7353638" y="1669084"/>
            <a:ext cx="3914336" cy="51889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408703" y="4416749"/>
            <a:ext cx="1862238" cy="2585323"/>
          </a:xfrm>
          <a:prstGeom prst="rect">
            <a:avLst/>
          </a:prstGeom>
        </p:spPr>
        <p:txBody>
          <a:bodyPr wrap="square">
            <a:spAutoFit/>
          </a:bodyPr>
          <a:lstStyle/>
          <a:p>
            <a:r>
              <a:rPr lang="en-US" sz="1600" dirty="0">
                <a:ea typeface="Calibri" panose="020F0502020204030204" pitchFamily="34" charset="0"/>
                <a:cs typeface="Times New Roman" panose="02020603050405020304" pitchFamily="18" charset="0"/>
              </a:rPr>
              <a:t>“Never give up and have confidence in yourself. We are all intelligent individuals and it's up to us to decide our future.”</a:t>
            </a:r>
            <a:r>
              <a:rPr lang="en-US" dirty="0">
                <a:ea typeface="Calibri" panose="020F0502020204030204" pitchFamily="34" charset="0"/>
                <a:cs typeface="Times New Roman" panose="02020603050405020304" pitchFamily="18" charset="0"/>
              </a:rPr>
              <a:t/>
            </a:r>
            <a:br>
              <a:rPr lang="en-US" dirty="0">
                <a:ea typeface="Calibri" panose="020F0502020204030204" pitchFamily="34" charset="0"/>
                <a:cs typeface="Times New Roman" panose="02020603050405020304" pitchFamily="18" charset="0"/>
              </a:rPr>
            </a:br>
            <a:endParaRPr lang="en-US" dirty="0"/>
          </a:p>
        </p:txBody>
      </p:sp>
      <p:sp>
        <p:nvSpPr>
          <p:cNvPr id="19" name="Rectangle 18"/>
          <p:cNvSpPr/>
          <p:nvPr/>
        </p:nvSpPr>
        <p:spPr>
          <a:xfrm>
            <a:off x="10912919" y="3189489"/>
            <a:ext cx="1176936" cy="1138773"/>
          </a:xfrm>
          <a:prstGeom prst="rect">
            <a:avLst/>
          </a:prstGeom>
        </p:spPr>
        <p:txBody>
          <a:bodyPr wrap="square">
            <a:spAutoFit/>
          </a:bodyPr>
          <a:lstStyle/>
          <a:p>
            <a:r>
              <a:rPr lang="en-US" sz="1600" dirty="0" err="1">
                <a:solidFill>
                  <a:srgbClr val="FFC000"/>
                </a:solidFill>
                <a:ea typeface="Calibri" panose="020F0502020204030204" pitchFamily="34" charset="0"/>
                <a:cs typeface="Times New Roman" panose="02020603050405020304" pitchFamily="18" charset="0"/>
              </a:rPr>
              <a:t>LuVennia</a:t>
            </a:r>
            <a:r>
              <a:rPr lang="en-US" sz="1600" dirty="0">
                <a:solidFill>
                  <a:srgbClr val="FFC000"/>
                </a:solidFill>
                <a:ea typeface="Calibri" panose="020F0502020204030204" pitchFamily="34" charset="0"/>
                <a:cs typeface="Times New Roman" panose="02020603050405020304" pitchFamily="18" charset="0"/>
              </a:rPr>
              <a:t> </a:t>
            </a:r>
            <a:r>
              <a:rPr lang="en-US" sz="1600" dirty="0" smtClean="0">
                <a:solidFill>
                  <a:srgbClr val="FFC000"/>
                </a:solidFill>
                <a:ea typeface="Calibri" panose="020F0502020204030204" pitchFamily="34" charset="0"/>
                <a:cs typeface="Times New Roman" panose="02020603050405020304" pitchFamily="18" charset="0"/>
              </a:rPr>
              <a:t>Oliver </a:t>
            </a:r>
            <a:r>
              <a:rPr lang="en-US" sz="1200" dirty="0" smtClean="0">
                <a:solidFill>
                  <a:srgbClr val="FFC000"/>
                </a:solidFill>
                <a:ea typeface="Calibri" panose="020F0502020204030204" pitchFamily="34" charset="0"/>
                <a:cs typeface="Times New Roman" panose="02020603050405020304" pitchFamily="18" charset="0"/>
              </a:rPr>
              <a:t>| A.K. Smith Career Center</a:t>
            </a:r>
            <a:endParaRPr lang="en-US" sz="1200" dirty="0">
              <a:solidFill>
                <a:srgbClr val="FFC000"/>
              </a:solidFill>
            </a:endParaRPr>
          </a:p>
        </p:txBody>
      </p:sp>
    </p:spTree>
    <p:extLst>
      <p:ext uri="{BB962C8B-B14F-4D97-AF65-F5344CB8AC3E}">
        <p14:creationId xmlns:p14="http://schemas.microsoft.com/office/powerpoint/2010/main" val="3036970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2036135" cy="338554"/>
          </a:xfrm>
          <a:prstGeom prst="rect">
            <a:avLst/>
          </a:prstGeom>
        </p:spPr>
        <p:txBody>
          <a:bodyPr wrap="none">
            <a:spAutoFit/>
          </a:bodyPr>
          <a:lstStyle/>
          <a:p>
            <a:r>
              <a:rPr lang="en-US" sz="1600" dirty="0" smtClean="0"/>
              <a:t>                                 </a:t>
            </a:r>
            <a:endParaRPr lang="en-US" sz="1600" dirty="0"/>
          </a:p>
        </p:txBody>
      </p:sp>
      <p:cxnSp>
        <p:nvCxnSpPr>
          <p:cNvPr id="11" name="Straight Connector 10"/>
          <p:cNvCxnSpPr/>
          <p:nvPr/>
        </p:nvCxnSpPr>
        <p:spPr>
          <a:xfrm flipH="1">
            <a:off x="13614835" y="3728060"/>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9816" y="2432348"/>
            <a:ext cx="8008504" cy="3046988"/>
          </a:xfrm>
          <a:prstGeom prst="rect">
            <a:avLst/>
          </a:prstGeom>
          <a:noFill/>
        </p:spPr>
        <p:txBody>
          <a:bodyPr wrap="square" rtlCol="0">
            <a:spAutoFit/>
          </a:bodyPr>
          <a:lstStyle/>
          <a:p>
            <a:r>
              <a:rPr lang="en-US" sz="4800" dirty="0" smtClean="0">
                <a:solidFill>
                  <a:srgbClr val="FFC000"/>
                </a:solidFill>
                <a:latin typeface="Segoe Print" panose="02000600000000000000" pitchFamily="2" charset="0"/>
              </a:rPr>
              <a:t>Workforce            </a:t>
            </a:r>
            <a:r>
              <a:rPr lang="en-US" sz="4000" dirty="0" smtClean="0">
                <a:solidFill>
                  <a:srgbClr val="FFC000"/>
                </a:solidFill>
                <a:latin typeface="Segoe Print" panose="02000600000000000000" pitchFamily="2" charset="0"/>
              </a:rPr>
              <a:t>  Education Initiative </a:t>
            </a:r>
          </a:p>
          <a:p>
            <a:r>
              <a:rPr lang="en-US" sz="7200" dirty="0" smtClean="0">
                <a:solidFill>
                  <a:srgbClr val="FFC000"/>
                </a:solidFill>
                <a:latin typeface="Segoe Print" panose="02000600000000000000" pitchFamily="2" charset="0"/>
              </a:rPr>
              <a:t> </a:t>
            </a:r>
          </a:p>
          <a:p>
            <a:r>
              <a:rPr lang="en-US" sz="3200" dirty="0" smtClean="0"/>
              <a:t>				</a:t>
            </a:r>
            <a:endParaRPr lang="en-US" sz="800" dirty="0" smtClean="0"/>
          </a:p>
        </p:txBody>
      </p:sp>
      <p:sp>
        <p:nvSpPr>
          <p:cNvPr id="8" name="Rectangle 7"/>
          <p:cNvSpPr/>
          <p:nvPr/>
        </p:nvSpPr>
        <p:spPr>
          <a:xfrm>
            <a:off x="416628" y="3803678"/>
            <a:ext cx="7006125" cy="2893100"/>
          </a:xfrm>
          <a:prstGeom prst="rect">
            <a:avLst/>
          </a:prstGeom>
        </p:spPr>
        <p:txBody>
          <a:bodyPr wrap="square">
            <a:spAutoFit/>
          </a:bodyPr>
          <a:lstStyle/>
          <a:p>
            <a:r>
              <a:rPr lang="en-US" sz="3600" dirty="0" smtClean="0">
                <a:ea typeface="Calibri" panose="020F0502020204030204" pitchFamily="34" charset="0"/>
                <a:cs typeface="Times New Roman" panose="02020603050405020304" pitchFamily="18" charset="0"/>
              </a:rPr>
              <a:t>178</a:t>
            </a:r>
            <a:r>
              <a:rPr lang="en-US" sz="3600" dirty="0">
                <a:ea typeface="Calibri" panose="020F0502020204030204" pitchFamily="34" charset="0"/>
                <a:cs typeface="Times New Roman" panose="02020603050405020304" pitchFamily="18" charset="0"/>
              </a:rPr>
              <a:t> WEI certifications</a:t>
            </a:r>
          </a:p>
          <a:p>
            <a:r>
              <a:rPr lang="en-US" sz="2000" dirty="0">
                <a:ea typeface="Calibri" panose="020F0502020204030204" pitchFamily="34" charset="0"/>
                <a:cs typeface="Times New Roman" panose="02020603050405020304" pitchFamily="18" charset="0"/>
              </a:rPr>
              <a:t>2 pending applications</a:t>
            </a:r>
          </a:p>
          <a:p>
            <a:r>
              <a:rPr lang="en-US" sz="2000" dirty="0">
                <a:ea typeface="Calibri" panose="020F0502020204030204" pitchFamily="34" charset="0"/>
                <a:cs typeface="Times New Roman" panose="02020603050405020304" pitchFamily="18" charset="0"/>
              </a:rPr>
              <a:t> </a:t>
            </a:r>
          </a:p>
          <a:p>
            <a:r>
              <a:rPr lang="en-US" sz="3200" dirty="0">
                <a:ea typeface="Calibri" panose="020F0502020204030204" pitchFamily="34" charset="0"/>
                <a:cs typeface="Times New Roman" panose="02020603050405020304" pitchFamily="18" charset="0"/>
              </a:rPr>
              <a:t>WEI monthly data report </a:t>
            </a:r>
            <a:endParaRPr lang="en-US" sz="3200" dirty="0" smtClean="0">
              <a:ea typeface="Calibri" panose="020F0502020204030204" pitchFamily="34" charset="0"/>
              <a:cs typeface="Times New Roman" panose="02020603050405020304" pitchFamily="18" charset="0"/>
            </a:endParaRPr>
          </a:p>
          <a:p>
            <a:r>
              <a:rPr lang="en-US" sz="3200" dirty="0" smtClean="0">
                <a:ea typeface="Calibri" panose="020F0502020204030204" pitchFamily="34" charset="0"/>
                <a:cs typeface="Times New Roman" panose="02020603050405020304" pitchFamily="18" charset="0"/>
              </a:rPr>
              <a:t>statewide </a:t>
            </a:r>
            <a:r>
              <a:rPr lang="en-US" sz="3200" dirty="0">
                <a:ea typeface="Calibri" panose="020F0502020204030204" pitchFamily="34" charset="0"/>
                <a:cs typeface="Times New Roman" panose="02020603050405020304" pitchFamily="18" charset="0"/>
              </a:rPr>
              <a:t>enrollments –  </a:t>
            </a:r>
          </a:p>
          <a:p>
            <a:r>
              <a:rPr lang="en-US" sz="2200" dirty="0">
                <a:ea typeface="Calibri" panose="020F0502020204030204" pitchFamily="34" charset="0"/>
                <a:cs typeface="Times New Roman" panose="02020603050405020304" pitchFamily="18" charset="0"/>
              </a:rPr>
              <a:t>WEI Enrollments	</a:t>
            </a:r>
            <a:r>
              <a:rPr lang="en-US" sz="2200" dirty="0" smtClean="0">
                <a:ea typeface="Calibri" panose="020F0502020204030204" pitchFamily="34" charset="0"/>
                <a:cs typeface="Times New Roman" panose="02020603050405020304" pitchFamily="18" charset="0"/>
              </a:rPr>
              <a:t>1,169 </a:t>
            </a:r>
            <a:r>
              <a:rPr lang="en-US" sz="2200" dirty="0">
                <a:ea typeface="Calibri" panose="020F0502020204030204" pitchFamily="34" charset="0"/>
                <a:cs typeface="Times New Roman" panose="02020603050405020304" pitchFamily="18" charset="0"/>
              </a:rPr>
              <a:t>	</a:t>
            </a:r>
            <a:r>
              <a:rPr lang="en-US" sz="2200" dirty="0" smtClean="0">
                <a:solidFill>
                  <a:srgbClr val="FFC000"/>
                </a:solidFill>
                <a:ea typeface="Calibri" panose="020F0502020204030204" pitchFamily="34" charset="0"/>
                <a:cs typeface="Times New Roman" panose="02020603050405020304" pitchFamily="18" charset="0"/>
              </a:rPr>
              <a:t>19</a:t>
            </a:r>
            <a:r>
              <a:rPr lang="en-US" sz="2200" dirty="0">
                <a:solidFill>
                  <a:srgbClr val="FFC000"/>
                </a:solidFill>
                <a:ea typeface="Calibri" panose="020F0502020204030204" pitchFamily="34" charset="0"/>
                <a:cs typeface="Times New Roman" panose="02020603050405020304" pitchFamily="18" charset="0"/>
              </a:rPr>
              <a:t>% of the goal</a:t>
            </a:r>
          </a:p>
          <a:p>
            <a:endParaRPr lang="en-US" sz="2000" dirty="0">
              <a:effectLst/>
              <a:ea typeface="Calibri" panose="020F0502020204030204" pitchFamily="34" charset="0"/>
              <a:cs typeface="Times New Roman" panose="02020603050405020304" pitchFamily="18" charset="0"/>
            </a:endParaRPr>
          </a:p>
        </p:txBody>
      </p:sp>
      <p:cxnSp>
        <p:nvCxnSpPr>
          <p:cNvPr id="3" name="Straight Connector 2"/>
          <p:cNvCxnSpPr/>
          <p:nvPr/>
        </p:nvCxnSpPr>
        <p:spPr>
          <a:xfrm>
            <a:off x="6019975" y="3020080"/>
            <a:ext cx="0" cy="3360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90068" y="2258186"/>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4" name="Rectangle 13"/>
          <p:cNvSpPr/>
          <p:nvPr/>
        </p:nvSpPr>
        <p:spPr>
          <a:xfrm>
            <a:off x="1898253" y="797844"/>
            <a:ext cx="11049000" cy="1569660"/>
          </a:xfrm>
          <a:prstGeom prst="rect">
            <a:avLst/>
          </a:prstGeom>
        </p:spPr>
        <p:txBody>
          <a:bodyPr wrap="square">
            <a:spAutoFit/>
          </a:bodyPr>
          <a:lstStyle/>
          <a:p>
            <a:r>
              <a:rPr lang="en-US" sz="6000" b="1" dirty="0"/>
              <a:t>Indiana</a:t>
            </a:r>
            <a:r>
              <a:rPr lang="en-US" sz="6000" dirty="0"/>
              <a:t> ADULT EDUCATION</a:t>
            </a:r>
            <a:br>
              <a:rPr lang="en-US" sz="6000" dirty="0"/>
            </a:br>
            <a:r>
              <a:rPr lang="en-US" dirty="0"/>
              <a:t>Basic Skills. High School Equivalency. Short-term Training. Certifications and More.</a:t>
            </a:r>
            <a:br>
              <a:rPr lang="en-US" dirty="0"/>
            </a:b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573" t="22645" r="4509" b="15767"/>
          <a:stretch/>
        </p:blipFill>
        <p:spPr>
          <a:xfrm>
            <a:off x="6283312" y="2664083"/>
            <a:ext cx="3577472" cy="3505200"/>
          </a:xfrm>
          <a:prstGeom prst="rect">
            <a:avLst/>
          </a:prstGeom>
          <a:ln>
            <a:solidFill>
              <a:schemeClr val="tx1"/>
            </a:solidFill>
          </a:ln>
          <a:effectLst>
            <a:reflection blurRad="6350" stA="52000" endA="300" endPos="35000" dir="5400000" sy="-100000" algn="bl" rotWithShape="0"/>
          </a:effectLst>
        </p:spPr>
      </p:pic>
      <p:sp>
        <p:nvSpPr>
          <p:cNvPr id="12" name="Rectangle 11"/>
          <p:cNvSpPr/>
          <p:nvPr/>
        </p:nvSpPr>
        <p:spPr>
          <a:xfrm>
            <a:off x="10017902" y="2649668"/>
            <a:ext cx="1849586" cy="2077492"/>
          </a:xfrm>
          <a:prstGeom prst="rect">
            <a:avLst/>
          </a:prstGeom>
        </p:spPr>
        <p:txBody>
          <a:bodyPr wrap="square">
            <a:spAutoFit/>
          </a:bodyPr>
          <a:lstStyle/>
          <a:p>
            <a:r>
              <a:rPr lang="en-US" dirty="0"/>
              <a:t>The HSE </a:t>
            </a:r>
            <a:r>
              <a:rPr lang="en-US" dirty="0" smtClean="0"/>
              <a:t>        class </a:t>
            </a:r>
            <a:r>
              <a:rPr lang="en-US" dirty="0"/>
              <a:t>at Westminster celebrates student </a:t>
            </a:r>
            <a:r>
              <a:rPr lang="en-US" dirty="0" smtClean="0"/>
              <a:t>achievements.</a:t>
            </a:r>
          </a:p>
          <a:p>
            <a:r>
              <a:rPr lang="en-US" sz="1050" dirty="0" smtClean="0"/>
              <a:t>MSW Warren Township Adult Education              </a:t>
            </a:r>
            <a:endParaRPr lang="en-US" sz="1050"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0290" y="4774406"/>
            <a:ext cx="863480" cy="1559061"/>
          </a:xfrm>
          <a:prstGeom prst="rect">
            <a:avLst/>
          </a:prstGeom>
          <a:ln>
            <a:noFill/>
          </a:ln>
        </p:spPr>
      </p:pic>
      <p:sp>
        <p:nvSpPr>
          <p:cNvPr id="13" name="Rectangle 12"/>
          <p:cNvSpPr/>
          <p:nvPr/>
        </p:nvSpPr>
        <p:spPr>
          <a:xfrm>
            <a:off x="10017902" y="6380713"/>
            <a:ext cx="2023311" cy="276999"/>
          </a:xfrm>
          <a:prstGeom prst="rect">
            <a:avLst/>
          </a:prstGeom>
        </p:spPr>
        <p:txBody>
          <a:bodyPr wrap="none">
            <a:spAutoFit/>
          </a:bodyPr>
          <a:lstStyle/>
          <a:p>
            <a:r>
              <a:rPr lang="en-US" sz="1200" dirty="0" smtClean="0">
                <a:ea typeface="Times New Roman" panose="02020603050405020304" pitchFamily="18" charset="0"/>
              </a:rPr>
              <a:t>Photo </a:t>
            </a:r>
            <a:r>
              <a:rPr lang="en-US" sz="1200" dirty="0">
                <a:ea typeface="Times New Roman" panose="02020603050405020304" pitchFamily="18" charset="0"/>
              </a:rPr>
              <a:t>by Natalie Reuter</a:t>
            </a:r>
            <a:endParaRPr lang="en-US" sz="1200" dirty="0">
              <a:ea typeface="Calibri" panose="020F050202020403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6496" y="4833066"/>
            <a:ext cx="714708" cy="714708"/>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1316" y="5702976"/>
            <a:ext cx="571831" cy="571831"/>
          </a:xfrm>
          <a:prstGeom prst="rect">
            <a:avLst/>
          </a:prstGeom>
          <a:ln>
            <a:solidFill>
              <a:schemeClr val="tx1"/>
            </a:solidFill>
          </a:ln>
        </p:spPr>
      </p:pic>
    </p:spTree>
    <p:extLst>
      <p:ext uri="{BB962C8B-B14F-4D97-AF65-F5344CB8AC3E}">
        <p14:creationId xmlns:p14="http://schemas.microsoft.com/office/powerpoint/2010/main" val="3344826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301008" y="1744400"/>
            <a:ext cx="4972663" cy="369332"/>
          </a:xfrm>
          <a:prstGeom prst="rect">
            <a:avLst/>
          </a:prstGeom>
          <a:solidFill>
            <a:srgbClr val="002060"/>
          </a:solidFill>
        </p:spPr>
        <p:txBody>
          <a:bodyPr wrap="square" rtlCol="0">
            <a:spAutoFit/>
          </a:bodyPr>
          <a:lstStyle/>
          <a:p>
            <a:endParaRPr lang="en-US" dirty="0"/>
          </a:p>
        </p:txBody>
      </p:sp>
      <p:sp>
        <p:nvSpPr>
          <p:cNvPr id="12" name="Rectangle 11"/>
          <p:cNvSpPr/>
          <p:nvPr/>
        </p:nvSpPr>
        <p:spPr>
          <a:xfrm>
            <a:off x="6206182" y="1163956"/>
            <a:ext cx="143172" cy="49623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 name="Rectangle 1"/>
          <p:cNvSpPr/>
          <p:nvPr/>
        </p:nvSpPr>
        <p:spPr>
          <a:xfrm>
            <a:off x="568645" y="2518921"/>
            <a:ext cx="5965488" cy="2369880"/>
          </a:xfrm>
          <a:prstGeom prst="rect">
            <a:avLst/>
          </a:prstGeom>
        </p:spPr>
        <p:txBody>
          <a:bodyPr wrap="square">
            <a:spAutoFit/>
          </a:bodyPr>
          <a:lstStyle/>
          <a:p>
            <a:r>
              <a:rPr lang="en-US" sz="6000" dirty="0"/>
              <a:t>WorkINdiana </a:t>
            </a:r>
            <a:endParaRPr lang="en-US" sz="6000" dirty="0" smtClean="0"/>
          </a:p>
          <a:p>
            <a:r>
              <a:rPr lang="en-US" sz="6000" dirty="0" smtClean="0">
                <a:solidFill>
                  <a:srgbClr val="FFC000"/>
                </a:solidFill>
                <a:latin typeface="Segoe Print" panose="02000600000000000000" pitchFamily="2" charset="0"/>
              </a:rPr>
              <a:t> </a:t>
            </a:r>
            <a:r>
              <a:rPr lang="en-US" sz="8800" dirty="0" smtClean="0">
                <a:solidFill>
                  <a:srgbClr val="FFC000"/>
                </a:solidFill>
                <a:latin typeface="Segoe Print" panose="02000600000000000000" pitchFamily="2" charset="0"/>
              </a:rPr>
              <a:t>Update</a:t>
            </a:r>
            <a:r>
              <a:rPr lang="en-US" sz="6000" dirty="0" smtClean="0">
                <a:solidFill>
                  <a:srgbClr val="FFC000"/>
                </a:solidFill>
                <a:latin typeface="Segoe Print" panose="02000600000000000000" pitchFamily="2" charset="0"/>
              </a:rPr>
              <a:t>s</a:t>
            </a:r>
            <a:r>
              <a:rPr lang="en-US" sz="6000" dirty="0" smtClean="0">
                <a:solidFill>
                  <a:srgbClr val="FFC000"/>
                </a:solidFill>
              </a:rPr>
              <a:t>  </a:t>
            </a:r>
            <a:endParaRPr lang="en-US" sz="6000" dirty="0">
              <a:solidFill>
                <a:srgbClr val="FFC000"/>
              </a:solidFill>
            </a:endParaRPr>
          </a:p>
        </p:txBody>
      </p:sp>
      <p:pic>
        <p:nvPicPr>
          <p:cNvPr id="13" name="Picture 2" descr="workIN_logo.png (600Ã2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146" y="903389"/>
            <a:ext cx="3777992" cy="2002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636" y="4487780"/>
            <a:ext cx="5186263" cy="523220"/>
          </a:xfrm>
          <a:prstGeom prst="rect">
            <a:avLst/>
          </a:prstGeom>
          <a:noFill/>
        </p:spPr>
        <p:txBody>
          <a:bodyPr wrap="square" rtlCol="0">
            <a:spAutoFit/>
          </a:bodyPr>
          <a:lstStyle/>
          <a:p>
            <a:pPr algn="ctr"/>
            <a:r>
              <a:rPr lang="en-US" sz="2800" dirty="0" smtClean="0">
                <a:solidFill>
                  <a:srgbClr val="FFC000"/>
                </a:solidFill>
              </a:rPr>
              <a:t>Statewide</a:t>
            </a:r>
          </a:p>
        </p:txBody>
      </p:sp>
      <p:sp>
        <p:nvSpPr>
          <p:cNvPr id="6" name="Rectangle 5"/>
          <p:cNvSpPr/>
          <p:nvPr/>
        </p:nvSpPr>
        <p:spPr>
          <a:xfrm>
            <a:off x="975277" y="4877256"/>
            <a:ext cx="5115807" cy="1754326"/>
          </a:xfrm>
          <a:prstGeom prst="rect">
            <a:avLst/>
          </a:prstGeom>
        </p:spPr>
        <p:txBody>
          <a:bodyPr wrap="square">
            <a:spAutoFit/>
          </a:bodyPr>
          <a:lstStyle/>
          <a:p>
            <a:r>
              <a:rPr lang="en-US" dirty="0">
                <a:solidFill>
                  <a:schemeClr val="tx1">
                    <a:lumMod val="50000"/>
                  </a:schemeClr>
                </a:solidFill>
                <a:ea typeface="Calibri" panose="020F0502020204030204" pitchFamily="34" charset="0"/>
                <a:cs typeface="Times New Roman" panose="02020603050405020304" pitchFamily="18" charset="0"/>
              </a:rPr>
              <a:t>Brin Sisco</a:t>
            </a:r>
            <a:endParaRPr lang="en-US" sz="2400" dirty="0">
              <a:solidFill>
                <a:schemeClr val="tx1">
                  <a:lumMod val="50000"/>
                </a:schemeClr>
              </a:solidFill>
              <a:ea typeface="Calibri" panose="020F0502020204030204" pitchFamily="34" charset="0"/>
              <a:cs typeface="Times New Roman" panose="02020603050405020304" pitchFamily="18" charset="0"/>
            </a:endParaRPr>
          </a:p>
          <a:p>
            <a:r>
              <a:rPr lang="en-US" dirty="0">
                <a:solidFill>
                  <a:schemeClr val="tx1">
                    <a:lumMod val="50000"/>
                  </a:schemeClr>
                </a:solidFill>
                <a:ea typeface="Calibri" panose="020F0502020204030204" pitchFamily="34" charset="0"/>
                <a:cs typeface="Times New Roman" panose="02020603050405020304" pitchFamily="18" charset="0"/>
              </a:rPr>
              <a:t>Training and System Administrator</a:t>
            </a:r>
            <a:endParaRPr lang="en-US" sz="2400" dirty="0">
              <a:solidFill>
                <a:schemeClr val="tx1">
                  <a:lumMod val="50000"/>
                </a:schemeClr>
              </a:solidFill>
              <a:ea typeface="Calibri" panose="020F0502020204030204" pitchFamily="34" charset="0"/>
              <a:cs typeface="Times New Roman" panose="02020603050405020304" pitchFamily="18" charset="0"/>
            </a:endParaRPr>
          </a:p>
          <a:p>
            <a:r>
              <a:rPr lang="en-US" dirty="0">
                <a:solidFill>
                  <a:schemeClr val="tx1">
                    <a:lumMod val="50000"/>
                  </a:schemeClr>
                </a:solidFill>
                <a:ea typeface="Calibri" panose="020F0502020204030204" pitchFamily="34" charset="0"/>
                <a:cs typeface="Times New Roman" panose="02020603050405020304" pitchFamily="18" charset="0"/>
              </a:rPr>
              <a:t>Department Of Workforce Development</a:t>
            </a:r>
            <a:endParaRPr lang="en-US" sz="2400" dirty="0">
              <a:solidFill>
                <a:schemeClr val="tx1">
                  <a:lumMod val="50000"/>
                </a:schemeClr>
              </a:solidFill>
              <a:ea typeface="Calibri" panose="020F0502020204030204" pitchFamily="34" charset="0"/>
              <a:cs typeface="Times New Roman" panose="02020603050405020304" pitchFamily="18" charset="0"/>
            </a:endParaRPr>
          </a:p>
          <a:p>
            <a:r>
              <a:rPr lang="en-US" dirty="0">
                <a:solidFill>
                  <a:schemeClr val="tx1">
                    <a:lumMod val="50000"/>
                  </a:schemeClr>
                </a:solidFill>
                <a:ea typeface="Calibri" panose="020F0502020204030204" pitchFamily="34" charset="0"/>
                <a:cs typeface="Times New Roman" panose="02020603050405020304" pitchFamily="18" charset="0"/>
              </a:rPr>
              <a:t>10 N. Senate Avenue </a:t>
            </a:r>
            <a:endParaRPr lang="en-US" sz="2400" dirty="0">
              <a:solidFill>
                <a:schemeClr val="tx1">
                  <a:lumMod val="50000"/>
                </a:schemeClr>
              </a:solidFill>
              <a:ea typeface="Calibri" panose="020F0502020204030204" pitchFamily="34" charset="0"/>
              <a:cs typeface="Times New Roman" panose="02020603050405020304" pitchFamily="18" charset="0"/>
            </a:endParaRPr>
          </a:p>
          <a:p>
            <a:r>
              <a:rPr lang="en-US" dirty="0">
                <a:solidFill>
                  <a:schemeClr val="tx1">
                    <a:lumMod val="50000"/>
                  </a:schemeClr>
                </a:solidFill>
                <a:ea typeface="Calibri" panose="020F0502020204030204" pitchFamily="34" charset="0"/>
                <a:cs typeface="Times New Roman" panose="02020603050405020304" pitchFamily="18" charset="0"/>
              </a:rPr>
              <a:t>Indianapolis, IN 46204</a:t>
            </a:r>
            <a:endParaRPr lang="en-US" sz="2400" dirty="0">
              <a:solidFill>
                <a:schemeClr val="tx1">
                  <a:lumMod val="50000"/>
                </a:schemeClr>
              </a:solidFill>
              <a:ea typeface="Calibri" panose="020F0502020204030204" pitchFamily="34" charset="0"/>
              <a:cs typeface="Times New Roman" panose="02020603050405020304" pitchFamily="18" charset="0"/>
            </a:endParaRPr>
          </a:p>
          <a:p>
            <a:r>
              <a:rPr lang="en-US" dirty="0" smtClean="0">
                <a:solidFill>
                  <a:schemeClr val="tx1">
                    <a:lumMod val="50000"/>
                  </a:schemeClr>
                </a:solidFill>
                <a:ea typeface="Calibri" panose="020F0502020204030204" pitchFamily="34" charset="0"/>
                <a:cs typeface="Times New Roman" panose="02020603050405020304" pitchFamily="18" charset="0"/>
              </a:rPr>
              <a:t>317.234.4278</a:t>
            </a:r>
            <a:r>
              <a:rPr lang="en-US" dirty="0" smtClean="0">
                <a:solidFill>
                  <a:srgbClr val="1F497D"/>
                </a:solidFill>
                <a:ea typeface="Calibri" panose="020F0502020204030204" pitchFamily="34" charset="0"/>
                <a:cs typeface="Times New Roman" panose="02020603050405020304" pitchFamily="18" charset="0"/>
              </a:rPr>
              <a:t>   </a:t>
            </a:r>
            <a:r>
              <a:rPr lang="en-US" u="sng" dirty="0" smtClean="0">
                <a:solidFill>
                  <a:srgbClr val="0000FF"/>
                </a:solidFill>
                <a:ea typeface="Calibri" panose="020F0502020204030204" pitchFamily="34" charset="0"/>
                <a:cs typeface="Times New Roman" panose="02020603050405020304" pitchFamily="18" charset="0"/>
                <a:hlinkClick r:id="rId5"/>
              </a:rPr>
              <a:t>BSisco@dwd.in.gov</a:t>
            </a:r>
            <a:endParaRPr lang="en-US" sz="2400" dirty="0">
              <a:effectLst/>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10935951"/>
              </p:ext>
            </p:extLst>
          </p:nvPr>
        </p:nvGraphicFramePr>
        <p:xfrm>
          <a:off x="7374128" y="248547"/>
          <a:ext cx="3924343" cy="6383035"/>
        </p:xfrm>
        <a:graphic>
          <a:graphicData uri="http://schemas.openxmlformats.org/drawingml/2006/table">
            <a:tbl>
              <a:tblPr firstRow="1" bandRow="1">
                <a:tableStyleId>{5C22544A-7EE6-4342-B048-85BDC9FD1C3A}</a:tableStyleId>
              </a:tblPr>
              <a:tblGrid>
                <a:gridCol w="1673112"/>
                <a:gridCol w="943117"/>
                <a:gridCol w="1308114"/>
              </a:tblGrid>
              <a:tr h="593754">
                <a:tc>
                  <a:txBody>
                    <a:bodyPr/>
                    <a:lstStyle/>
                    <a:p>
                      <a:pPr algn="ctr"/>
                      <a:r>
                        <a:rPr lang="en-US" dirty="0" smtClean="0"/>
                        <a:t>STATEWIDE</a:t>
                      </a:r>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351273">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1,778</a:t>
                      </a:r>
                      <a:endParaRPr lang="en-US" dirty="0"/>
                    </a:p>
                  </a:txBody>
                  <a:tcPr/>
                </a:tc>
              </a:tr>
              <a:tr h="614728">
                <a:tc>
                  <a:txBody>
                    <a:bodyPr/>
                    <a:lstStyle/>
                    <a:p>
                      <a:pPr algn="l"/>
                      <a:r>
                        <a:rPr lang="en-US" dirty="0" smtClean="0"/>
                        <a:t>Enrollment Rate</a:t>
                      </a:r>
                      <a:endParaRPr lang="en-US" dirty="0"/>
                    </a:p>
                  </a:txBody>
                  <a:tcPr/>
                </a:tc>
                <a:tc>
                  <a:txBody>
                    <a:bodyPr/>
                    <a:lstStyle/>
                    <a:p>
                      <a:pPr algn="ctr"/>
                      <a:r>
                        <a:rPr lang="en-US" dirty="0" smtClean="0"/>
                        <a:t>---</a:t>
                      </a:r>
                      <a:endParaRPr lang="en-US" dirty="0"/>
                    </a:p>
                  </a:txBody>
                  <a:tcPr/>
                </a:tc>
                <a:tc>
                  <a:txBody>
                    <a:bodyPr/>
                    <a:lstStyle/>
                    <a:p>
                      <a:pPr algn="ctr"/>
                      <a:r>
                        <a:rPr lang="en-US" dirty="0" smtClean="0"/>
                        <a:t>90%</a:t>
                      </a:r>
                      <a:endParaRPr lang="en-US" dirty="0"/>
                    </a:p>
                  </a:txBody>
                  <a:tcPr/>
                </a:tc>
              </a:tr>
              <a:tr h="442572">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67</a:t>
                      </a:r>
                      <a:endParaRPr lang="en-US" dirty="0"/>
                    </a:p>
                  </a:txBody>
                  <a:tcPr/>
                </a:tc>
              </a:tr>
              <a:tr h="351273">
                <a:tc>
                  <a:txBody>
                    <a:bodyPr/>
                    <a:lstStyle/>
                    <a:p>
                      <a:pPr algn="l"/>
                      <a:r>
                        <a:rPr lang="en-US" dirty="0" smtClean="0"/>
                        <a:t>Completers</a:t>
                      </a:r>
                      <a:endParaRPr lang="en-US" dirty="0"/>
                    </a:p>
                  </a:txBody>
                  <a:tcPr/>
                </a:tc>
                <a:tc>
                  <a:txBody>
                    <a:bodyPr/>
                    <a:lstStyle/>
                    <a:p>
                      <a:pPr algn="ctr"/>
                      <a:r>
                        <a:rPr lang="en-US" dirty="0" smtClean="0">
                          <a:solidFill>
                            <a:schemeClr val="bg1"/>
                          </a:solidFill>
                        </a:rPr>
                        <a:t>1,440</a:t>
                      </a:r>
                      <a:endParaRPr lang="en-US" dirty="0">
                        <a:solidFill>
                          <a:schemeClr val="bg1"/>
                        </a:solidFill>
                      </a:endParaRPr>
                    </a:p>
                  </a:txBody>
                  <a:tcPr/>
                </a:tc>
                <a:tc>
                  <a:txBody>
                    <a:bodyPr/>
                    <a:lstStyle/>
                    <a:p>
                      <a:pPr algn="ctr"/>
                      <a:r>
                        <a:rPr lang="en-US" dirty="0" smtClean="0">
                          <a:solidFill>
                            <a:schemeClr val="bg1"/>
                          </a:solidFill>
                        </a:rPr>
                        <a:t>1511</a:t>
                      </a:r>
                      <a:endParaRPr lang="en-US" dirty="0">
                        <a:solidFill>
                          <a:schemeClr val="bg1"/>
                        </a:solidFill>
                      </a:endParaRPr>
                    </a:p>
                  </a:txBody>
                  <a:tcPr/>
                </a:tc>
              </a:tr>
              <a:tr h="614728">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88.31%</a:t>
                      </a:r>
                      <a:endParaRPr lang="en-US" dirty="0"/>
                    </a:p>
                  </a:txBody>
                  <a:tcPr/>
                </a:tc>
              </a:tr>
              <a:tr h="392154">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r>
                        <a:rPr lang="en-US" dirty="0" smtClean="0"/>
                        <a:t>200</a:t>
                      </a:r>
                      <a:endParaRPr lang="en-US" dirty="0"/>
                    </a:p>
                  </a:txBody>
                  <a:tcPr/>
                </a:tc>
              </a:tr>
              <a:tr h="614728">
                <a:tc>
                  <a:txBody>
                    <a:bodyPr/>
                    <a:lstStyle/>
                    <a:p>
                      <a:pPr algn="l"/>
                      <a:r>
                        <a:rPr lang="en-US" dirty="0" smtClean="0"/>
                        <a:t>Dropped Rate</a:t>
                      </a:r>
                      <a:endParaRPr lang="en-US" dirty="0"/>
                    </a:p>
                  </a:txBody>
                  <a:tcPr/>
                </a:tc>
                <a:tc>
                  <a:txBody>
                    <a:bodyPr/>
                    <a:lstStyle/>
                    <a:p>
                      <a:pPr algn="ctr"/>
                      <a:r>
                        <a:rPr lang="en-US" dirty="0" smtClean="0">
                          <a:solidFill>
                            <a:schemeClr val="bg1"/>
                          </a:solidFill>
                        </a:rPr>
                        <a:t>Below 10%</a:t>
                      </a:r>
                      <a:endParaRPr lang="en-US" dirty="0">
                        <a:solidFill>
                          <a:schemeClr val="bg1"/>
                        </a:solidFill>
                      </a:endParaRPr>
                    </a:p>
                  </a:txBody>
                  <a:tcPr/>
                </a:tc>
                <a:tc>
                  <a:txBody>
                    <a:bodyPr/>
                    <a:lstStyle/>
                    <a:p>
                      <a:pPr algn="ctr"/>
                      <a:r>
                        <a:rPr lang="en-US" dirty="0" smtClean="0">
                          <a:solidFill>
                            <a:schemeClr val="bg1"/>
                          </a:solidFill>
                        </a:rPr>
                        <a:t>11%</a:t>
                      </a:r>
                      <a:endParaRPr lang="en-US" dirty="0">
                        <a:solidFill>
                          <a:schemeClr val="bg1"/>
                        </a:solidFill>
                      </a:endParaRPr>
                    </a:p>
                  </a:txBody>
                  <a:tcPr/>
                </a:tc>
              </a:tr>
              <a:tr h="614728">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1222</a:t>
                      </a:r>
                      <a:endParaRPr lang="en-US" dirty="0"/>
                    </a:p>
                  </a:txBody>
                  <a:tcPr/>
                </a:tc>
              </a:tr>
              <a:tr h="614728">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80.87%</a:t>
                      </a:r>
                      <a:endParaRPr lang="en-US" dirty="0"/>
                    </a:p>
                  </a:txBody>
                  <a:tcPr/>
                </a:tc>
              </a:tr>
              <a:tr h="382555">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693</a:t>
                      </a:r>
                      <a:endParaRPr lang="en-US" dirty="0"/>
                    </a:p>
                  </a:txBody>
                  <a:tcPr/>
                </a:tc>
              </a:tr>
              <a:tr h="614728">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45.86%</a:t>
                      </a:r>
                      <a:endParaRPr lang="en-US" dirty="0"/>
                    </a:p>
                  </a:txBody>
                  <a:tcPr/>
                </a:tc>
              </a:tr>
            </a:tbl>
          </a:graphicData>
        </a:graphic>
      </p:graphicFrame>
    </p:spTree>
    <p:extLst>
      <p:ext uri="{BB962C8B-B14F-4D97-AF65-F5344CB8AC3E}">
        <p14:creationId xmlns:p14="http://schemas.microsoft.com/office/powerpoint/2010/main" val="1149605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750" t="18184" r="29762" b="5312"/>
          <a:stretch/>
        </p:blipFill>
        <p:spPr>
          <a:xfrm>
            <a:off x="1472636" y="0"/>
            <a:ext cx="9325587" cy="6858000"/>
          </a:xfrm>
          <a:prstGeom prst="rect">
            <a:avLst/>
          </a:prstGeom>
        </p:spPr>
      </p:pic>
    </p:spTree>
    <p:extLst>
      <p:ext uri="{BB962C8B-B14F-4D97-AF65-F5344CB8AC3E}">
        <p14:creationId xmlns:p14="http://schemas.microsoft.com/office/powerpoint/2010/main" val="1874390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625" t="16650" r="29500" b="5089"/>
          <a:stretch/>
        </p:blipFill>
        <p:spPr>
          <a:xfrm>
            <a:off x="1647825" y="0"/>
            <a:ext cx="9176472" cy="6858000"/>
          </a:xfrm>
          <a:prstGeom prst="rect">
            <a:avLst/>
          </a:prstGeom>
        </p:spPr>
      </p:pic>
    </p:spTree>
    <p:extLst>
      <p:ext uri="{BB962C8B-B14F-4D97-AF65-F5344CB8AC3E}">
        <p14:creationId xmlns:p14="http://schemas.microsoft.com/office/powerpoint/2010/main" val="4090804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41" y="381000"/>
            <a:ext cx="6311534" cy="2971800"/>
          </a:xfrm>
          <a:prstGeom prst="rect">
            <a:avLst/>
          </a:prstGeom>
        </p:spPr>
      </p:pic>
      <p:pic>
        <p:nvPicPr>
          <p:cNvPr id="3" name="Picture 2"/>
          <p:cNvPicPr>
            <a:picLocks noChangeAspect="1"/>
          </p:cNvPicPr>
          <p:nvPr/>
        </p:nvPicPr>
        <p:blipFill>
          <a:blip r:embed="rId4"/>
          <a:stretch>
            <a:fillRect/>
          </a:stretch>
        </p:blipFill>
        <p:spPr>
          <a:xfrm>
            <a:off x="3124202" y="5257801"/>
            <a:ext cx="1371599" cy="832181"/>
          </a:xfrm>
          <a:prstGeom prst="rect">
            <a:avLst/>
          </a:prstGeom>
        </p:spPr>
      </p:pic>
      <p:pic>
        <p:nvPicPr>
          <p:cNvPr id="4" name="Picture 3" descr="FSSA logo - green for letterhea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5181600"/>
            <a:ext cx="990600" cy="984240"/>
          </a:xfrm>
          <a:prstGeom prst="rect">
            <a:avLst/>
          </a:prstGeom>
          <a:noFill/>
          <a:ln>
            <a:noFill/>
          </a:ln>
        </p:spPr>
      </p:pic>
      <p:sp>
        <p:nvSpPr>
          <p:cNvPr id="5" name="TextBox 4"/>
          <p:cNvSpPr txBox="1"/>
          <p:nvPr/>
        </p:nvSpPr>
        <p:spPr>
          <a:xfrm>
            <a:off x="4509277" y="3352801"/>
            <a:ext cx="3595664" cy="2062103"/>
          </a:xfrm>
          <a:prstGeom prst="rect">
            <a:avLst/>
          </a:prstGeom>
          <a:noFill/>
        </p:spPr>
        <p:txBody>
          <a:bodyPr wrap="none" rtlCol="0">
            <a:spAutoFit/>
          </a:bodyPr>
          <a:lstStyle/>
          <a:p>
            <a:pPr algn="ctr" defTabSz="914400"/>
            <a:r>
              <a:rPr lang="en-US" sz="3200" b="1" dirty="0">
                <a:solidFill>
                  <a:srgbClr val="000000"/>
                </a:solidFill>
              </a:rPr>
              <a:t>Gateway to Work</a:t>
            </a:r>
          </a:p>
          <a:p>
            <a:pPr algn="ctr" defTabSz="914400"/>
            <a:r>
              <a:rPr lang="en-US" sz="3200" b="1" dirty="0">
                <a:solidFill>
                  <a:srgbClr val="000000"/>
                </a:solidFill>
              </a:rPr>
              <a:t>&amp; </a:t>
            </a:r>
          </a:p>
          <a:p>
            <a:pPr algn="ctr" defTabSz="914400"/>
            <a:r>
              <a:rPr lang="en-US" sz="3200" b="1" dirty="0">
                <a:solidFill>
                  <a:srgbClr val="000000"/>
                </a:solidFill>
              </a:rPr>
              <a:t>Adult Education </a:t>
            </a:r>
          </a:p>
          <a:p>
            <a:pPr algn="ctr" defTabSz="914400"/>
            <a:r>
              <a:rPr lang="en-US" sz="3200" b="1" dirty="0">
                <a:solidFill>
                  <a:srgbClr val="000000"/>
                </a:solidFill>
              </a:rPr>
              <a:t>September 11, 2019</a:t>
            </a:r>
            <a:endParaRPr lang="en-US" sz="2800" dirty="0">
              <a:solidFill>
                <a:srgbClr val="000000"/>
              </a:solidFill>
            </a:endParaRPr>
          </a:p>
        </p:txBody>
      </p:sp>
    </p:spTree>
    <p:extLst>
      <p:ext uri="{BB962C8B-B14F-4D97-AF65-F5344CB8AC3E}">
        <p14:creationId xmlns:p14="http://schemas.microsoft.com/office/powerpoint/2010/main" val="4035672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309" t="16255" r="29881" b="5612"/>
          <a:stretch/>
        </p:blipFill>
        <p:spPr>
          <a:xfrm>
            <a:off x="1596573" y="0"/>
            <a:ext cx="9187464" cy="6862700"/>
          </a:xfrm>
          <a:prstGeom prst="rect">
            <a:avLst/>
          </a:prstGeom>
        </p:spPr>
      </p:pic>
    </p:spTree>
    <p:extLst>
      <p:ext uri="{BB962C8B-B14F-4D97-AF65-F5344CB8AC3E}">
        <p14:creationId xmlns:p14="http://schemas.microsoft.com/office/powerpoint/2010/main" val="342772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375" t="19456" r="29524" b="5535"/>
          <a:stretch/>
        </p:blipFill>
        <p:spPr>
          <a:xfrm>
            <a:off x="1356360" y="0"/>
            <a:ext cx="9610879" cy="6858000"/>
          </a:xfrm>
          <a:prstGeom prst="rect">
            <a:avLst/>
          </a:prstGeom>
        </p:spPr>
      </p:pic>
    </p:spTree>
    <p:extLst>
      <p:ext uri="{BB962C8B-B14F-4D97-AF65-F5344CB8AC3E}">
        <p14:creationId xmlns:p14="http://schemas.microsoft.com/office/powerpoint/2010/main" val="723794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455110" y="1476664"/>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10.9.19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4819127" y="448044"/>
            <a:ext cx="6465047" cy="1107996"/>
          </a:xfrm>
          <a:prstGeom prst="rect">
            <a:avLst/>
          </a:prstGeom>
        </p:spPr>
        <p:txBody>
          <a:bodyPr wrap="square">
            <a:spAutoFit/>
          </a:bodyPr>
          <a:lstStyle/>
          <a:p>
            <a:pPr algn="r"/>
            <a:r>
              <a:rPr lang="en-US" sz="2400" dirty="0">
                <a:solidFill>
                  <a:srgbClr val="FFC000"/>
                </a:solidFill>
              </a:rPr>
              <a:t>Connecting &amp; Engaging. </a:t>
            </a:r>
          </a:p>
          <a:p>
            <a:pPr algn="r"/>
            <a:r>
              <a:rPr lang="en-US" sz="2400" dirty="0"/>
              <a:t>It’s What We Do!</a:t>
            </a:r>
          </a:p>
          <a:p>
            <a:endParaRPr lang="en-US" dirty="0"/>
          </a:p>
        </p:txBody>
      </p:sp>
    </p:spTree>
    <p:extLst>
      <p:ext uri="{BB962C8B-B14F-4D97-AF65-F5344CB8AC3E}">
        <p14:creationId xmlns:p14="http://schemas.microsoft.com/office/powerpoint/2010/main" val="3461975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8595B"/>
                </a:solidFill>
              </a:rPr>
              <a:t>Overview</a:t>
            </a:r>
            <a:endParaRPr lang="en-US" dirty="0">
              <a:solidFill>
                <a:srgbClr val="58595B"/>
              </a:solidFill>
            </a:endParaRPr>
          </a:p>
        </p:txBody>
      </p:sp>
      <p:sp>
        <p:nvSpPr>
          <p:cNvPr id="3" name="Content Placeholder 2"/>
          <p:cNvSpPr>
            <a:spLocks noGrp="1"/>
          </p:cNvSpPr>
          <p:nvPr>
            <p:ph idx="1"/>
          </p:nvPr>
        </p:nvSpPr>
        <p:spPr>
          <a:xfrm>
            <a:off x="2346960" y="1845734"/>
            <a:ext cx="7787641" cy="4326466"/>
          </a:xfrm>
        </p:spPr>
        <p:txBody>
          <a:bodyPr>
            <a:normAutofit/>
          </a:bodyPr>
          <a:lstStyle/>
          <a:p>
            <a:pPr>
              <a:buFont typeface="Wingdings" panose="05000000000000000000" pitchFamily="2" charset="2"/>
              <a:buChar char="Ø"/>
            </a:pPr>
            <a:r>
              <a:rPr lang="en-US" sz="2400" dirty="0">
                <a:solidFill>
                  <a:srgbClr val="58595B"/>
                </a:solidFill>
              </a:rPr>
              <a:t>Gateway to Work is part of the Healthy Indiana Plan, but only some members are required to participate.</a:t>
            </a:r>
          </a:p>
          <a:p>
            <a:pPr>
              <a:buFont typeface="Wingdings" panose="05000000000000000000" pitchFamily="2" charset="2"/>
              <a:buChar char="Ø"/>
            </a:pPr>
            <a:r>
              <a:rPr lang="en-US" sz="2400" dirty="0">
                <a:solidFill>
                  <a:srgbClr val="58595B"/>
                </a:solidFill>
              </a:rPr>
              <a:t>Goal of improving physical and mental health and the individual’s overall financial stability and well-being. </a:t>
            </a:r>
          </a:p>
          <a:p>
            <a:pPr>
              <a:buFont typeface="Wingdings" panose="05000000000000000000" pitchFamily="2" charset="2"/>
              <a:buChar char="Ø"/>
            </a:pPr>
            <a:r>
              <a:rPr lang="en-US" sz="2400" dirty="0">
                <a:solidFill>
                  <a:srgbClr val="58595B"/>
                </a:solidFill>
              </a:rPr>
              <a:t>Provides resources and connections to help members</a:t>
            </a:r>
          </a:p>
          <a:p>
            <a:pPr lvl="1">
              <a:buFont typeface="Arial" panose="020B0604020202020204" pitchFamily="34" charset="0"/>
              <a:buChar char="•"/>
            </a:pPr>
            <a:r>
              <a:rPr lang="en-US" sz="2400" dirty="0"/>
              <a:t>Gain work or improve employment</a:t>
            </a:r>
          </a:p>
          <a:p>
            <a:pPr lvl="1">
              <a:buFont typeface="Arial" panose="020B0604020202020204" pitchFamily="34" charset="0"/>
              <a:buChar char="•"/>
            </a:pPr>
            <a:r>
              <a:rPr lang="en-US" sz="2400" dirty="0"/>
              <a:t>Further their education </a:t>
            </a:r>
          </a:p>
          <a:p>
            <a:pPr lvl="1">
              <a:buFont typeface="Arial" panose="020B0604020202020204" pitchFamily="34" charset="0"/>
              <a:buChar char="•"/>
            </a:pPr>
            <a:r>
              <a:rPr lang="en-US" sz="2400" dirty="0"/>
              <a:t>Increase community involvement</a:t>
            </a:r>
          </a:p>
          <a:p>
            <a:pPr>
              <a:buFont typeface="Wingdings" panose="05000000000000000000" pitchFamily="2" charset="2"/>
              <a:buChar char="Ø"/>
            </a:pPr>
            <a:endParaRPr lang="en-US" sz="24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7</a:t>
            </a:fld>
            <a:endParaRPr lang="en-US" altLang="en-US"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585" y="0"/>
            <a:ext cx="3491126" cy="1643804"/>
          </a:xfrm>
          <a:prstGeom prst="rect">
            <a:avLst/>
          </a:prstGeom>
        </p:spPr>
      </p:pic>
    </p:spTree>
    <p:extLst>
      <p:ext uri="{BB962C8B-B14F-4D97-AF65-F5344CB8AC3E}">
        <p14:creationId xmlns:p14="http://schemas.microsoft.com/office/powerpoint/2010/main" val="825676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Exemptions</a:t>
            </a:r>
            <a:r>
              <a:rPr lang="en-US" dirty="0">
                <a:latin typeface="+mn-lt"/>
              </a:rPr>
              <a:t/>
            </a:r>
            <a:br>
              <a:rPr lang="en-US" dirty="0">
                <a:latin typeface="+mn-lt"/>
              </a:rPr>
            </a:br>
            <a:r>
              <a:rPr lang="en-US" sz="2000" i="1" dirty="0"/>
              <a:t>Definitions online at HIP.IN.gov/Gateway to Work</a:t>
            </a:r>
            <a:br>
              <a:rPr lang="en-US" sz="2000" i="1" dirty="0"/>
            </a:br>
            <a:r>
              <a:rPr lang="en-US" sz="2000" i="1" dirty="0"/>
              <a:t>or members can call their health plan to discuss</a:t>
            </a:r>
            <a:endParaRPr lang="en-US" sz="2000" dirty="0">
              <a:latin typeface="+mn-lt"/>
            </a:endParaRPr>
          </a:p>
        </p:txBody>
      </p:sp>
      <p:sp>
        <p:nvSpPr>
          <p:cNvPr id="3" name="Content Placeholder 2"/>
          <p:cNvSpPr>
            <a:spLocks noGrp="1"/>
          </p:cNvSpPr>
          <p:nvPr>
            <p:ph idx="1"/>
          </p:nvPr>
        </p:nvSpPr>
        <p:spPr>
          <a:xfrm>
            <a:off x="2362200" y="1752601"/>
            <a:ext cx="7924800" cy="4762513"/>
          </a:xfrm>
        </p:spPr>
        <p:txBody>
          <a:bodyPr numCol="2">
            <a:normAutofit/>
          </a:bodyPr>
          <a:lstStyle/>
          <a:p>
            <a:pPr marL="236538" indent="-236538">
              <a:buFont typeface="Wingdings" panose="05000000000000000000" pitchFamily="2" charset="2"/>
              <a:buChar char="§"/>
            </a:pPr>
            <a:r>
              <a:rPr lang="en-US" dirty="0"/>
              <a:t>Caregiver of a dependent child </a:t>
            </a:r>
            <a:r>
              <a:rPr lang="en-US" dirty="0" smtClean="0"/>
              <a:t> under  </a:t>
            </a:r>
            <a:r>
              <a:rPr lang="en-US" dirty="0"/>
              <a:t>7 years old</a:t>
            </a:r>
          </a:p>
          <a:p>
            <a:pPr marL="236538" indent="-236538">
              <a:buFont typeface="Wingdings" panose="05000000000000000000" pitchFamily="2" charset="2"/>
              <a:buChar char="§"/>
            </a:pPr>
            <a:r>
              <a:rPr lang="en-US" dirty="0"/>
              <a:t>Caregiver of a disabled dependent</a:t>
            </a:r>
          </a:p>
          <a:p>
            <a:pPr marL="236538" indent="-236538">
              <a:buFont typeface="Wingdings" panose="05000000000000000000" pitchFamily="2" charset="2"/>
              <a:buChar char="§"/>
            </a:pPr>
            <a:r>
              <a:rPr lang="en-US" dirty="0"/>
              <a:t>Homeless</a:t>
            </a:r>
          </a:p>
          <a:p>
            <a:pPr marL="236538" indent="-236538">
              <a:buFont typeface="Wingdings" panose="05000000000000000000" pitchFamily="2" charset="2"/>
              <a:buChar char="§"/>
            </a:pPr>
            <a:r>
              <a:rPr lang="en-US" dirty="0"/>
              <a:t>Illness (Certified) or incapacity (Temporary)</a:t>
            </a:r>
          </a:p>
          <a:p>
            <a:pPr marL="236538" indent="-236538">
              <a:buFont typeface="Wingdings" panose="05000000000000000000" pitchFamily="2" charset="2"/>
              <a:buChar char="§"/>
            </a:pPr>
            <a:r>
              <a:rPr lang="en-US" dirty="0"/>
              <a:t>Institutionalized</a:t>
            </a:r>
          </a:p>
          <a:p>
            <a:pPr marL="236538" indent="-236538">
              <a:buFont typeface="Wingdings" panose="05000000000000000000" pitchFamily="2" charset="2"/>
              <a:buChar char="§"/>
            </a:pPr>
            <a:r>
              <a:rPr lang="en-US" dirty="0"/>
              <a:t>Kinship caregiver of an abused or neglected child</a:t>
            </a:r>
          </a:p>
          <a:p>
            <a:pPr marL="236538" indent="-236538">
              <a:buFont typeface="Wingdings" panose="05000000000000000000" pitchFamily="2" charset="2"/>
              <a:buChar char="§"/>
            </a:pPr>
            <a:r>
              <a:rPr lang="en-US" dirty="0"/>
              <a:t>Medically </a:t>
            </a:r>
            <a:r>
              <a:rPr lang="en-US" dirty="0" smtClean="0"/>
              <a:t>frail</a:t>
            </a:r>
          </a:p>
          <a:p>
            <a:pPr>
              <a:buFont typeface="Arial" panose="020B0604020202020204" pitchFamily="34" charset="0"/>
              <a:buChar char="•"/>
            </a:pPr>
            <a:endParaRPr lang="en-US" dirty="0"/>
          </a:p>
          <a:p>
            <a:pPr marL="236538" indent="-236538">
              <a:buFont typeface="Wingdings" panose="05000000000000000000" pitchFamily="2" charset="2"/>
              <a:buChar char="§"/>
            </a:pPr>
            <a:r>
              <a:rPr lang="en-US" dirty="0"/>
              <a:t>Pregnant</a:t>
            </a:r>
          </a:p>
          <a:p>
            <a:pPr marL="236538" indent="-236538">
              <a:buFont typeface="Wingdings" panose="05000000000000000000" pitchFamily="2" charset="2"/>
              <a:buChar char="§"/>
            </a:pPr>
            <a:r>
              <a:rPr lang="en-US" dirty="0"/>
              <a:t>Recently incarcerated </a:t>
            </a:r>
            <a:endParaRPr lang="en-US" dirty="0" smtClean="0"/>
          </a:p>
          <a:p>
            <a:pPr marL="236538" indent="-236538">
              <a:buFont typeface="Wingdings" panose="05000000000000000000" pitchFamily="2" charset="2"/>
              <a:buChar char="§"/>
            </a:pPr>
            <a:r>
              <a:rPr lang="en-US" dirty="0" smtClean="0"/>
              <a:t>Student </a:t>
            </a:r>
            <a:r>
              <a:rPr lang="en-US" dirty="0"/>
              <a:t>(half or full-time)</a:t>
            </a:r>
          </a:p>
          <a:p>
            <a:pPr marL="236538" indent="-236538">
              <a:buFont typeface="Wingdings" panose="05000000000000000000" pitchFamily="2" charset="2"/>
              <a:buChar char="§"/>
            </a:pPr>
            <a:r>
              <a:rPr lang="en-US" dirty="0"/>
              <a:t>Substance use disorder</a:t>
            </a:r>
          </a:p>
          <a:p>
            <a:pPr marL="236538" indent="-236538">
              <a:buFont typeface="Wingdings" panose="05000000000000000000" pitchFamily="2" charset="2"/>
              <a:buChar char="§"/>
            </a:pPr>
            <a:r>
              <a:rPr lang="en-US" dirty="0"/>
              <a:t>Age 60 years and older</a:t>
            </a:r>
          </a:p>
          <a:p>
            <a:pPr marL="236538" indent="-236538">
              <a:buFont typeface="Wingdings" panose="05000000000000000000" pitchFamily="2" charset="2"/>
              <a:buChar char="§"/>
            </a:pPr>
            <a:r>
              <a:rPr lang="en-US" dirty="0"/>
              <a:t>TANF or SNAP recipient</a:t>
            </a:r>
          </a:p>
          <a:p>
            <a:pPr marL="236538" indent="-236538">
              <a:buFont typeface="Wingdings" panose="05000000000000000000" pitchFamily="2" charset="2"/>
              <a:buChar char="§"/>
            </a:pPr>
            <a:r>
              <a:rPr lang="en-US" dirty="0" smtClean="0"/>
              <a:t>Other </a:t>
            </a:r>
            <a:r>
              <a:rPr lang="en-US" dirty="0"/>
              <a:t>possible exemptions will be reviewed for good cause on an individual </a:t>
            </a:r>
            <a:r>
              <a:rPr lang="en-US" dirty="0" smtClean="0"/>
              <a:t>basis</a:t>
            </a:r>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8</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11" y="46148"/>
            <a:ext cx="3491126" cy="1643804"/>
          </a:xfrm>
          <a:prstGeom prst="rect">
            <a:avLst/>
          </a:prstGeom>
        </p:spPr>
      </p:pic>
    </p:spTree>
    <p:extLst>
      <p:ext uri="{BB962C8B-B14F-4D97-AF65-F5344CB8AC3E}">
        <p14:creationId xmlns:p14="http://schemas.microsoft.com/office/powerpoint/2010/main" val="258168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39308"/>
            <a:ext cx="7528560" cy="1450757"/>
          </a:xfrm>
        </p:spPr>
        <p:txBody>
          <a:bodyPr>
            <a:normAutofit/>
          </a:bodyPr>
          <a:lstStyle/>
          <a:p>
            <a:r>
              <a:rPr lang="en-US" dirty="0" smtClean="0">
                <a:latin typeface="+mn-lt"/>
              </a:rPr>
              <a:t>SUD Related </a:t>
            </a:r>
            <a:br>
              <a:rPr lang="en-US" dirty="0" smtClean="0">
                <a:latin typeface="+mn-lt"/>
              </a:rPr>
            </a:br>
            <a:r>
              <a:rPr lang="en-US" dirty="0" smtClean="0">
                <a:latin typeface="+mn-lt"/>
              </a:rPr>
              <a:t>Exemptions</a:t>
            </a:r>
            <a:endParaRPr lang="en-US" dirty="0">
              <a:latin typeface="+mn-lt"/>
            </a:endParaRPr>
          </a:p>
        </p:txBody>
      </p:sp>
      <p:sp>
        <p:nvSpPr>
          <p:cNvPr id="3" name="Content Placeholder 2"/>
          <p:cNvSpPr>
            <a:spLocks noGrp="1"/>
          </p:cNvSpPr>
          <p:nvPr>
            <p:ph idx="1"/>
          </p:nvPr>
        </p:nvSpPr>
        <p:spPr>
          <a:xfrm>
            <a:off x="2362200" y="1752601"/>
            <a:ext cx="7924800" cy="4762513"/>
          </a:xfrm>
        </p:spPr>
        <p:txBody>
          <a:bodyPr numCol="1">
            <a:normAutofit/>
          </a:bodyPr>
          <a:lstStyle/>
          <a:p>
            <a:pPr>
              <a:buFont typeface="Wingdings" panose="05000000000000000000" pitchFamily="2" charset="2"/>
              <a:buChar char="v"/>
            </a:pPr>
            <a:r>
              <a:rPr lang="en-US" sz="2400" i="1" dirty="0"/>
              <a:t> </a:t>
            </a:r>
            <a:r>
              <a:rPr lang="en-US" sz="2400" dirty="0"/>
              <a:t>MCE can automatically add exemption based on claims.</a:t>
            </a:r>
          </a:p>
          <a:p>
            <a:pPr marL="393700" indent="-393700">
              <a:buFont typeface="Wingdings" panose="05000000000000000000" pitchFamily="2" charset="2"/>
              <a:buChar char="v"/>
            </a:pPr>
            <a:r>
              <a:rPr lang="en-US" sz="2400" dirty="0"/>
              <a:t>Prior Approval and/or referral is not enough. Must receive a covered treatment.</a:t>
            </a:r>
          </a:p>
          <a:p>
            <a:pPr>
              <a:buFont typeface="Wingdings" panose="05000000000000000000" pitchFamily="2" charset="2"/>
              <a:buChar char="v"/>
            </a:pPr>
            <a:r>
              <a:rPr lang="en-US" sz="2400" i="1" dirty="0"/>
              <a:t> Covered Treatments</a:t>
            </a:r>
          </a:p>
          <a:p>
            <a:pPr lvl="1">
              <a:buFont typeface="Wingdings" panose="05000000000000000000" pitchFamily="2" charset="2"/>
              <a:buChar char="§"/>
            </a:pPr>
            <a:r>
              <a:rPr lang="en-US" sz="2200" dirty="0"/>
              <a:t>Individual &amp; group counseling</a:t>
            </a:r>
          </a:p>
          <a:p>
            <a:pPr lvl="1">
              <a:buFont typeface="Wingdings" panose="05000000000000000000" pitchFamily="2" charset="2"/>
              <a:buChar char="§"/>
            </a:pPr>
            <a:r>
              <a:rPr lang="en-US" sz="2200" dirty="0"/>
              <a:t>Inpatient treatment</a:t>
            </a:r>
          </a:p>
          <a:p>
            <a:pPr lvl="1">
              <a:buFont typeface="Wingdings" panose="05000000000000000000" pitchFamily="2" charset="2"/>
              <a:buChar char="§"/>
            </a:pPr>
            <a:r>
              <a:rPr lang="en-US" sz="2200" dirty="0"/>
              <a:t>Residential treatment</a:t>
            </a:r>
          </a:p>
          <a:p>
            <a:pPr lvl="1">
              <a:buFont typeface="Wingdings" panose="05000000000000000000" pitchFamily="2" charset="2"/>
              <a:buChar char="§"/>
            </a:pPr>
            <a:r>
              <a:rPr lang="en-US" sz="2200" dirty="0"/>
              <a:t>Intensive outpatient treatment</a:t>
            </a:r>
          </a:p>
          <a:p>
            <a:pPr lvl="1">
              <a:buFont typeface="Wingdings" panose="05000000000000000000" pitchFamily="2" charset="2"/>
              <a:buChar char="§"/>
            </a:pPr>
            <a:r>
              <a:rPr lang="en-US" sz="2200" dirty="0"/>
              <a:t>Partial hospitalization</a:t>
            </a:r>
          </a:p>
          <a:p>
            <a:pPr lvl="1">
              <a:buFont typeface="Wingdings" panose="05000000000000000000" pitchFamily="2" charset="2"/>
              <a:buChar char="§"/>
            </a:pPr>
            <a:r>
              <a:rPr lang="en-US" sz="2200" dirty="0"/>
              <a:t>Medication-assisted treatments (for opioid treatment only)</a:t>
            </a:r>
          </a:p>
          <a:p>
            <a:pPr>
              <a:buFont typeface="Wingdings" panose="05000000000000000000" pitchFamily="2" charset="2"/>
              <a:buChar char="v"/>
            </a:pPr>
            <a:endParaRPr lang="en-US" sz="2400" dirty="0"/>
          </a:p>
        </p:txBody>
      </p:sp>
      <p:sp>
        <p:nvSpPr>
          <p:cNvPr id="4" name="Slide Number Placeholder 3"/>
          <p:cNvSpPr>
            <a:spLocks noGrp="1"/>
          </p:cNvSpPr>
          <p:nvPr>
            <p:ph type="sldNum" sz="quarter" idx="12"/>
          </p:nvPr>
        </p:nvSpPr>
        <p:spPr/>
        <p:txBody>
          <a:bodyPr/>
          <a:lstStyle/>
          <a:p>
            <a:fld id="{58CCDD54-9F9B-4D1C-A5FB-4A42ED47A018}" type="slidenum">
              <a:rPr lang="en-US" altLang="en-US" smtClean="0">
                <a:solidFill>
                  <a:srgbClr val="000000"/>
                </a:solidFill>
              </a:rPr>
              <a:pPr/>
              <a:t>9</a:t>
            </a:fld>
            <a:endParaRPr lang="en-US" alt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1" y="58233"/>
            <a:ext cx="3532106" cy="1663099"/>
          </a:xfrm>
          <a:prstGeom prst="rect">
            <a:avLst/>
          </a:prstGeom>
        </p:spPr>
      </p:pic>
    </p:spTree>
    <p:extLst>
      <p:ext uri="{BB962C8B-B14F-4D97-AF65-F5344CB8AC3E}">
        <p14:creationId xmlns:p14="http://schemas.microsoft.com/office/powerpoint/2010/main" val="31670475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10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1.xml><?xml version="1.0" encoding="utf-8"?>
<a:theme xmlns:a="http://schemas.openxmlformats.org/drawingml/2006/main" name="11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2.xml><?xml version="1.0" encoding="utf-8"?>
<a:theme xmlns:a="http://schemas.openxmlformats.org/drawingml/2006/main" name="1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3.xml><?xml version="1.0" encoding="utf-8"?>
<a:theme xmlns:a="http://schemas.openxmlformats.org/drawingml/2006/main" name="1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4.xml><?xml version="1.0" encoding="utf-8"?>
<a:theme xmlns:a="http://schemas.openxmlformats.org/drawingml/2006/main" name="1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5.xml><?xml version="1.0" encoding="utf-8"?>
<a:theme xmlns:a="http://schemas.openxmlformats.org/drawingml/2006/main" name="1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6.xml><?xml version="1.0" encoding="utf-8"?>
<a:theme xmlns:a="http://schemas.openxmlformats.org/drawingml/2006/main" name="1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7.xml><?xml version="1.0" encoding="utf-8"?>
<a:theme xmlns:a="http://schemas.openxmlformats.org/drawingml/2006/main" name="1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8.xml><?xml version="1.0" encoding="utf-8"?>
<a:theme xmlns:a="http://schemas.openxmlformats.org/drawingml/2006/main" name="1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4.xml><?xml version="1.0" encoding="utf-8"?>
<a:theme xmlns:a="http://schemas.openxmlformats.org/drawingml/2006/main" name="1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5.xml><?xml version="1.0" encoding="utf-8"?>
<a:theme xmlns:a="http://schemas.openxmlformats.org/drawingml/2006/main" name="2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6.xml><?xml version="1.0" encoding="utf-8"?>
<a:theme xmlns:a="http://schemas.openxmlformats.org/drawingml/2006/main" name="3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7.xml><?xml version="1.0" encoding="utf-8"?>
<a:theme xmlns:a="http://schemas.openxmlformats.org/drawingml/2006/main" name="4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8.xml><?xml version="1.0" encoding="utf-8"?>
<a:theme xmlns:a="http://schemas.openxmlformats.org/drawingml/2006/main" name="5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9.xml><?xml version="1.0" encoding="utf-8"?>
<a:theme xmlns:a="http://schemas.openxmlformats.org/drawingml/2006/main" name="6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30.xml><?xml version="1.0" encoding="utf-8"?>
<a:theme xmlns:a="http://schemas.openxmlformats.org/drawingml/2006/main" name="7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1.xml><?xml version="1.0" encoding="utf-8"?>
<a:theme xmlns:a="http://schemas.openxmlformats.org/drawingml/2006/main" name="8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2.xml><?xml version="1.0" encoding="utf-8"?>
<a:theme xmlns:a="http://schemas.openxmlformats.org/drawingml/2006/main" name="9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3.xml><?xml version="1.0" encoding="utf-8"?>
<a:theme xmlns:a="http://schemas.openxmlformats.org/drawingml/2006/main" name="10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4.xml><?xml version="1.0" encoding="utf-8"?>
<a:theme xmlns:a="http://schemas.openxmlformats.org/drawingml/2006/main" name="11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5.xml><?xml version="1.0" encoding="utf-8"?>
<a:theme xmlns:a="http://schemas.openxmlformats.org/drawingml/2006/main" name="12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6.xml><?xml version="1.0" encoding="utf-8"?>
<a:theme xmlns:a="http://schemas.openxmlformats.org/drawingml/2006/main" name="13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7.xml><?xml version="1.0" encoding="utf-8"?>
<a:theme xmlns:a="http://schemas.openxmlformats.org/drawingml/2006/main" name="14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8.xml><?xml version="1.0" encoding="utf-8"?>
<a:theme xmlns:a="http://schemas.openxmlformats.org/drawingml/2006/main" name="15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9.xml><?xml version="1.0" encoding="utf-8"?>
<a:theme xmlns:a="http://schemas.openxmlformats.org/drawingml/2006/main" name="16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40.xml><?xml version="1.0" encoding="utf-8"?>
<a:theme xmlns:a="http://schemas.openxmlformats.org/drawingml/2006/main" name="17_Retrospect">
  <a:themeElements>
    <a:clrScheme name="Custom 7">
      <a:dk1>
        <a:srgbClr val="000000"/>
      </a:dk1>
      <a:lt1>
        <a:sysClr val="window" lastClr="FFFFFF"/>
      </a:lt1>
      <a:dk2>
        <a:srgbClr val="637052"/>
      </a:dk2>
      <a:lt2>
        <a:srgbClr val="CCDDEA"/>
      </a:lt2>
      <a:accent1>
        <a:srgbClr val="EF7622"/>
      </a:accent1>
      <a:accent2>
        <a:srgbClr val="58595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6.xml><?xml version="1.0" encoding="utf-8"?>
<a:theme xmlns:a="http://schemas.openxmlformats.org/drawingml/2006/main" name="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7.xml><?xml version="1.0" encoding="utf-8"?>
<a:theme xmlns:a="http://schemas.openxmlformats.org/drawingml/2006/main" name="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8.xml><?xml version="1.0" encoding="utf-8"?>
<a:theme xmlns:a="http://schemas.openxmlformats.org/drawingml/2006/main" name="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9.xml><?xml version="1.0" encoding="utf-8"?>
<a:theme xmlns:a="http://schemas.openxmlformats.org/drawingml/2006/main" name="9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docProps/app.xml><?xml version="1.0" encoding="utf-8"?>
<Properties xmlns="http://schemas.openxmlformats.org/officeDocument/2006/extended-properties" xmlns:vt="http://schemas.openxmlformats.org/officeDocument/2006/docPropsVTypes">
  <Template>TM04033937[[fn=Vapor Trail]]</Template>
  <TotalTime>23410</TotalTime>
  <Words>4019</Words>
  <Application>Microsoft Office PowerPoint</Application>
  <PresentationFormat>Widescreen</PresentationFormat>
  <Paragraphs>775</Paragraphs>
  <Slides>62</Slides>
  <Notes>62</Notes>
  <HiddenSlides>0</HiddenSlides>
  <MMClips>0</MMClips>
  <ScaleCrop>false</ScaleCrop>
  <HeadingPairs>
    <vt:vector size="8" baseType="variant">
      <vt:variant>
        <vt:lpstr>Fonts Used</vt:lpstr>
      </vt:variant>
      <vt:variant>
        <vt:i4>11</vt:i4>
      </vt:variant>
      <vt:variant>
        <vt:lpstr>Theme</vt:lpstr>
      </vt:variant>
      <vt:variant>
        <vt:i4>40</vt:i4>
      </vt:variant>
      <vt:variant>
        <vt:lpstr>Embedded OLE Servers</vt:lpstr>
      </vt:variant>
      <vt:variant>
        <vt:i4>1</vt:i4>
      </vt:variant>
      <vt:variant>
        <vt:lpstr>Slide Titles</vt:lpstr>
      </vt:variant>
      <vt:variant>
        <vt:i4>62</vt:i4>
      </vt:variant>
    </vt:vector>
  </HeadingPairs>
  <TitlesOfParts>
    <vt:vector size="114" baseType="lpstr">
      <vt:lpstr>ＭＳ Ｐゴシック</vt:lpstr>
      <vt:lpstr>Arial</vt:lpstr>
      <vt:lpstr>Beaufort</vt:lpstr>
      <vt:lpstr>Calibri</vt:lpstr>
      <vt:lpstr>Calibri Light</vt:lpstr>
      <vt:lpstr>Century Gothic</vt:lpstr>
      <vt:lpstr>Gotham Bold</vt:lpstr>
      <vt:lpstr>Segoe Print</vt:lpstr>
      <vt:lpstr>Times New Roman</vt:lpstr>
      <vt:lpstr>Verdana</vt:lpstr>
      <vt:lpstr>Wingdings</vt:lpstr>
      <vt:lpstr>Vapor Trail</vt:lpstr>
      <vt:lpstr>3_Office Theme</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Office Theme</vt:lpstr>
      <vt:lpstr>1_Office Theme</vt:lpstr>
      <vt:lpstr>19_Office Theme</vt:lpstr>
      <vt:lpstr>20_Office Theme</vt:lpstr>
      <vt:lpstr>Retrospect</vt:lpstr>
      <vt:lpstr>1_Retrospect</vt:lpstr>
      <vt:lpstr>2_Retrospect</vt:lpstr>
      <vt:lpstr>3_Retrospect</vt:lpstr>
      <vt:lpstr>4_Retrospect</vt:lpstr>
      <vt:lpstr>5_Retrospect</vt:lpstr>
      <vt:lpstr>6_Retrospect</vt:lpstr>
      <vt:lpstr>7_Retrospect</vt:lpstr>
      <vt:lpstr>8_Retrospect</vt:lpstr>
      <vt:lpstr>9_Retrospect</vt:lpstr>
      <vt:lpstr>10_Retrospect</vt:lpstr>
      <vt:lpstr>11_Retrospect</vt:lpstr>
      <vt:lpstr>12_Retrospect</vt:lpstr>
      <vt:lpstr>13_Retrospect</vt:lpstr>
      <vt:lpstr>14_Retrospect</vt:lpstr>
      <vt:lpstr>15_Retrospect</vt:lpstr>
      <vt:lpstr>16_Retrospect</vt:lpstr>
      <vt:lpstr>17_Retrospect</vt:lpstr>
      <vt:lpstr>think-cell Slide</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Overview</vt:lpstr>
      <vt:lpstr>Exemptions Definitions online at HIP.IN.gov/Gateway to Work or members can call their health plan to discuss</vt:lpstr>
      <vt:lpstr>SUD Related  Exemptions</vt:lpstr>
      <vt:lpstr>Exempt Members Should…</vt:lpstr>
      <vt:lpstr>Reporting Members</vt:lpstr>
      <vt:lpstr>GTW: Hours Phase</vt:lpstr>
      <vt:lpstr>Reporting Members  Should…</vt:lpstr>
      <vt:lpstr>Qualifying Activities</vt:lpstr>
      <vt:lpstr>HIP.in.gov (click on Gateway to Work)</vt:lpstr>
      <vt:lpstr>FSSA Benefit Portal</vt:lpstr>
      <vt:lpstr>Member  Communications</vt:lpstr>
      <vt:lpstr>Member  Communications</vt:lpstr>
      <vt:lpstr>How to report  hours</vt:lpstr>
      <vt:lpstr>Help for Members</vt:lpstr>
      <vt:lpstr>Pre-suspension Support</vt:lpstr>
      <vt:lpstr>How to Help with Outreach</vt:lpstr>
      <vt:lpstr>Contact Information</vt:lpstr>
      <vt:lpstr>Indiana ADULT EDUCATION Basic Skills. High School Equivalency. Short-term Training. Certifications and More. </vt:lpstr>
      <vt:lpstr>Indiana ADULT EDUCATION Basic Skills. High School Equivalency. Short-term Training. Certifications and More. </vt:lpstr>
      <vt:lpstr>Workforce Education Initiatives (WEI) </vt:lpstr>
      <vt:lpstr>WEI Keihin, N.A.</vt:lpstr>
      <vt:lpstr>WEI RecycleForce &amp;  Keys to Work</vt:lpstr>
      <vt:lpstr>WEI Adidas INDY</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3978</cp:revision>
  <cp:lastPrinted>2019-09-10T16:34:38Z</cp:lastPrinted>
  <dcterms:created xsi:type="dcterms:W3CDTF">2017-04-06T17:55:39Z</dcterms:created>
  <dcterms:modified xsi:type="dcterms:W3CDTF">2019-09-19T17:29:07Z</dcterms:modified>
</cp:coreProperties>
</file>